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3"/>
  </p:sldMasterIdLst>
  <p:notesMasterIdLst>
    <p:notesMasterId r:id="rId74"/>
  </p:notesMasterIdLst>
  <p:sldIdLst>
    <p:sldId id="259" r:id="rId4"/>
    <p:sldId id="435" r:id="rId5"/>
    <p:sldId id="437" r:id="rId6"/>
    <p:sldId id="436" r:id="rId7"/>
    <p:sldId id="438" r:id="rId8"/>
    <p:sldId id="439" r:id="rId9"/>
    <p:sldId id="440" r:id="rId10"/>
    <p:sldId id="441" r:id="rId11"/>
    <p:sldId id="442" r:id="rId12"/>
    <p:sldId id="443" r:id="rId13"/>
    <p:sldId id="493" r:id="rId14"/>
    <p:sldId id="444" r:id="rId15"/>
    <p:sldId id="445" r:id="rId16"/>
    <p:sldId id="446" r:id="rId17"/>
    <p:sldId id="447" r:id="rId18"/>
    <p:sldId id="448" r:id="rId19"/>
    <p:sldId id="449" r:id="rId20"/>
    <p:sldId id="450" r:id="rId21"/>
    <p:sldId id="451" r:id="rId22"/>
    <p:sldId id="452" r:id="rId23"/>
    <p:sldId id="494" r:id="rId24"/>
    <p:sldId id="453" r:id="rId25"/>
    <p:sldId id="454" r:id="rId26"/>
    <p:sldId id="495" r:id="rId27"/>
    <p:sldId id="455" r:id="rId28"/>
    <p:sldId id="496" r:id="rId29"/>
    <p:sldId id="456" r:id="rId30"/>
    <p:sldId id="457" r:id="rId31"/>
    <p:sldId id="458" r:id="rId32"/>
    <p:sldId id="459" r:id="rId33"/>
    <p:sldId id="460" r:id="rId34"/>
    <p:sldId id="461" r:id="rId35"/>
    <p:sldId id="462" r:id="rId36"/>
    <p:sldId id="465" r:id="rId37"/>
    <p:sldId id="463" r:id="rId38"/>
    <p:sldId id="497" r:id="rId39"/>
    <p:sldId id="464" r:id="rId40"/>
    <p:sldId id="498" r:id="rId41"/>
    <p:sldId id="466" r:id="rId42"/>
    <p:sldId id="467" r:id="rId43"/>
    <p:sldId id="468" r:id="rId44"/>
    <p:sldId id="469" r:id="rId45"/>
    <p:sldId id="470" r:id="rId46"/>
    <p:sldId id="471" r:id="rId47"/>
    <p:sldId id="472" r:id="rId48"/>
    <p:sldId id="473" r:id="rId49"/>
    <p:sldId id="474" r:id="rId50"/>
    <p:sldId id="475" r:id="rId51"/>
    <p:sldId id="476" r:id="rId52"/>
    <p:sldId id="501" r:id="rId53"/>
    <p:sldId id="502" r:id="rId54"/>
    <p:sldId id="503" r:id="rId55"/>
    <p:sldId id="504" r:id="rId56"/>
    <p:sldId id="505" r:id="rId57"/>
    <p:sldId id="506" r:id="rId58"/>
    <p:sldId id="500" r:id="rId59"/>
    <p:sldId id="256" r:id="rId60"/>
    <p:sldId id="257" r:id="rId61"/>
    <p:sldId id="488" r:id="rId62"/>
    <p:sldId id="260" r:id="rId63"/>
    <p:sldId id="261" r:id="rId64"/>
    <p:sldId id="262" r:id="rId65"/>
    <p:sldId id="263" r:id="rId66"/>
    <p:sldId id="264" r:id="rId67"/>
    <p:sldId id="490" r:id="rId68"/>
    <p:sldId id="491" r:id="rId69"/>
    <p:sldId id="492" r:id="rId70"/>
    <p:sldId id="489" r:id="rId71"/>
    <p:sldId id="499" r:id="rId72"/>
    <p:sldId id="432" r:id="rId73"/>
  </p:sldIdLst>
  <p:sldSz cx="9144000" cy="5143500" type="screen16x9"/>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023" autoAdjust="0"/>
    <p:restoredTop sz="94674"/>
  </p:normalViewPr>
  <p:slideViewPr>
    <p:cSldViewPr snapToGrid="0" snapToObjects="1">
      <p:cViewPr varScale="1">
        <p:scale>
          <a:sx n="107" d="100"/>
          <a:sy n="107" d="100"/>
        </p:scale>
        <p:origin x="1219" y="72"/>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slide" Target="slides/slide60.xml"/><Relationship Id="rId68" Type="http://schemas.openxmlformats.org/officeDocument/2006/relationships/slide" Target="slides/slide65.xml"/><Relationship Id="rId76" Type="http://schemas.openxmlformats.org/officeDocument/2006/relationships/viewProps" Target="viewProps.xml"/><Relationship Id="rId7" Type="http://schemas.openxmlformats.org/officeDocument/2006/relationships/slide" Target="slides/slide4.xml"/><Relationship Id="rId71" Type="http://schemas.openxmlformats.org/officeDocument/2006/relationships/slide" Target="slides/slide68.xml"/><Relationship Id="rId2" Type="http://schemas.openxmlformats.org/officeDocument/2006/relationships/customXml" Target="../customXml/item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74"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61" Type="http://schemas.openxmlformats.org/officeDocument/2006/relationships/slide" Target="slides/slide58.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openxmlformats.org/officeDocument/2006/relationships/theme" Target="theme/theme1.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3" Type="http://schemas.openxmlformats.org/officeDocument/2006/relationships/slideMaster" Target="slideMasters/slideMaster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jpe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925458-7AA6-4B80-9973-462EDDCE513C}" type="datetimeFigureOut">
              <a:rPr lang="es-CO" smtClean="0"/>
              <a:t>18/09/2023</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A26FCC-B5D1-4711-BBFE-6840318D82C1}" type="slidenum">
              <a:rPr lang="es-CO" smtClean="0"/>
              <a:t>‹Nº›</a:t>
            </a:fld>
            <a:endParaRPr lang="es-CO"/>
          </a:p>
        </p:txBody>
      </p:sp>
    </p:spTree>
    <p:extLst>
      <p:ext uri="{BB962C8B-B14F-4D97-AF65-F5344CB8AC3E}">
        <p14:creationId xmlns:p14="http://schemas.microsoft.com/office/powerpoint/2010/main" val="116891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8D7694-2745-4ECE-9B47-18B56983E0AB}"/>
              </a:ext>
            </a:extLst>
          </p:cNvPr>
          <p:cNvSpPr>
            <a:spLocks noGrp="1"/>
          </p:cNvSpPr>
          <p:nvPr>
            <p:ph type="ctrTitle"/>
          </p:nvPr>
        </p:nvSpPr>
        <p:spPr>
          <a:xfrm>
            <a:off x="1143000" y="841772"/>
            <a:ext cx="6858000" cy="1790700"/>
          </a:xfrm>
        </p:spPr>
        <p:txBody>
          <a:bodyPr anchor="b"/>
          <a:lstStyle>
            <a:lvl1pPr algn="ctr">
              <a:defRPr sz="45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60DE263C-EAE0-46BE-B367-A74320FE77B5}"/>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0227CC0F-AD2A-4542-9CD4-1AC55F9E5841}"/>
              </a:ext>
            </a:extLst>
          </p:cNvPr>
          <p:cNvSpPr>
            <a:spLocks noGrp="1"/>
          </p:cNvSpPr>
          <p:nvPr>
            <p:ph type="dt" sz="half" idx="10"/>
          </p:nvPr>
        </p:nvSpPr>
        <p:spPr/>
        <p:txBody>
          <a:bodyPr/>
          <a:lstStyle/>
          <a:p>
            <a:fld id="{B3030C24-9424-B24A-8613-79990C3AA492}" type="datetimeFigureOut">
              <a:rPr lang="es-ES" smtClean="0"/>
              <a:t>18/09/2023</a:t>
            </a:fld>
            <a:endParaRPr lang="es-ES"/>
          </a:p>
        </p:txBody>
      </p:sp>
      <p:sp>
        <p:nvSpPr>
          <p:cNvPr id="5" name="Marcador de pie de página 4">
            <a:extLst>
              <a:ext uri="{FF2B5EF4-FFF2-40B4-BE49-F238E27FC236}">
                <a16:creationId xmlns:a16="http://schemas.microsoft.com/office/drawing/2014/main" id="{94EF3927-FA8B-41FD-A454-B76F336FC5DB}"/>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3A22832A-E76F-4CF9-8D14-DEBF3082A327}"/>
              </a:ext>
            </a:extLst>
          </p:cNvPr>
          <p:cNvSpPr>
            <a:spLocks noGrp="1"/>
          </p:cNvSpPr>
          <p:nvPr>
            <p:ph type="sldNum" sz="quarter" idx="12"/>
          </p:nvPr>
        </p:nvSpPr>
        <p:spPr/>
        <p:txBody>
          <a:bodyPr/>
          <a:lstStyle/>
          <a:p>
            <a:fld id="{6E4248DC-D261-1A47-8987-CC426E938172}" type="slidenum">
              <a:rPr lang="es-ES" smtClean="0"/>
              <a:t>‹Nº›</a:t>
            </a:fld>
            <a:endParaRPr lang="es-ES"/>
          </a:p>
        </p:txBody>
      </p:sp>
    </p:spTree>
    <p:extLst>
      <p:ext uri="{BB962C8B-B14F-4D97-AF65-F5344CB8AC3E}">
        <p14:creationId xmlns:p14="http://schemas.microsoft.com/office/powerpoint/2010/main" val="2855697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6AABAFB-6B68-4FB0-8AD5-300DD47F7DD2}"/>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AD04B9BE-90D9-4F17-B8B5-3D592DBFE20E}"/>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A70787E7-D657-47D9-90AD-91A80FAD1015}"/>
              </a:ext>
            </a:extLst>
          </p:cNvPr>
          <p:cNvSpPr>
            <a:spLocks noGrp="1"/>
          </p:cNvSpPr>
          <p:nvPr>
            <p:ph type="dt" sz="half" idx="10"/>
          </p:nvPr>
        </p:nvSpPr>
        <p:spPr/>
        <p:txBody>
          <a:bodyPr/>
          <a:lstStyle/>
          <a:p>
            <a:fld id="{B3030C24-9424-B24A-8613-79990C3AA492}" type="datetimeFigureOut">
              <a:rPr lang="es-ES" smtClean="0"/>
              <a:t>18/09/2023</a:t>
            </a:fld>
            <a:endParaRPr lang="es-ES"/>
          </a:p>
        </p:txBody>
      </p:sp>
      <p:sp>
        <p:nvSpPr>
          <p:cNvPr id="5" name="Marcador de pie de página 4">
            <a:extLst>
              <a:ext uri="{FF2B5EF4-FFF2-40B4-BE49-F238E27FC236}">
                <a16:creationId xmlns:a16="http://schemas.microsoft.com/office/drawing/2014/main" id="{BBE8A2D1-ABEC-4918-9339-AE275E5823C5}"/>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D11A92D3-7543-42DC-952F-B133A813CB66}"/>
              </a:ext>
            </a:extLst>
          </p:cNvPr>
          <p:cNvSpPr>
            <a:spLocks noGrp="1"/>
          </p:cNvSpPr>
          <p:nvPr>
            <p:ph type="sldNum" sz="quarter" idx="12"/>
          </p:nvPr>
        </p:nvSpPr>
        <p:spPr/>
        <p:txBody>
          <a:bodyPr/>
          <a:lstStyle/>
          <a:p>
            <a:fld id="{6E4248DC-D261-1A47-8987-CC426E938172}" type="slidenum">
              <a:rPr lang="es-ES" smtClean="0"/>
              <a:t>‹Nº›</a:t>
            </a:fld>
            <a:endParaRPr lang="es-ES"/>
          </a:p>
        </p:txBody>
      </p:sp>
    </p:spTree>
    <p:extLst>
      <p:ext uri="{BB962C8B-B14F-4D97-AF65-F5344CB8AC3E}">
        <p14:creationId xmlns:p14="http://schemas.microsoft.com/office/powerpoint/2010/main" val="28167406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9EE95440-E3C2-4351-9F71-6413AD404ADA}"/>
              </a:ext>
            </a:extLst>
          </p:cNvPr>
          <p:cNvSpPr>
            <a:spLocks noGrp="1"/>
          </p:cNvSpPr>
          <p:nvPr>
            <p:ph type="title" orient="vert"/>
          </p:nvPr>
        </p:nvSpPr>
        <p:spPr>
          <a:xfrm>
            <a:off x="6543675" y="273844"/>
            <a:ext cx="1971675" cy="4358879"/>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2B849429-53C8-4F31-B4F7-023DD4DBFB2B}"/>
              </a:ext>
            </a:extLst>
          </p:cNvPr>
          <p:cNvSpPr>
            <a:spLocks noGrp="1"/>
          </p:cNvSpPr>
          <p:nvPr>
            <p:ph type="body" orient="vert" idx="1"/>
          </p:nvPr>
        </p:nvSpPr>
        <p:spPr>
          <a:xfrm>
            <a:off x="628650" y="273844"/>
            <a:ext cx="5800725" cy="4358879"/>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F746F477-2EE5-4918-AD89-56A91C77AC13}"/>
              </a:ext>
            </a:extLst>
          </p:cNvPr>
          <p:cNvSpPr>
            <a:spLocks noGrp="1"/>
          </p:cNvSpPr>
          <p:nvPr>
            <p:ph type="dt" sz="half" idx="10"/>
          </p:nvPr>
        </p:nvSpPr>
        <p:spPr/>
        <p:txBody>
          <a:bodyPr/>
          <a:lstStyle/>
          <a:p>
            <a:fld id="{B3030C24-9424-B24A-8613-79990C3AA492}" type="datetimeFigureOut">
              <a:rPr lang="es-ES" smtClean="0"/>
              <a:t>18/09/2023</a:t>
            </a:fld>
            <a:endParaRPr lang="es-ES"/>
          </a:p>
        </p:txBody>
      </p:sp>
      <p:sp>
        <p:nvSpPr>
          <p:cNvPr id="5" name="Marcador de pie de página 4">
            <a:extLst>
              <a:ext uri="{FF2B5EF4-FFF2-40B4-BE49-F238E27FC236}">
                <a16:creationId xmlns:a16="http://schemas.microsoft.com/office/drawing/2014/main" id="{8599F8D3-3BFE-4A08-8545-E455F9C660FA}"/>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B3CCA963-0653-47EA-B295-B6E72E1B5A62}"/>
              </a:ext>
            </a:extLst>
          </p:cNvPr>
          <p:cNvSpPr>
            <a:spLocks noGrp="1"/>
          </p:cNvSpPr>
          <p:nvPr>
            <p:ph type="sldNum" sz="quarter" idx="12"/>
          </p:nvPr>
        </p:nvSpPr>
        <p:spPr/>
        <p:txBody>
          <a:bodyPr/>
          <a:lstStyle/>
          <a:p>
            <a:fld id="{6E4248DC-D261-1A47-8987-CC426E938172}" type="slidenum">
              <a:rPr lang="es-ES" smtClean="0"/>
              <a:t>‹Nº›</a:t>
            </a:fld>
            <a:endParaRPr lang="es-ES"/>
          </a:p>
        </p:txBody>
      </p:sp>
    </p:spTree>
    <p:extLst>
      <p:ext uri="{BB962C8B-B14F-4D97-AF65-F5344CB8AC3E}">
        <p14:creationId xmlns:p14="http://schemas.microsoft.com/office/powerpoint/2010/main" val="37510841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Dos objetos">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FB3CFEF-4B3E-1E40-B352-B3A39094156E}"/>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2359359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Diapositiva de título">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6566B0-3E59-A84D-9AB2-DA05E602ADD5}"/>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2990882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ítulo y objetos">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477ACAF-E4FF-A844-9E41-091A7206A2B4}"/>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242427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Encabezado de secció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56920DA-0831-5D43-AA82-7741662FB96F}"/>
              </a:ext>
            </a:extLst>
          </p:cNvPr>
          <p:cNvPicPr>
            <a:picLocks noChangeAspect="1"/>
          </p:cNvPicPr>
          <p:nvPr userDrawn="1"/>
        </p:nvPicPr>
        <p:blipFill rotWithShape="1">
          <a:blip r:embed="rId2"/>
          <a:srcRect l="88730" b="81517"/>
          <a:stretch/>
        </p:blipFill>
        <p:spPr>
          <a:xfrm>
            <a:off x="8113486" y="0"/>
            <a:ext cx="1030514" cy="950686"/>
          </a:xfrm>
          <a:prstGeom prst="rect">
            <a:avLst/>
          </a:prstGeom>
        </p:spPr>
      </p:pic>
    </p:spTree>
    <p:extLst>
      <p:ext uri="{BB962C8B-B14F-4D97-AF65-F5344CB8AC3E}">
        <p14:creationId xmlns:p14="http://schemas.microsoft.com/office/powerpoint/2010/main" val="10708572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omparació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39422CC-C000-654E-9301-E5A5A99182F7}"/>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6530505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ólo el título">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A3B3542-21FA-CE4F-97EC-30221117B445}"/>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25356193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obj">
  <p:cSld name="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4800599"/>
            <a:ext cx="9144000" cy="342900"/>
          </a:xfrm>
          <a:custGeom>
            <a:avLst/>
            <a:gdLst/>
            <a:ahLst/>
            <a:cxnLst/>
            <a:rect l="l" t="t" r="r" b="b"/>
            <a:pathLst>
              <a:path w="12192000" h="457200">
                <a:moveTo>
                  <a:pt x="12192000" y="0"/>
                </a:moveTo>
                <a:lnTo>
                  <a:pt x="0" y="0"/>
                </a:lnTo>
                <a:lnTo>
                  <a:pt x="0" y="457199"/>
                </a:lnTo>
                <a:lnTo>
                  <a:pt x="12192000" y="457199"/>
                </a:lnTo>
                <a:lnTo>
                  <a:pt x="12192000" y="0"/>
                </a:lnTo>
                <a:close/>
              </a:path>
            </a:pathLst>
          </a:custGeom>
          <a:solidFill>
            <a:srgbClr val="62A437"/>
          </a:solidFill>
        </p:spPr>
        <p:txBody>
          <a:bodyPr wrap="square" lIns="0" tIns="0" rIns="0" bIns="0" rtlCol="0"/>
          <a:lstStyle/>
          <a:p>
            <a:endParaRPr sz="1350"/>
          </a:p>
        </p:txBody>
      </p:sp>
      <p:sp>
        <p:nvSpPr>
          <p:cNvPr id="17" name="bg object 17"/>
          <p:cNvSpPr/>
          <p:nvPr/>
        </p:nvSpPr>
        <p:spPr>
          <a:xfrm>
            <a:off x="0" y="4750308"/>
            <a:ext cx="9144000" cy="50483"/>
          </a:xfrm>
          <a:custGeom>
            <a:avLst/>
            <a:gdLst/>
            <a:ahLst/>
            <a:cxnLst/>
            <a:rect l="l" t="t" r="r" b="b"/>
            <a:pathLst>
              <a:path w="12192000" h="67310">
                <a:moveTo>
                  <a:pt x="12192000" y="0"/>
                </a:moveTo>
                <a:lnTo>
                  <a:pt x="0" y="0"/>
                </a:lnTo>
                <a:lnTo>
                  <a:pt x="0" y="67055"/>
                </a:lnTo>
                <a:lnTo>
                  <a:pt x="12192000" y="67055"/>
                </a:lnTo>
                <a:lnTo>
                  <a:pt x="12192000" y="0"/>
                </a:lnTo>
                <a:close/>
              </a:path>
            </a:pathLst>
          </a:custGeom>
          <a:solidFill>
            <a:srgbClr val="99CA38"/>
          </a:solidFill>
        </p:spPr>
        <p:txBody>
          <a:bodyPr wrap="square" lIns="0" tIns="0" rIns="0" bIns="0" rtlCol="0"/>
          <a:lstStyle/>
          <a:p>
            <a:endParaRPr sz="1350"/>
          </a:p>
        </p:txBody>
      </p:sp>
      <p:sp>
        <p:nvSpPr>
          <p:cNvPr id="18" name="bg object 18"/>
          <p:cNvSpPr/>
          <p:nvPr/>
        </p:nvSpPr>
        <p:spPr>
          <a:xfrm>
            <a:off x="894968" y="1303020"/>
            <a:ext cx="7475220" cy="0"/>
          </a:xfrm>
          <a:custGeom>
            <a:avLst/>
            <a:gdLst/>
            <a:ahLst/>
            <a:cxnLst/>
            <a:rect l="l" t="t" r="r" b="b"/>
            <a:pathLst>
              <a:path w="9966960">
                <a:moveTo>
                  <a:pt x="0" y="0"/>
                </a:moveTo>
                <a:lnTo>
                  <a:pt x="9966960" y="0"/>
                </a:lnTo>
              </a:path>
            </a:pathLst>
          </a:custGeom>
          <a:ln w="6096">
            <a:solidFill>
              <a:srgbClr val="7E7E7E"/>
            </a:solidFill>
          </a:ln>
        </p:spPr>
        <p:txBody>
          <a:bodyPr wrap="square" lIns="0" tIns="0" rIns="0" bIns="0" rtlCol="0"/>
          <a:lstStyle/>
          <a:p>
            <a:endParaRPr sz="1350"/>
          </a:p>
        </p:txBody>
      </p:sp>
      <p:sp>
        <p:nvSpPr>
          <p:cNvPr id="2" name="Holder 2"/>
          <p:cNvSpPr>
            <a:spLocks noGrp="1"/>
          </p:cNvSpPr>
          <p:nvPr>
            <p:ph type="title"/>
          </p:nvPr>
        </p:nvSpPr>
        <p:spPr/>
        <p:txBody>
          <a:bodyPr lIns="0" tIns="0" rIns="0" bIns="0"/>
          <a:lstStyle>
            <a:lvl1pPr>
              <a:defRPr sz="3600" b="0" i="0" u="sng">
                <a:solidFill>
                  <a:srgbClr val="404040"/>
                </a:solidFill>
                <a:latin typeface="Calibri Light"/>
                <a:cs typeface="Calibri Light"/>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9/18/2023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extLst>
      <p:ext uri="{BB962C8B-B14F-4D97-AF65-F5344CB8AC3E}">
        <p14:creationId xmlns:p14="http://schemas.microsoft.com/office/powerpoint/2010/main" val="39940573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5FB04F-C5B5-4FE7-81D0-D583575C412C}"/>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FD4DE0A8-5760-426B-B08C-DB3103894D4A}"/>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2FC31706-7AB6-486F-8BFC-74DF71C3CB81}"/>
              </a:ext>
            </a:extLst>
          </p:cNvPr>
          <p:cNvSpPr>
            <a:spLocks noGrp="1"/>
          </p:cNvSpPr>
          <p:nvPr>
            <p:ph type="dt" sz="half" idx="10"/>
          </p:nvPr>
        </p:nvSpPr>
        <p:spPr/>
        <p:txBody>
          <a:bodyPr/>
          <a:lstStyle/>
          <a:p>
            <a:fld id="{B3030C24-9424-B24A-8613-79990C3AA492}" type="datetimeFigureOut">
              <a:rPr lang="es-ES" smtClean="0"/>
              <a:t>18/09/2023</a:t>
            </a:fld>
            <a:endParaRPr lang="es-ES"/>
          </a:p>
        </p:txBody>
      </p:sp>
      <p:sp>
        <p:nvSpPr>
          <p:cNvPr id="5" name="Marcador de pie de página 4">
            <a:extLst>
              <a:ext uri="{FF2B5EF4-FFF2-40B4-BE49-F238E27FC236}">
                <a16:creationId xmlns:a16="http://schemas.microsoft.com/office/drawing/2014/main" id="{CD5399C7-16FE-4603-8C0A-FD3B8ABC6054}"/>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33F13A81-5D25-465B-AFB1-736B83F70EAE}"/>
              </a:ext>
            </a:extLst>
          </p:cNvPr>
          <p:cNvSpPr>
            <a:spLocks noGrp="1"/>
          </p:cNvSpPr>
          <p:nvPr>
            <p:ph type="sldNum" sz="quarter" idx="12"/>
          </p:nvPr>
        </p:nvSpPr>
        <p:spPr/>
        <p:txBody>
          <a:bodyPr/>
          <a:lstStyle/>
          <a:p>
            <a:fld id="{6E4248DC-D261-1A47-8987-CC426E938172}" type="slidenum">
              <a:rPr lang="es-ES" smtClean="0"/>
              <a:t>‹Nº›</a:t>
            </a:fld>
            <a:endParaRPr lang="es-ES"/>
          </a:p>
        </p:txBody>
      </p:sp>
    </p:spTree>
    <p:extLst>
      <p:ext uri="{BB962C8B-B14F-4D97-AF65-F5344CB8AC3E}">
        <p14:creationId xmlns:p14="http://schemas.microsoft.com/office/powerpoint/2010/main" val="31232860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CAEC08-3761-4417-BB1B-6C7A61A887F0}"/>
              </a:ext>
            </a:extLst>
          </p:cNvPr>
          <p:cNvSpPr>
            <a:spLocks noGrp="1"/>
          </p:cNvSpPr>
          <p:nvPr>
            <p:ph type="title"/>
          </p:nvPr>
        </p:nvSpPr>
        <p:spPr>
          <a:xfrm>
            <a:off x="623888" y="1282304"/>
            <a:ext cx="7886700" cy="2139553"/>
          </a:xfrm>
        </p:spPr>
        <p:txBody>
          <a:bodyPr anchor="b"/>
          <a:lstStyle>
            <a:lvl1pPr>
              <a:defRPr sz="45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CF29AE37-125D-4B1F-A211-F525E026C086}"/>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5EF9CF4A-4DB9-458D-AD4B-A8F4A98AD233}"/>
              </a:ext>
            </a:extLst>
          </p:cNvPr>
          <p:cNvSpPr>
            <a:spLocks noGrp="1"/>
          </p:cNvSpPr>
          <p:nvPr>
            <p:ph type="dt" sz="half" idx="10"/>
          </p:nvPr>
        </p:nvSpPr>
        <p:spPr/>
        <p:txBody>
          <a:bodyPr/>
          <a:lstStyle/>
          <a:p>
            <a:fld id="{B3030C24-9424-B24A-8613-79990C3AA492}" type="datetimeFigureOut">
              <a:rPr lang="es-ES" smtClean="0"/>
              <a:t>18/09/2023</a:t>
            </a:fld>
            <a:endParaRPr lang="es-ES"/>
          </a:p>
        </p:txBody>
      </p:sp>
      <p:sp>
        <p:nvSpPr>
          <p:cNvPr id="5" name="Marcador de pie de página 4">
            <a:extLst>
              <a:ext uri="{FF2B5EF4-FFF2-40B4-BE49-F238E27FC236}">
                <a16:creationId xmlns:a16="http://schemas.microsoft.com/office/drawing/2014/main" id="{0372EBB8-EBA8-4074-9780-F150D674AB42}"/>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8E91E30B-014B-4A83-93BF-7D691B97A276}"/>
              </a:ext>
            </a:extLst>
          </p:cNvPr>
          <p:cNvSpPr>
            <a:spLocks noGrp="1"/>
          </p:cNvSpPr>
          <p:nvPr>
            <p:ph type="sldNum" sz="quarter" idx="12"/>
          </p:nvPr>
        </p:nvSpPr>
        <p:spPr/>
        <p:txBody>
          <a:bodyPr/>
          <a:lstStyle/>
          <a:p>
            <a:fld id="{6E4248DC-D261-1A47-8987-CC426E938172}" type="slidenum">
              <a:rPr lang="es-ES" smtClean="0"/>
              <a:t>‹Nº›</a:t>
            </a:fld>
            <a:endParaRPr lang="es-ES"/>
          </a:p>
        </p:txBody>
      </p:sp>
    </p:spTree>
    <p:extLst>
      <p:ext uri="{BB962C8B-B14F-4D97-AF65-F5344CB8AC3E}">
        <p14:creationId xmlns:p14="http://schemas.microsoft.com/office/powerpoint/2010/main" val="31876692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D0A89C-CD17-4691-827C-CD4AD954E3BE}"/>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FB769B0-A063-4871-974D-C5BF351548AB}"/>
              </a:ext>
            </a:extLst>
          </p:cNvPr>
          <p:cNvSpPr>
            <a:spLocks noGrp="1"/>
          </p:cNvSpPr>
          <p:nvPr>
            <p:ph sz="half" idx="1"/>
          </p:nvPr>
        </p:nvSpPr>
        <p:spPr>
          <a:xfrm>
            <a:off x="628650" y="1369219"/>
            <a:ext cx="3886200" cy="326350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26600BD0-0AE4-42E5-95AA-89F9306EBD98}"/>
              </a:ext>
            </a:extLst>
          </p:cNvPr>
          <p:cNvSpPr>
            <a:spLocks noGrp="1"/>
          </p:cNvSpPr>
          <p:nvPr>
            <p:ph sz="half" idx="2"/>
          </p:nvPr>
        </p:nvSpPr>
        <p:spPr>
          <a:xfrm>
            <a:off x="4629150" y="1369219"/>
            <a:ext cx="3886200" cy="326350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657C4417-C212-49DB-BF31-0476F1276A05}"/>
              </a:ext>
            </a:extLst>
          </p:cNvPr>
          <p:cNvSpPr>
            <a:spLocks noGrp="1"/>
          </p:cNvSpPr>
          <p:nvPr>
            <p:ph type="dt" sz="half" idx="10"/>
          </p:nvPr>
        </p:nvSpPr>
        <p:spPr/>
        <p:txBody>
          <a:bodyPr/>
          <a:lstStyle/>
          <a:p>
            <a:fld id="{B3030C24-9424-B24A-8613-79990C3AA492}" type="datetimeFigureOut">
              <a:rPr lang="es-ES" smtClean="0"/>
              <a:t>18/09/2023</a:t>
            </a:fld>
            <a:endParaRPr lang="es-ES"/>
          </a:p>
        </p:txBody>
      </p:sp>
      <p:sp>
        <p:nvSpPr>
          <p:cNvPr id="6" name="Marcador de pie de página 5">
            <a:extLst>
              <a:ext uri="{FF2B5EF4-FFF2-40B4-BE49-F238E27FC236}">
                <a16:creationId xmlns:a16="http://schemas.microsoft.com/office/drawing/2014/main" id="{35F6030C-3F86-43BE-8EE2-BC8596F4B70F}"/>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94C0F3C9-C323-48E9-A40B-016AED2833BA}"/>
              </a:ext>
            </a:extLst>
          </p:cNvPr>
          <p:cNvSpPr>
            <a:spLocks noGrp="1"/>
          </p:cNvSpPr>
          <p:nvPr>
            <p:ph type="sldNum" sz="quarter" idx="12"/>
          </p:nvPr>
        </p:nvSpPr>
        <p:spPr/>
        <p:txBody>
          <a:bodyPr/>
          <a:lstStyle/>
          <a:p>
            <a:fld id="{6E4248DC-D261-1A47-8987-CC426E938172}" type="slidenum">
              <a:rPr lang="es-ES" smtClean="0"/>
              <a:t>‹Nº›</a:t>
            </a:fld>
            <a:endParaRPr lang="es-ES"/>
          </a:p>
        </p:txBody>
      </p:sp>
    </p:spTree>
    <p:extLst>
      <p:ext uri="{BB962C8B-B14F-4D97-AF65-F5344CB8AC3E}">
        <p14:creationId xmlns:p14="http://schemas.microsoft.com/office/powerpoint/2010/main" val="21323257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A2BF7FF-1AFB-4DAF-8B21-3A7B67DA0B61}"/>
              </a:ext>
            </a:extLst>
          </p:cNvPr>
          <p:cNvSpPr>
            <a:spLocks noGrp="1"/>
          </p:cNvSpPr>
          <p:nvPr>
            <p:ph type="title"/>
          </p:nvPr>
        </p:nvSpPr>
        <p:spPr>
          <a:xfrm>
            <a:off x="629841" y="273844"/>
            <a:ext cx="7886700" cy="994172"/>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3A7F78B2-9F69-4663-9E1E-90DBA59FD386}"/>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E8345991-962F-4ECB-967A-6E0010E585D6}"/>
              </a:ext>
            </a:extLst>
          </p:cNvPr>
          <p:cNvSpPr>
            <a:spLocks noGrp="1"/>
          </p:cNvSpPr>
          <p:nvPr>
            <p:ph sz="half" idx="2"/>
          </p:nvPr>
        </p:nvSpPr>
        <p:spPr>
          <a:xfrm>
            <a:off x="629842" y="1878806"/>
            <a:ext cx="3868340" cy="276344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D9423EE1-667A-4858-86B9-CED13098C987}"/>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0EBD2421-1046-43B4-80DD-D2C2DD0484FF}"/>
              </a:ext>
            </a:extLst>
          </p:cNvPr>
          <p:cNvSpPr>
            <a:spLocks noGrp="1"/>
          </p:cNvSpPr>
          <p:nvPr>
            <p:ph sz="quarter" idx="4"/>
          </p:nvPr>
        </p:nvSpPr>
        <p:spPr>
          <a:xfrm>
            <a:off x="4629150" y="1878806"/>
            <a:ext cx="3887391" cy="276344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BF3BDCD0-6092-47C3-9ED4-80AB1DFA2A2F}"/>
              </a:ext>
            </a:extLst>
          </p:cNvPr>
          <p:cNvSpPr>
            <a:spLocks noGrp="1"/>
          </p:cNvSpPr>
          <p:nvPr>
            <p:ph type="dt" sz="half" idx="10"/>
          </p:nvPr>
        </p:nvSpPr>
        <p:spPr/>
        <p:txBody>
          <a:bodyPr/>
          <a:lstStyle/>
          <a:p>
            <a:fld id="{B3030C24-9424-B24A-8613-79990C3AA492}" type="datetimeFigureOut">
              <a:rPr lang="es-ES" smtClean="0"/>
              <a:t>18/09/2023</a:t>
            </a:fld>
            <a:endParaRPr lang="es-ES"/>
          </a:p>
        </p:txBody>
      </p:sp>
      <p:sp>
        <p:nvSpPr>
          <p:cNvPr id="8" name="Marcador de pie de página 7">
            <a:extLst>
              <a:ext uri="{FF2B5EF4-FFF2-40B4-BE49-F238E27FC236}">
                <a16:creationId xmlns:a16="http://schemas.microsoft.com/office/drawing/2014/main" id="{A5ABAA69-72BA-4ADC-880C-FA71B0DB1BC5}"/>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15155BEB-3B03-4504-AEA3-D4EB5366DA01}"/>
              </a:ext>
            </a:extLst>
          </p:cNvPr>
          <p:cNvSpPr>
            <a:spLocks noGrp="1"/>
          </p:cNvSpPr>
          <p:nvPr>
            <p:ph type="sldNum" sz="quarter" idx="12"/>
          </p:nvPr>
        </p:nvSpPr>
        <p:spPr/>
        <p:txBody>
          <a:bodyPr/>
          <a:lstStyle/>
          <a:p>
            <a:fld id="{6E4248DC-D261-1A47-8987-CC426E938172}" type="slidenum">
              <a:rPr lang="es-ES" smtClean="0"/>
              <a:t>‹Nº›</a:t>
            </a:fld>
            <a:endParaRPr lang="es-ES"/>
          </a:p>
        </p:txBody>
      </p:sp>
    </p:spTree>
    <p:extLst>
      <p:ext uri="{BB962C8B-B14F-4D97-AF65-F5344CB8AC3E}">
        <p14:creationId xmlns:p14="http://schemas.microsoft.com/office/powerpoint/2010/main" val="35672410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4623FC-60B8-43B2-82A8-260A4DBF4C2D}"/>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E9D494C7-24B7-4C40-B0D2-0132E613DBA5}"/>
              </a:ext>
            </a:extLst>
          </p:cNvPr>
          <p:cNvSpPr>
            <a:spLocks noGrp="1"/>
          </p:cNvSpPr>
          <p:nvPr>
            <p:ph type="dt" sz="half" idx="10"/>
          </p:nvPr>
        </p:nvSpPr>
        <p:spPr/>
        <p:txBody>
          <a:bodyPr/>
          <a:lstStyle/>
          <a:p>
            <a:fld id="{B3030C24-9424-B24A-8613-79990C3AA492}" type="datetimeFigureOut">
              <a:rPr lang="es-ES" smtClean="0"/>
              <a:t>18/09/2023</a:t>
            </a:fld>
            <a:endParaRPr lang="es-ES"/>
          </a:p>
        </p:txBody>
      </p:sp>
      <p:sp>
        <p:nvSpPr>
          <p:cNvPr id="4" name="Marcador de pie de página 3">
            <a:extLst>
              <a:ext uri="{FF2B5EF4-FFF2-40B4-BE49-F238E27FC236}">
                <a16:creationId xmlns:a16="http://schemas.microsoft.com/office/drawing/2014/main" id="{F59450F1-D53F-4366-B68A-DD8AE80E088C}"/>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0925A05A-F49E-4A81-9FFC-18D4EC90A2F8}"/>
              </a:ext>
            </a:extLst>
          </p:cNvPr>
          <p:cNvSpPr>
            <a:spLocks noGrp="1"/>
          </p:cNvSpPr>
          <p:nvPr>
            <p:ph type="sldNum" sz="quarter" idx="12"/>
          </p:nvPr>
        </p:nvSpPr>
        <p:spPr/>
        <p:txBody>
          <a:bodyPr/>
          <a:lstStyle/>
          <a:p>
            <a:fld id="{6E4248DC-D261-1A47-8987-CC426E938172}" type="slidenum">
              <a:rPr lang="es-ES" smtClean="0"/>
              <a:t>‹Nº›</a:t>
            </a:fld>
            <a:endParaRPr lang="es-ES"/>
          </a:p>
        </p:txBody>
      </p:sp>
    </p:spTree>
    <p:extLst>
      <p:ext uri="{BB962C8B-B14F-4D97-AF65-F5344CB8AC3E}">
        <p14:creationId xmlns:p14="http://schemas.microsoft.com/office/powerpoint/2010/main" val="1919892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420156C5-829B-45CC-9A1A-CF323C0CC152}"/>
              </a:ext>
            </a:extLst>
          </p:cNvPr>
          <p:cNvSpPr>
            <a:spLocks noGrp="1"/>
          </p:cNvSpPr>
          <p:nvPr>
            <p:ph type="dt" sz="half" idx="10"/>
          </p:nvPr>
        </p:nvSpPr>
        <p:spPr/>
        <p:txBody>
          <a:bodyPr/>
          <a:lstStyle/>
          <a:p>
            <a:fld id="{1599F88C-3525-405D-BC1C-6CCEF30BD2FB}" type="datetimeFigureOut">
              <a:rPr lang="es-CO" smtClean="0"/>
              <a:t>18/09/2023</a:t>
            </a:fld>
            <a:endParaRPr lang="es-CO"/>
          </a:p>
        </p:txBody>
      </p:sp>
      <p:sp>
        <p:nvSpPr>
          <p:cNvPr id="3" name="Marcador de pie de página 2">
            <a:extLst>
              <a:ext uri="{FF2B5EF4-FFF2-40B4-BE49-F238E27FC236}">
                <a16:creationId xmlns:a16="http://schemas.microsoft.com/office/drawing/2014/main" id="{036C6A7A-4EA1-44B7-8A2B-3B79845B4EB4}"/>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704C2CE5-B019-416D-B19A-4542D36D38B4}"/>
              </a:ext>
            </a:extLst>
          </p:cNvPr>
          <p:cNvSpPr>
            <a:spLocks noGrp="1"/>
          </p:cNvSpPr>
          <p:nvPr>
            <p:ph type="sldNum" sz="quarter" idx="12"/>
          </p:nvPr>
        </p:nvSpPr>
        <p:spPr/>
        <p:txBody>
          <a:bodyPr/>
          <a:lstStyle/>
          <a:p>
            <a:fld id="{3DBF7F7D-22B0-4CFF-A008-23893C7AFACD}" type="slidenum">
              <a:rPr lang="es-CO" smtClean="0"/>
              <a:t>‹Nº›</a:t>
            </a:fld>
            <a:endParaRPr lang="es-CO"/>
          </a:p>
        </p:txBody>
      </p:sp>
      <p:pic>
        <p:nvPicPr>
          <p:cNvPr id="5" name="Picture 2">
            <a:extLst>
              <a:ext uri="{FF2B5EF4-FFF2-40B4-BE49-F238E27FC236}">
                <a16:creationId xmlns:a16="http://schemas.microsoft.com/office/drawing/2014/main" id="{748DB738-F07C-41B6-9DF2-D8AC3FE5F361}"/>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7827339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9E92864-76CA-46E2-BAFF-AD80FC147E5D}"/>
              </a:ext>
            </a:extLst>
          </p:cNvPr>
          <p:cNvSpPr>
            <a:spLocks noGrp="1"/>
          </p:cNvSpPr>
          <p:nvPr>
            <p:ph type="title"/>
          </p:nvPr>
        </p:nvSpPr>
        <p:spPr>
          <a:xfrm>
            <a:off x="629841" y="342900"/>
            <a:ext cx="2949178" cy="1200150"/>
          </a:xfrm>
        </p:spPr>
        <p:txBody>
          <a:bodyPr anchor="b"/>
          <a:lstStyle>
            <a:lvl1pPr>
              <a:defRPr sz="24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7503916F-46D5-4289-A4CB-18E8E1C15703}"/>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0F6F53C3-C836-407B-98FE-7B42E7AF6F4D}"/>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AE624EEB-CC25-4422-BFBE-75D20BAC9142}"/>
              </a:ext>
            </a:extLst>
          </p:cNvPr>
          <p:cNvSpPr>
            <a:spLocks noGrp="1"/>
          </p:cNvSpPr>
          <p:nvPr>
            <p:ph type="dt" sz="half" idx="10"/>
          </p:nvPr>
        </p:nvSpPr>
        <p:spPr/>
        <p:txBody>
          <a:bodyPr/>
          <a:lstStyle/>
          <a:p>
            <a:fld id="{B3030C24-9424-B24A-8613-79990C3AA492}" type="datetimeFigureOut">
              <a:rPr lang="es-ES" smtClean="0"/>
              <a:t>18/09/2023</a:t>
            </a:fld>
            <a:endParaRPr lang="es-ES"/>
          </a:p>
        </p:txBody>
      </p:sp>
      <p:sp>
        <p:nvSpPr>
          <p:cNvPr id="6" name="Marcador de pie de página 5">
            <a:extLst>
              <a:ext uri="{FF2B5EF4-FFF2-40B4-BE49-F238E27FC236}">
                <a16:creationId xmlns:a16="http://schemas.microsoft.com/office/drawing/2014/main" id="{D75CC310-5003-49A8-9F69-2BC8D068FA19}"/>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1281792A-83A8-4B19-9E69-6FE8E38F588C}"/>
              </a:ext>
            </a:extLst>
          </p:cNvPr>
          <p:cNvSpPr>
            <a:spLocks noGrp="1"/>
          </p:cNvSpPr>
          <p:nvPr>
            <p:ph type="sldNum" sz="quarter" idx="12"/>
          </p:nvPr>
        </p:nvSpPr>
        <p:spPr/>
        <p:txBody>
          <a:bodyPr/>
          <a:lstStyle/>
          <a:p>
            <a:fld id="{6E4248DC-D261-1A47-8987-CC426E938172}" type="slidenum">
              <a:rPr lang="es-ES" smtClean="0"/>
              <a:t>‹Nº›</a:t>
            </a:fld>
            <a:endParaRPr lang="es-ES"/>
          </a:p>
        </p:txBody>
      </p:sp>
    </p:spTree>
    <p:extLst>
      <p:ext uri="{BB962C8B-B14F-4D97-AF65-F5344CB8AC3E}">
        <p14:creationId xmlns:p14="http://schemas.microsoft.com/office/powerpoint/2010/main" val="358831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6F70FE-EF21-4227-82EE-171AB7AFDA75}"/>
              </a:ext>
            </a:extLst>
          </p:cNvPr>
          <p:cNvSpPr>
            <a:spLocks noGrp="1"/>
          </p:cNvSpPr>
          <p:nvPr>
            <p:ph type="title"/>
          </p:nvPr>
        </p:nvSpPr>
        <p:spPr>
          <a:xfrm>
            <a:off x="629841" y="342900"/>
            <a:ext cx="2949178" cy="1200150"/>
          </a:xfrm>
        </p:spPr>
        <p:txBody>
          <a:bodyPr anchor="b"/>
          <a:lstStyle>
            <a:lvl1pPr>
              <a:defRPr sz="24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65EC2BD3-6B0F-456B-8DFB-8E1CFB1F2FD8}"/>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s-CO"/>
          </a:p>
        </p:txBody>
      </p:sp>
      <p:sp>
        <p:nvSpPr>
          <p:cNvPr id="4" name="Marcador de texto 3">
            <a:extLst>
              <a:ext uri="{FF2B5EF4-FFF2-40B4-BE49-F238E27FC236}">
                <a16:creationId xmlns:a16="http://schemas.microsoft.com/office/drawing/2014/main" id="{FCD65F02-DA8D-49A1-83F9-13D28826BC0B}"/>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F872F279-8CF7-40A7-B9E7-BC95E6822EEE}"/>
              </a:ext>
            </a:extLst>
          </p:cNvPr>
          <p:cNvSpPr>
            <a:spLocks noGrp="1"/>
          </p:cNvSpPr>
          <p:nvPr>
            <p:ph type="dt" sz="half" idx="10"/>
          </p:nvPr>
        </p:nvSpPr>
        <p:spPr/>
        <p:txBody>
          <a:bodyPr/>
          <a:lstStyle/>
          <a:p>
            <a:fld id="{B3030C24-9424-B24A-8613-79990C3AA492}" type="datetimeFigureOut">
              <a:rPr lang="es-ES" smtClean="0"/>
              <a:t>18/09/2023</a:t>
            </a:fld>
            <a:endParaRPr lang="es-ES"/>
          </a:p>
        </p:txBody>
      </p:sp>
      <p:sp>
        <p:nvSpPr>
          <p:cNvPr id="6" name="Marcador de pie de página 5">
            <a:extLst>
              <a:ext uri="{FF2B5EF4-FFF2-40B4-BE49-F238E27FC236}">
                <a16:creationId xmlns:a16="http://schemas.microsoft.com/office/drawing/2014/main" id="{92E75AD8-B265-4CF2-A310-5B12CA9ADC18}"/>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F025980F-BC6F-4523-9FDB-41E159B04AF0}"/>
              </a:ext>
            </a:extLst>
          </p:cNvPr>
          <p:cNvSpPr>
            <a:spLocks noGrp="1"/>
          </p:cNvSpPr>
          <p:nvPr>
            <p:ph type="sldNum" sz="quarter" idx="12"/>
          </p:nvPr>
        </p:nvSpPr>
        <p:spPr/>
        <p:txBody>
          <a:bodyPr/>
          <a:lstStyle/>
          <a:p>
            <a:fld id="{6E4248DC-D261-1A47-8987-CC426E938172}" type="slidenum">
              <a:rPr lang="es-ES" smtClean="0"/>
              <a:t>‹Nº›</a:t>
            </a:fld>
            <a:endParaRPr lang="es-ES"/>
          </a:p>
        </p:txBody>
      </p:sp>
    </p:spTree>
    <p:extLst>
      <p:ext uri="{BB962C8B-B14F-4D97-AF65-F5344CB8AC3E}">
        <p14:creationId xmlns:p14="http://schemas.microsoft.com/office/powerpoint/2010/main" val="5822621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5E8BC72B-4EDE-4128-8E10-0F6BE7C2DEAA}"/>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692FF8E4-6034-4BC8-9AB4-55122F1242DE}"/>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A884AD9-48DE-4068-8190-5D1BE67B6391}"/>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B3030C24-9424-B24A-8613-79990C3AA492}" type="datetimeFigureOut">
              <a:rPr lang="es-ES" smtClean="0"/>
              <a:t>18/09/2023</a:t>
            </a:fld>
            <a:endParaRPr lang="es-ES"/>
          </a:p>
        </p:txBody>
      </p:sp>
      <p:sp>
        <p:nvSpPr>
          <p:cNvPr id="5" name="Marcador de pie de página 4">
            <a:extLst>
              <a:ext uri="{FF2B5EF4-FFF2-40B4-BE49-F238E27FC236}">
                <a16:creationId xmlns:a16="http://schemas.microsoft.com/office/drawing/2014/main" id="{9DD38BA5-EA56-43CF-83A8-47D7741950D9}"/>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379AFFFB-CD66-465C-987D-FB73D7716788}"/>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6E4248DC-D261-1A47-8987-CC426E938172}" type="slidenum">
              <a:rPr lang="es-ES" smtClean="0"/>
              <a:t>‹Nº›</a:t>
            </a:fld>
            <a:endParaRPr lang="es-ES"/>
          </a:p>
        </p:txBody>
      </p:sp>
    </p:spTree>
    <p:extLst>
      <p:ext uri="{BB962C8B-B14F-4D97-AF65-F5344CB8AC3E}">
        <p14:creationId xmlns:p14="http://schemas.microsoft.com/office/powerpoint/2010/main" val="151177216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49" r:id="rId13"/>
    <p:sldLayoutId id="2147483650" r:id="rId14"/>
    <p:sldLayoutId id="2147483651" r:id="rId15"/>
    <p:sldLayoutId id="2147483653" r:id="rId16"/>
    <p:sldLayoutId id="2147483654" r:id="rId17"/>
    <p:sldLayoutId id="2147483674" r:id="rId18"/>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s-CO"/>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1.xml"/><Relationship Id="rId5" Type="http://schemas.openxmlformats.org/officeDocument/2006/relationships/image" Target="../media/image41.png"/><Relationship Id="rId4" Type="http://schemas.openxmlformats.org/officeDocument/2006/relationships/image" Target="../media/image40.png"/></Relationships>
</file>

<file path=ppt/slides/_rels/slide2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1.xml"/><Relationship Id="rId4" Type="http://schemas.openxmlformats.org/officeDocument/2006/relationships/image" Target="../media/image5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54.jpeg"/><Relationship Id="rId7" Type="http://schemas.openxmlformats.org/officeDocument/2006/relationships/image" Target="../media/image58.png"/><Relationship Id="rId2" Type="http://schemas.openxmlformats.org/officeDocument/2006/relationships/image" Target="../media/image53.png"/><Relationship Id="rId1" Type="http://schemas.openxmlformats.org/officeDocument/2006/relationships/slideLayout" Target="../slideLayouts/slideLayout1.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5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1.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1.xml"/><Relationship Id="rId4" Type="http://schemas.openxmlformats.org/officeDocument/2006/relationships/image" Target="../media/image6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slideLayout" Target="../slideLayouts/slideLayout1.xml"/><Relationship Id="rId4" Type="http://schemas.openxmlformats.org/officeDocument/2006/relationships/image" Target="../media/image74.png"/></Relationships>
</file>

<file path=ppt/slides/_rels/slide46.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75.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77.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83.pn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86.jp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id="{88E4FAB2-42CC-4DAC-BFBA-EA62699EED46}"/>
              </a:ext>
            </a:extLst>
          </p:cNvPr>
          <p:cNvSpPr txBox="1"/>
          <p:nvPr/>
        </p:nvSpPr>
        <p:spPr>
          <a:xfrm>
            <a:off x="884777" y="1297901"/>
            <a:ext cx="7748860" cy="1569660"/>
          </a:xfrm>
          <a:prstGeom prst="rect">
            <a:avLst/>
          </a:prstGeom>
          <a:noFill/>
        </p:spPr>
        <p:txBody>
          <a:bodyPr wrap="square" rtlCol="0">
            <a:spAutoFit/>
          </a:bodyPr>
          <a:lstStyle/>
          <a:p>
            <a:pPr algn="ctr"/>
            <a:r>
              <a:rPr lang="es-ES" sz="3200" b="1" dirty="0">
                <a:solidFill>
                  <a:schemeClr val="tx1">
                    <a:lumMod val="75000"/>
                    <a:lumOff val="25000"/>
                  </a:schemeClr>
                </a:solidFill>
              </a:rPr>
              <a:t>FORMAS FARMACÉUTICAS: ORIGEN, PRESENTACIÓN, MECANISMOS DE ABSORCIÓN Y ELIMINACIÓN</a:t>
            </a:r>
          </a:p>
        </p:txBody>
      </p:sp>
      <p:sp>
        <p:nvSpPr>
          <p:cNvPr id="8" name="CuadroTexto 7">
            <a:extLst>
              <a:ext uri="{FF2B5EF4-FFF2-40B4-BE49-F238E27FC236}">
                <a16:creationId xmlns:a16="http://schemas.microsoft.com/office/drawing/2014/main" id="{D7EE5F59-8796-4D6F-9DE8-8DC77A37C0E7}"/>
              </a:ext>
            </a:extLst>
          </p:cNvPr>
          <p:cNvSpPr txBox="1"/>
          <p:nvPr/>
        </p:nvSpPr>
        <p:spPr>
          <a:xfrm>
            <a:off x="3711893" y="3402446"/>
            <a:ext cx="5167423" cy="1077218"/>
          </a:xfrm>
          <a:prstGeom prst="rect">
            <a:avLst/>
          </a:prstGeom>
          <a:noFill/>
        </p:spPr>
        <p:txBody>
          <a:bodyPr wrap="square" rtlCol="0">
            <a:spAutoFit/>
          </a:bodyPr>
          <a:lstStyle/>
          <a:p>
            <a:pPr algn="r"/>
            <a:r>
              <a:rPr lang="es-ES" sz="1600" dirty="0">
                <a:solidFill>
                  <a:schemeClr val="tx1">
                    <a:lumMod val="75000"/>
                    <a:lumOff val="25000"/>
                  </a:schemeClr>
                </a:solidFill>
              </a:rPr>
              <a:t>Edwing Amir Moreno Moreno</a:t>
            </a:r>
          </a:p>
          <a:p>
            <a:pPr algn="r"/>
            <a:r>
              <a:rPr lang="es-ES" sz="1600" dirty="0">
                <a:solidFill>
                  <a:schemeClr val="tx1">
                    <a:lumMod val="75000"/>
                    <a:lumOff val="25000"/>
                  </a:schemeClr>
                </a:solidFill>
              </a:rPr>
              <a:t>Docente</a:t>
            </a:r>
          </a:p>
          <a:p>
            <a:pPr algn="r"/>
            <a:endParaRPr lang="es-ES" sz="1600" dirty="0">
              <a:solidFill>
                <a:schemeClr val="tx1">
                  <a:lumMod val="75000"/>
                  <a:lumOff val="25000"/>
                </a:schemeClr>
              </a:solidFill>
            </a:endParaRPr>
          </a:p>
          <a:p>
            <a:pPr algn="ctr"/>
            <a:endParaRPr lang="es-ES" sz="1600" dirty="0">
              <a:solidFill>
                <a:schemeClr val="tx1">
                  <a:lumMod val="75000"/>
                  <a:lumOff val="25000"/>
                </a:schemeClr>
              </a:solidFill>
            </a:endParaRPr>
          </a:p>
        </p:txBody>
      </p:sp>
    </p:spTree>
    <p:extLst>
      <p:ext uri="{BB962C8B-B14F-4D97-AF65-F5344CB8AC3E}">
        <p14:creationId xmlns:p14="http://schemas.microsoft.com/office/powerpoint/2010/main" val="21929738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978495" y="61172"/>
            <a:ext cx="6103087" cy="561372"/>
          </a:xfrm>
          <a:prstGeom prst="rect">
            <a:avLst/>
          </a:prstGeom>
          <a:noFill/>
          <a:ln w="9525" algn="ctr">
            <a:noFill/>
            <a:miter lim="800000"/>
            <a:headEnd/>
            <a:tailEnd/>
          </a:ln>
          <a:effectLst/>
        </p:spPr>
        <p:txBody>
          <a:bodyPr wrap="square">
            <a:spAutoFit/>
          </a:bodyPr>
          <a:lstStyle/>
          <a:p>
            <a:pPr algn="ctr">
              <a:lnSpc>
                <a:spcPct val="140000"/>
              </a:lnSpc>
              <a:spcBef>
                <a:spcPct val="50000"/>
              </a:spcBef>
              <a:defRPr/>
            </a:pPr>
            <a:r>
              <a:rPr lang="es-MX" sz="2400" b="1" dirty="0">
                <a:effectLst>
                  <a:outerShdw blurRad="38100" dist="38100" dir="2700000" algn="tl">
                    <a:srgbClr val="C0C0C0"/>
                  </a:outerShdw>
                </a:effectLst>
              </a:rPr>
              <a:t>3. CONCEPTOS GENERALES</a:t>
            </a:r>
            <a:endParaRPr lang="es-ES" sz="2400" b="1" dirty="0">
              <a:effectLst>
                <a:outerShdw blurRad="38100" dist="38100" dir="2700000" algn="tl">
                  <a:srgbClr val="C0C0C0"/>
                </a:outerShdw>
              </a:effectLst>
            </a:endParaRPr>
          </a:p>
        </p:txBody>
      </p:sp>
      <p:sp>
        <p:nvSpPr>
          <p:cNvPr id="9" name="CuadroTexto 8">
            <a:extLst>
              <a:ext uri="{FF2B5EF4-FFF2-40B4-BE49-F238E27FC236}">
                <a16:creationId xmlns:a16="http://schemas.microsoft.com/office/drawing/2014/main" id="{39137F38-895D-4A03-B36C-C3EDBD515179}"/>
              </a:ext>
            </a:extLst>
          </p:cNvPr>
          <p:cNvSpPr txBox="1"/>
          <p:nvPr/>
        </p:nvSpPr>
        <p:spPr>
          <a:xfrm>
            <a:off x="4572000" y="1700060"/>
            <a:ext cx="3367144" cy="954107"/>
          </a:xfrm>
          <a:prstGeom prst="rect">
            <a:avLst/>
          </a:prstGeom>
          <a:solidFill>
            <a:schemeClr val="bg1"/>
          </a:solidFill>
          <a:ln>
            <a:solidFill>
              <a:schemeClr val="accent1"/>
            </a:solidFill>
          </a:ln>
        </p:spPr>
        <p:txBody>
          <a:bodyPr wrap="square">
            <a:spAutoFit/>
          </a:bodyPr>
          <a:lstStyle/>
          <a:p>
            <a:pPr algn="just"/>
            <a:r>
              <a:rPr lang="es-ES" sz="1400" b="1" dirty="0"/>
              <a:t>3.2. </a:t>
            </a:r>
            <a:r>
              <a:rPr lang="es-ES" sz="1400" b="1"/>
              <a:t>Forma farmacéutica: </a:t>
            </a:r>
            <a:r>
              <a:rPr lang="es-ES" sz="1400" dirty="0"/>
              <a:t>es el medio por el que se adaptan los principios activos y excipientes para constituir un medicamento y permitir la administración de este.</a:t>
            </a:r>
            <a:endParaRPr lang="es-CO" sz="1400" dirty="0"/>
          </a:p>
        </p:txBody>
      </p:sp>
      <p:sp>
        <p:nvSpPr>
          <p:cNvPr id="11" name="CuadroTexto 10">
            <a:extLst>
              <a:ext uri="{FF2B5EF4-FFF2-40B4-BE49-F238E27FC236}">
                <a16:creationId xmlns:a16="http://schemas.microsoft.com/office/drawing/2014/main" id="{6EE67F4A-A7BD-4E43-9E9E-DDC326787513}"/>
              </a:ext>
            </a:extLst>
          </p:cNvPr>
          <p:cNvSpPr txBox="1"/>
          <p:nvPr/>
        </p:nvSpPr>
        <p:spPr>
          <a:xfrm>
            <a:off x="4572000" y="846487"/>
            <a:ext cx="3367144" cy="738664"/>
          </a:xfrm>
          <a:prstGeom prst="rect">
            <a:avLst/>
          </a:prstGeom>
          <a:noFill/>
          <a:ln>
            <a:solidFill>
              <a:schemeClr val="accent1"/>
            </a:solidFill>
          </a:ln>
        </p:spPr>
        <p:txBody>
          <a:bodyPr wrap="square">
            <a:spAutoFit/>
          </a:bodyPr>
          <a:lstStyle/>
          <a:p>
            <a:pPr algn="just"/>
            <a:r>
              <a:rPr lang="es-ES" sz="1400" b="1" dirty="0"/>
              <a:t>3.1</a:t>
            </a:r>
            <a:r>
              <a:rPr lang="es-ES" sz="1400" b="1"/>
              <a:t>. Fármaco: </a:t>
            </a:r>
            <a:r>
              <a:rPr lang="es-ES" sz="1400" dirty="0"/>
              <a:t>sustancia química (Principio activo) responsable de la acción farmacológica.</a:t>
            </a:r>
            <a:endParaRPr lang="es-CO" sz="1400" dirty="0"/>
          </a:p>
        </p:txBody>
      </p:sp>
      <p:sp>
        <p:nvSpPr>
          <p:cNvPr id="13" name="CuadroTexto 12">
            <a:extLst>
              <a:ext uri="{FF2B5EF4-FFF2-40B4-BE49-F238E27FC236}">
                <a16:creationId xmlns:a16="http://schemas.microsoft.com/office/drawing/2014/main" id="{F387152A-6DD6-475E-8F74-28A6AD99604C}"/>
              </a:ext>
            </a:extLst>
          </p:cNvPr>
          <p:cNvSpPr txBox="1"/>
          <p:nvPr/>
        </p:nvSpPr>
        <p:spPr>
          <a:xfrm>
            <a:off x="4572000" y="2779397"/>
            <a:ext cx="3367144" cy="738664"/>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algn="just"/>
            <a:r>
              <a:rPr lang="es-ES" sz="1400" b="1" dirty="0"/>
              <a:t>3.3. Vía </a:t>
            </a:r>
            <a:r>
              <a:rPr lang="es-ES" sz="1400" b="1"/>
              <a:t>de administración: </a:t>
            </a:r>
            <a:r>
              <a:rPr lang="es-ES" sz="1400" dirty="0"/>
              <a:t>es la manera elegida de incorporar un fármaco al organismo.</a:t>
            </a:r>
            <a:endParaRPr lang="es-CO" sz="1400" dirty="0"/>
          </a:p>
        </p:txBody>
      </p:sp>
      <p:sp>
        <p:nvSpPr>
          <p:cNvPr id="15" name="CuadroTexto 14">
            <a:extLst>
              <a:ext uri="{FF2B5EF4-FFF2-40B4-BE49-F238E27FC236}">
                <a16:creationId xmlns:a16="http://schemas.microsoft.com/office/drawing/2014/main" id="{840EB3B5-491A-48A8-81DC-C299B93752C4}"/>
              </a:ext>
            </a:extLst>
          </p:cNvPr>
          <p:cNvSpPr txBox="1"/>
          <p:nvPr/>
        </p:nvSpPr>
        <p:spPr>
          <a:xfrm>
            <a:off x="4572000" y="3653282"/>
            <a:ext cx="3444574" cy="1384995"/>
          </a:xfrm>
          <a:prstGeom prst="rect">
            <a:avLst/>
          </a:prstGeom>
          <a:noFill/>
          <a:ln>
            <a:solidFill>
              <a:schemeClr val="accent1"/>
            </a:solidFill>
          </a:ln>
        </p:spPr>
        <p:txBody>
          <a:bodyPr wrap="square">
            <a:spAutoFit/>
          </a:bodyPr>
          <a:lstStyle/>
          <a:p>
            <a:pPr algn="just"/>
            <a:r>
              <a:rPr lang="es-CO" sz="1400" b="1" dirty="0"/>
              <a:t>3.4</a:t>
            </a:r>
            <a:r>
              <a:rPr lang="es-CO" sz="1400" b="1"/>
              <a:t>. Vehículo: </a:t>
            </a:r>
            <a:r>
              <a:rPr lang="es-CO" sz="1400" dirty="0"/>
              <a:t>sustancia inerte usada como un medio para suspender o disolver el ingrediente activo que proporciona determinadas características físicas y biofarmacéuticas. Suele ser una sustancia líquida utilizada para disolver.</a:t>
            </a:r>
          </a:p>
        </p:txBody>
      </p:sp>
      <p:pic>
        <p:nvPicPr>
          <p:cNvPr id="17" name="Imagen 16">
            <a:extLst>
              <a:ext uri="{FF2B5EF4-FFF2-40B4-BE49-F238E27FC236}">
                <a16:creationId xmlns:a16="http://schemas.microsoft.com/office/drawing/2014/main" id="{3F589E16-51F8-44DF-91B5-151E4A65FFC2}"/>
              </a:ext>
            </a:extLst>
          </p:cNvPr>
          <p:cNvPicPr>
            <a:picLocks noChangeAspect="1"/>
          </p:cNvPicPr>
          <p:nvPr/>
        </p:nvPicPr>
        <p:blipFill>
          <a:blip r:embed="rId2"/>
          <a:stretch>
            <a:fillRect/>
          </a:stretch>
        </p:blipFill>
        <p:spPr>
          <a:xfrm>
            <a:off x="247426" y="993459"/>
            <a:ext cx="3894267" cy="3571875"/>
          </a:xfrm>
          <a:prstGeom prst="rect">
            <a:avLst/>
          </a:prstGeom>
        </p:spPr>
      </p:pic>
      <p:cxnSp>
        <p:nvCxnSpPr>
          <p:cNvPr id="19" name="Conector recto de flecha 18">
            <a:extLst>
              <a:ext uri="{FF2B5EF4-FFF2-40B4-BE49-F238E27FC236}">
                <a16:creationId xmlns:a16="http://schemas.microsoft.com/office/drawing/2014/main" id="{B32B80D3-7C32-4705-8EE9-0A626208C96C}"/>
              </a:ext>
            </a:extLst>
          </p:cNvPr>
          <p:cNvCxnSpPr>
            <a:stCxn id="11" idx="1"/>
          </p:cNvCxnSpPr>
          <p:nvPr/>
        </p:nvCxnSpPr>
        <p:spPr>
          <a:xfrm flipH="1">
            <a:off x="2413591" y="1215819"/>
            <a:ext cx="2158409" cy="112334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0" name="Conector recto de flecha 19">
            <a:extLst>
              <a:ext uri="{FF2B5EF4-FFF2-40B4-BE49-F238E27FC236}">
                <a16:creationId xmlns:a16="http://schemas.microsoft.com/office/drawing/2014/main" id="{10B0A4AA-9DB1-457E-BAB2-379EE1E7DE34}"/>
              </a:ext>
            </a:extLst>
          </p:cNvPr>
          <p:cNvCxnSpPr>
            <a:cxnSpLocks/>
          </p:cNvCxnSpPr>
          <p:nvPr/>
        </p:nvCxnSpPr>
        <p:spPr>
          <a:xfrm flipH="1">
            <a:off x="2291379" y="2092495"/>
            <a:ext cx="2276744" cy="68690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2" name="Conector recto de flecha 21">
            <a:extLst>
              <a:ext uri="{FF2B5EF4-FFF2-40B4-BE49-F238E27FC236}">
                <a16:creationId xmlns:a16="http://schemas.microsoft.com/office/drawing/2014/main" id="{9131600A-B616-422A-BD3C-A7D3370B6B49}"/>
              </a:ext>
            </a:extLst>
          </p:cNvPr>
          <p:cNvCxnSpPr>
            <a:cxnSpLocks/>
          </p:cNvCxnSpPr>
          <p:nvPr/>
        </p:nvCxnSpPr>
        <p:spPr>
          <a:xfrm flipH="1">
            <a:off x="2194559" y="3094748"/>
            <a:ext cx="2377441" cy="65845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2540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500" fill="hold"/>
                                        <p:tgtEl>
                                          <p:spTgt spid="17"/>
                                        </p:tgtEl>
                                        <p:attrNameLst>
                                          <p:attrName>ppt_x</p:attrName>
                                        </p:attrNameLst>
                                      </p:cBhvr>
                                      <p:tavLst>
                                        <p:tav tm="0">
                                          <p:val>
                                            <p:strVal val="#ppt_x"/>
                                          </p:val>
                                        </p:tav>
                                        <p:tav tm="100000">
                                          <p:val>
                                            <p:strVal val="#ppt_x"/>
                                          </p:val>
                                        </p:tav>
                                      </p:tavLst>
                                    </p:anim>
                                    <p:anim calcmode="lin" valueType="num">
                                      <p:cBhvr additive="base">
                                        <p:cTn id="14"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barn(inVertical)">
                                      <p:cBhvr>
                                        <p:cTn id="19" dur="500"/>
                                        <p:tgtEl>
                                          <p:spTgt spid="19"/>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barn(inVertical)">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barn(inVertical)">
                                      <p:cBhvr>
                                        <p:cTn id="27" dur="500"/>
                                        <p:tgtEl>
                                          <p:spTgt spid="20"/>
                                        </p:tgtEl>
                                      </p:cBhvr>
                                    </p:animEffect>
                                  </p:childTnLst>
                                </p:cTn>
                              </p:par>
                              <p:par>
                                <p:cTn id="28" presetID="16" presetClass="entr" presetSubtype="21" fill="hold" grpId="0"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barn(inVertical)">
                                      <p:cBhvr>
                                        <p:cTn id="30" dur="500"/>
                                        <p:tgtEl>
                                          <p:spTgt spid="9"/>
                                        </p:tgtEl>
                                      </p:cBhvr>
                                    </p:animEffect>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fade">
                                      <p:cBhvr>
                                        <p:cTn id="35" dur="1000"/>
                                        <p:tgtEl>
                                          <p:spTgt spid="22"/>
                                        </p:tgtEl>
                                      </p:cBhvr>
                                    </p:animEffect>
                                    <p:anim calcmode="lin" valueType="num">
                                      <p:cBhvr>
                                        <p:cTn id="36" dur="1000" fill="hold"/>
                                        <p:tgtEl>
                                          <p:spTgt spid="22"/>
                                        </p:tgtEl>
                                        <p:attrNameLst>
                                          <p:attrName>ppt_x</p:attrName>
                                        </p:attrNameLst>
                                      </p:cBhvr>
                                      <p:tavLst>
                                        <p:tav tm="0">
                                          <p:val>
                                            <p:strVal val="#ppt_x"/>
                                          </p:val>
                                        </p:tav>
                                        <p:tav tm="100000">
                                          <p:val>
                                            <p:strVal val="#ppt_x"/>
                                          </p:val>
                                        </p:tav>
                                      </p:tavLst>
                                    </p:anim>
                                    <p:anim calcmode="lin" valueType="num">
                                      <p:cBhvr>
                                        <p:cTn id="37" dur="1000" fill="hold"/>
                                        <p:tgtEl>
                                          <p:spTgt spid="22"/>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1000"/>
                                        <p:tgtEl>
                                          <p:spTgt spid="13"/>
                                        </p:tgtEl>
                                      </p:cBhvr>
                                    </p:animEffect>
                                    <p:anim calcmode="lin" valueType="num">
                                      <p:cBhvr>
                                        <p:cTn id="41" dur="1000" fill="hold"/>
                                        <p:tgtEl>
                                          <p:spTgt spid="13"/>
                                        </p:tgtEl>
                                        <p:attrNameLst>
                                          <p:attrName>ppt_x</p:attrName>
                                        </p:attrNameLst>
                                      </p:cBhvr>
                                      <p:tavLst>
                                        <p:tav tm="0">
                                          <p:val>
                                            <p:strVal val="#ppt_x"/>
                                          </p:val>
                                        </p:tav>
                                        <p:tav tm="100000">
                                          <p:val>
                                            <p:strVal val="#ppt_x"/>
                                          </p:val>
                                        </p:tav>
                                      </p:tavLst>
                                    </p:anim>
                                    <p:anim calcmode="lin" valueType="num">
                                      <p:cBhvr>
                                        <p:cTn id="42"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15"/>
                                        </p:tgtEl>
                                        <p:attrNameLst>
                                          <p:attrName>style.visibility</p:attrName>
                                        </p:attrNameLst>
                                      </p:cBhvr>
                                      <p:to>
                                        <p:strVal val="visible"/>
                                      </p:to>
                                    </p:set>
                                    <p:anim calcmode="lin" valueType="num">
                                      <p:cBhvr additive="base">
                                        <p:cTn id="47" dur="500" fill="hold"/>
                                        <p:tgtEl>
                                          <p:spTgt spid="15"/>
                                        </p:tgtEl>
                                        <p:attrNameLst>
                                          <p:attrName>ppt_x</p:attrName>
                                        </p:attrNameLst>
                                      </p:cBhvr>
                                      <p:tavLst>
                                        <p:tav tm="0">
                                          <p:val>
                                            <p:strVal val="#ppt_x"/>
                                          </p:val>
                                        </p:tav>
                                        <p:tav tm="100000">
                                          <p:val>
                                            <p:strVal val="#ppt_x"/>
                                          </p:val>
                                        </p:tav>
                                      </p:tavLst>
                                    </p:anim>
                                    <p:anim calcmode="lin" valueType="num">
                                      <p:cBhvr additive="base">
                                        <p:cTn id="4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animBg="1"/>
      <p:bldP spid="11" grpId="0" animBg="1"/>
      <p:bldP spid="13" grpId="0" animBg="1"/>
      <p:bldP spid="1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340242" y="167498"/>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PRIMERA ACTIVIDAD </a:t>
            </a:r>
          </a:p>
        </p:txBody>
      </p:sp>
      <p:sp>
        <p:nvSpPr>
          <p:cNvPr id="14" name="CuadroTexto 13">
            <a:extLst>
              <a:ext uri="{FF2B5EF4-FFF2-40B4-BE49-F238E27FC236}">
                <a16:creationId xmlns:a16="http://schemas.microsoft.com/office/drawing/2014/main" id="{54BC137D-D384-4B63-AAED-6CEE0F22255E}"/>
              </a:ext>
            </a:extLst>
          </p:cNvPr>
          <p:cNvSpPr txBox="1"/>
          <p:nvPr/>
        </p:nvSpPr>
        <p:spPr>
          <a:xfrm>
            <a:off x="116959" y="796661"/>
            <a:ext cx="8686799" cy="646331"/>
          </a:xfrm>
          <a:prstGeom prst="rect">
            <a:avLst/>
          </a:prstGeom>
          <a:noFill/>
        </p:spPr>
        <p:txBody>
          <a:bodyPr wrap="square">
            <a:spAutoFit/>
          </a:bodyPr>
          <a:lstStyle/>
          <a:p>
            <a:pPr algn="just"/>
            <a:r>
              <a:rPr lang="es-CO" dirty="0"/>
              <a:t>Teniendo en cuenta las cajas de medicamentos que tienen cada uno de las estudiantes, identificar el o los fármacos y los nombres comerciales (marca) en cada uno de estos. </a:t>
            </a:r>
          </a:p>
        </p:txBody>
      </p:sp>
      <p:graphicFrame>
        <p:nvGraphicFramePr>
          <p:cNvPr id="2" name="Tabla 2">
            <a:extLst>
              <a:ext uri="{FF2B5EF4-FFF2-40B4-BE49-F238E27FC236}">
                <a16:creationId xmlns:a16="http://schemas.microsoft.com/office/drawing/2014/main" id="{5A1BA910-D6F9-48F9-ACDA-80E1590B36EC}"/>
              </a:ext>
            </a:extLst>
          </p:cNvPr>
          <p:cNvGraphicFramePr>
            <a:graphicFrameLocks noGrp="1"/>
          </p:cNvGraphicFramePr>
          <p:nvPr>
            <p:extLst>
              <p:ext uri="{D42A27DB-BD31-4B8C-83A1-F6EECF244321}">
                <p14:modId xmlns:p14="http://schemas.microsoft.com/office/powerpoint/2010/main" val="574565026"/>
              </p:ext>
            </p:extLst>
          </p:nvPr>
        </p:nvGraphicFramePr>
        <p:xfrm>
          <a:off x="2174358" y="1747963"/>
          <a:ext cx="4572000" cy="2225040"/>
        </p:xfrm>
        <a:graphic>
          <a:graphicData uri="http://schemas.openxmlformats.org/drawingml/2006/table">
            <a:tbl>
              <a:tblPr firstRow="1" bandRow="1">
                <a:tableStyleId>{5C22544A-7EE6-4342-B048-85BDC9FD1C3A}</a:tableStyleId>
              </a:tblPr>
              <a:tblGrid>
                <a:gridCol w="767317">
                  <a:extLst>
                    <a:ext uri="{9D8B030D-6E8A-4147-A177-3AD203B41FA5}">
                      <a16:colId xmlns:a16="http://schemas.microsoft.com/office/drawing/2014/main" val="3150993313"/>
                    </a:ext>
                  </a:extLst>
                </a:gridCol>
                <a:gridCol w="2280683">
                  <a:extLst>
                    <a:ext uri="{9D8B030D-6E8A-4147-A177-3AD203B41FA5}">
                      <a16:colId xmlns:a16="http://schemas.microsoft.com/office/drawing/2014/main" val="900961419"/>
                    </a:ext>
                  </a:extLst>
                </a:gridCol>
                <a:gridCol w="1524000">
                  <a:extLst>
                    <a:ext uri="{9D8B030D-6E8A-4147-A177-3AD203B41FA5}">
                      <a16:colId xmlns:a16="http://schemas.microsoft.com/office/drawing/2014/main" val="168335746"/>
                    </a:ext>
                  </a:extLst>
                </a:gridCol>
              </a:tblGrid>
              <a:tr h="370840">
                <a:tc>
                  <a:txBody>
                    <a:bodyPr/>
                    <a:lstStyle/>
                    <a:p>
                      <a:pPr algn="ctr"/>
                      <a:r>
                        <a:rPr lang="es-CO" dirty="0"/>
                        <a:t> No.</a:t>
                      </a:r>
                    </a:p>
                  </a:txBody>
                  <a:tcPr/>
                </a:tc>
                <a:tc>
                  <a:txBody>
                    <a:bodyPr/>
                    <a:lstStyle/>
                    <a:p>
                      <a:pPr algn="ctr"/>
                      <a:r>
                        <a:rPr lang="es-CO" dirty="0"/>
                        <a:t>Nombre fármaco (s)</a:t>
                      </a:r>
                    </a:p>
                  </a:txBody>
                  <a:tcPr/>
                </a:tc>
                <a:tc>
                  <a:txBody>
                    <a:bodyPr/>
                    <a:lstStyle/>
                    <a:p>
                      <a:pPr algn="ctr"/>
                      <a:r>
                        <a:rPr lang="es-CO" dirty="0"/>
                        <a:t>Marca</a:t>
                      </a:r>
                    </a:p>
                  </a:txBody>
                  <a:tcPr/>
                </a:tc>
                <a:extLst>
                  <a:ext uri="{0D108BD9-81ED-4DB2-BD59-A6C34878D82A}">
                    <a16:rowId xmlns:a16="http://schemas.microsoft.com/office/drawing/2014/main" val="1390792989"/>
                  </a:ext>
                </a:extLst>
              </a:tr>
              <a:tr h="370840">
                <a:tc>
                  <a:txBody>
                    <a:bodyPr/>
                    <a:lstStyle/>
                    <a:p>
                      <a:endParaRPr lang="es-CO" dirty="0"/>
                    </a:p>
                  </a:txBody>
                  <a:tcPr/>
                </a:tc>
                <a:tc>
                  <a:txBody>
                    <a:bodyPr/>
                    <a:lstStyle/>
                    <a:p>
                      <a:endParaRPr lang="es-CO" dirty="0"/>
                    </a:p>
                  </a:txBody>
                  <a:tcPr/>
                </a:tc>
                <a:tc>
                  <a:txBody>
                    <a:bodyPr/>
                    <a:lstStyle/>
                    <a:p>
                      <a:endParaRPr lang="es-CO" dirty="0"/>
                    </a:p>
                  </a:txBody>
                  <a:tcPr/>
                </a:tc>
                <a:extLst>
                  <a:ext uri="{0D108BD9-81ED-4DB2-BD59-A6C34878D82A}">
                    <a16:rowId xmlns:a16="http://schemas.microsoft.com/office/drawing/2014/main" val="364980491"/>
                  </a:ext>
                </a:extLst>
              </a:tr>
              <a:tr h="370840">
                <a:tc>
                  <a:txBody>
                    <a:bodyPr/>
                    <a:lstStyle/>
                    <a:p>
                      <a:endParaRPr lang="es-CO"/>
                    </a:p>
                  </a:txBody>
                  <a:tcPr/>
                </a:tc>
                <a:tc>
                  <a:txBody>
                    <a:bodyPr/>
                    <a:lstStyle/>
                    <a:p>
                      <a:endParaRPr lang="es-CO"/>
                    </a:p>
                  </a:txBody>
                  <a:tcPr/>
                </a:tc>
                <a:tc>
                  <a:txBody>
                    <a:bodyPr/>
                    <a:lstStyle/>
                    <a:p>
                      <a:endParaRPr lang="es-CO" dirty="0"/>
                    </a:p>
                  </a:txBody>
                  <a:tcPr/>
                </a:tc>
                <a:extLst>
                  <a:ext uri="{0D108BD9-81ED-4DB2-BD59-A6C34878D82A}">
                    <a16:rowId xmlns:a16="http://schemas.microsoft.com/office/drawing/2014/main" val="341537770"/>
                  </a:ext>
                </a:extLst>
              </a:tr>
              <a:tr h="370840">
                <a:tc>
                  <a:txBody>
                    <a:bodyPr/>
                    <a:lstStyle/>
                    <a:p>
                      <a:endParaRPr lang="es-CO"/>
                    </a:p>
                  </a:txBody>
                  <a:tcPr/>
                </a:tc>
                <a:tc>
                  <a:txBody>
                    <a:bodyPr/>
                    <a:lstStyle/>
                    <a:p>
                      <a:endParaRPr lang="es-CO"/>
                    </a:p>
                  </a:txBody>
                  <a:tcPr/>
                </a:tc>
                <a:tc>
                  <a:txBody>
                    <a:bodyPr/>
                    <a:lstStyle/>
                    <a:p>
                      <a:endParaRPr lang="es-CO" dirty="0"/>
                    </a:p>
                  </a:txBody>
                  <a:tcPr/>
                </a:tc>
                <a:extLst>
                  <a:ext uri="{0D108BD9-81ED-4DB2-BD59-A6C34878D82A}">
                    <a16:rowId xmlns:a16="http://schemas.microsoft.com/office/drawing/2014/main" val="3309216258"/>
                  </a:ext>
                </a:extLst>
              </a:tr>
              <a:tr h="370840">
                <a:tc>
                  <a:txBody>
                    <a:bodyPr/>
                    <a:lstStyle/>
                    <a:p>
                      <a:endParaRPr lang="es-CO"/>
                    </a:p>
                  </a:txBody>
                  <a:tcPr/>
                </a:tc>
                <a:tc>
                  <a:txBody>
                    <a:bodyPr/>
                    <a:lstStyle/>
                    <a:p>
                      <a:endParaRPr lang="es-CO"/>
                    </a:p>
                  </a:txBody>
                  <a:tcPr/>
                </a:tc>
                <a:tc>
                  <a:txBody>
                    <a:bodyPr/>
                    <a:lstStyle/>
                    <a:p>
                      <a:endParaRPr lang="es-CO" dirty="0"/>
                    </a:p>
                  </a:txBody>
                  <a:tcPr/>
                </a:tc>
                <a:extLst>
                  <a:ext uri="{0D108BD9-81ED-4DB2-BD59-A6C34878D82A}">
                    <a16:rowId xmlns:a16="http://schemas.microsoft.com/office/drawing/2014/main" val="3974960433"/>
                  </a:ext>
                </a:extLst>
              </a:tr>
              <a:tr h="370840">
                <a:tc>
                  <a:txBody>
                    <a:bodyPr/>
                    <a:lstStyle/>
                    <a:p>
                      <a:endParaRPr lang="es-CO"/>
                    </a:p>
                  </a:txBody>
                  <a:tcPr/>
                </a:tc>
                <a:tc>
                  <a:txBody>
                    <a:bodyPr/>
                    <a:lstStyle/>
                    <a:p>
                      <a:endParaRPr lang="es-CO" dirty="0"/>
                    </a:p>
                  </a:txBody>
                  <a:tcPr/>
                </a:tc>
                <a:tc>
                  <a:txBody>
                    <a:bodyPr/>
                    <a:lstStyle/>
                    <a:p>
                      <a:endParaRPr lang="es-CO" dirty="0"/>
                    </a:p>
                  </a:txBody>
                  <a:tcPr/>
                </a:tc>
                <a:extLst>
                  <a:ext uri="{0D108BD9-81ED-4DB2-BD59-A6C34878D82A}">
                    <a16:rowId xmlns:a16="http://schemas.microsoft.com/office/drawing/2014/main" val="1642436250"/>
                  </a:ext>
                </a:extLst>
              </a:tr>
            </a:tbl>
          </a:graphicData>
        </a:graphic>
      </p:graphicFrame>
    </p:spTree>
    <p:extLst>
      <p:ext uri="{BB962C8B-B14F-4D97-AF65-F5344CB8AC3E}">
        <p14:creationId xmlns:p14="http://schemas.microsoft.com/office/powerpoint/2010/main" val="2563754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616689" y="145267"/>
            <a:ext cx="7243047" cy="830997"/>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4. CARACTERÍSTICAS DEL PRINCIPIO ACTIVO Y ELECCIÓN DE LA FORMA FARMACÉUTICA</a:t>
            </a:r>
          </a:p>
        </p:txBody>
      </p:sp>
      <p:sp>
        <p:nvSpPr>
          <p:cNvPr id="14" name="CuadroTexto 13">
            <a:extLst>
              <a:ext uri="{FF2B5EF4-FFF2-40B4-BE49-F238E27FC236}">
                <a16:creationId xmlns:a16="http://schemas.microsoft.com/office/drawing/2014/main" id="{54BC137D-D384-4B63-AAED-6CEE0F22255E}"/>
              </a:ext>
            </a:extLst>
          </p:cNvPr>
          <p:cNvSpPr txBox="1"/>
          <p:nvPr/>
        </p:nvSpPr>
        <p:spPr>
          <a:xfrm>
            <a:off x="228600" y="1121531"/>
            <a:ext cx="8686799" cy="3416320"/>
          </a:xfrm>
          <a:prstGeom prst="rect">
            <a:avLst/>
          </a:prstGeom>
          <a:noFill/>
          <a:ln w="19050">
            <a:solidFill>
              <a:schemeClr val="accent1"/>
            </a:solidFill>
          </a:ln>
        </p:spPr>
        <p:txBody>
          <a:bodyPr wrap="square">
            <a:spAutoFit/>
          </a:bodyPr>
          <a:lstStyle/>
          <a:p>
            <a:pPr algn="just"/>
            <a:r>
              <a:rPr lang="es-ES" dirty="0"/>
              <a:t>El diseño de una molécula farmacológica, así como sus características físico-químicas, son</a:t>
            </a:r>
          </a:p>
          <a:p>
            <a:pPr algn="just"/>
            <a:r>
              <a:rPr lang="es-ES" dirty="0"/>
              <a:t>determinantes para que el fármaco sea </a:t>
            </a:r>
            <a:r>
              <a:rPr lang="es-ES" b="1" u="sng" dirty="0"/>
              <a:t>absorbido</a:t>
            </a:r>
            <a:r>
              <a:rPr lang="es-ES" dirty="0"/>
              <a:t> de manera adecuada y, por lo tanto, se</a:t>
            </a:r>
          </a:p>
          <a:p>
            <a:pPr algn="just"/>
            <a:r>
              <a:rPr lang="es-ES" dirty="0"/>
              <a:t>logre una biodisponibilidad óptima. Las características físico-químicas más relevantes para</a:t>
            </a:r>
          </a:p>
          <a:p>
            <a:pPr algn="just"/>
            <a:r>
              <a:rPr lang="es-ES" dirty="0"/>
              <a:t>elegir una forma farmacéutica idónea para un </a:t>
            </a:r>
            <a:r>
              <a:rPr lang="es-ES"/>
              <a:t>fármaco son: </a:t>
            </a:r>
            <a:r>
              <a:rPr lang="es-ES" dirty="0"/>
              <a:t>solubilidad, estado sólido (forma cristalina o amorfa), polimorfismo del fármaco, isomería y quiralidad, forma y tamaño de partícula, y grados de disociación y estabilidad del fármaco en estado sólido o líquido.</a:t>
            </a:r>
          </a:p>
          <a:p>
            <a:pPr algn="just"/>
            <a:endParaRPr lang="es-ES" dirty="0"/>
          </a:p>
          <a:p>
            <a:pPr algn="just"/>
            <a:r>
              <a:rPr lang="es-ES" dirty="0"/>
              <a:t>Así, si un fármaco tiene una solubilidad elevada en agua, podrá ser formulado en un sistema disperso líquido siempre y cuando sea estable. En fármacos con solubilidad moderada se prefiere utilizar un sistema disperso sólido o semisólido, sin perder de vista el propósito terapéutico.  </a:t>
            </a:r>
            <a:endParaRPr lang="es-CO" dirty="0"/>
          </a:p>
        </p:txBody>
      </p:sp>
    </p:spTree>
    <p:extLst>
      <p:ext uri="{BB962C8B-B14F-4D97-AF65-F5344CB8AC3E}">
        <p14:creationId xmlns:p14="http://schemas.microsoft.com/office/powerpoint/2010/main" val="2975867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340242" y="167498"/>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5. FORMAS FARMACÉUTICAS</a:t>
            </a:r>
          </a:p>
        </p:txBody>
      </p:sp>
      <p:sp>
        <p:nvSpPr>
          <p:cNvPr id="14" name="CuadroTexto 13">
            <a:extLst>
              <a:ext uri="{FF2B5EF4-FFF2-40B4-BE49-F238E27FC236}">
                <a16:creationId xmlns:a16="http://schemas.microsoft.com/office/drawing/2014/main" id="{54BC137D-D384-4B63-AAED-6CEE0F22255E}"/>
              </a:ext>
            </a:extLst>
          </p:cNvPr>
          <p:cNvSpPr txBox="1"/>
          <p:nvPr/>
        </p:nvSpPr>
        <p:spPr>
          <a:xfrm>
            <a:off x="106326" y="796661"/>
            <a:ext cx="8686799" cy="1938992"/>
          </a:xfrm>
          <a:prstGeom prst="rect">
            <a:avLst/>
          </a:prstGeom>
          <a:noFill/>
        </p:spPr>
        <p:txBody>
          <a:bodyPr wrap="square">
            <a:spAutoFit/>
          </a:bodyPr>
          <a:lstStyle/>
          <a:p>
            <a:pPr algn="just"/>
            <a:r>
              <a:rPr lang="es-ES" sz="2400" dirty="0"/>
              <a:t>Los fármacos se elaboran en </a:t>
            </a:r>
            <a:r>
              <a:rPr lang="es-ES" sz="2400" b="1" dirty="0"/>
              <a:t>diferentes presentaciones </a:t>
            </a:r>
            <a:r>
              <a:rPr lang="es-ES" sz="2400" dirty="0"/>
              <a:t>para permitir su </a:t>
            </a:r>
            <a:r>
              <a:rPr lang="es-ES" sz="2400" b="1" dirty="0"/>
              <a:t>correcta administración</a:t>
            </a:r>
            <a:r>
              <a:rPr lang="es-ES" sz="2400" dirty="0"/>
              <a:t>. Estas presentaciones o formatos se denominan </a:t>
            </a:r>
            <a:r>
              <a:rPr lang="es-ES" sz="2400" b="1" dirty="0"/>
              <a:t>formas farmacéuticas </a:t>
            </a:r>
            <a:r>
              <a:rPr lang="es-ES" sz="2400" dirty="0"/>
              <a:t>y facilitan el </a:t>
            </a:r>
            <a:r>
              <a:rPr lang="es-ES" sz="2400" b="1" dirty="0"/>
              <a:t>suministro</a:t>
            </a:r>
            <a:r>
              <a:rPr lang="es-ES" sz="2400" dirty="0"/>
              <a:t> de los medicamentos al organismo por las diferentes </a:t>
            </a:r>
            <a:r>
              <a:rPr lang="es-ES" sz="2400" b="1" dirty="0"/>
              <a:t>vías de administración.</a:t>
            </a:r>
            <a:endParaRPr lang="es-CO" sz="2400" b="1" dirty="0"/>
          </a:p>
        </p:txBody>
      </p:sp>
      <p:pic>
        <p:nvPicPr>
          <p:cNvPr id="2" name="Imagen 1">
            <a:extLst>
              <a:ext uri="{FF2B5EF4-FFF2-40B4-BE49-F238E27FC236}">
                <a16:creationId xmlns:a16="http://schemas.microsoft.com/office/drawing/2014/main" id="{810B9B0A-364C-4E0A-9141-59543BAEC9D3}"/>
              </a:ext>
            </a:extLst>
          </p:cNvPr>
          <p:cNvPicPr>
            <a:picLocks noChangeAspect="1"/>
          </p:cNvPicPr>
          <p:nvPr/>
        </p:nvPicPr>
        <p:blipFill>
          <a:blip r:embed="rId2"/>
          <a:stretch>
            <a:fillRect/>
          </a:stretch>
        </p:blipFill>
        <p:spPr>
          <a:xfrm>
            <a:off x="2676967" y="2825117"/>
            <a:ext cx="3545516" cy="2022132"/>
          </a:xfrm>
          <a:prstGeom prst="rect">
            <a:avLst/>
          </a:prstGeom>
        </p:spPr>
      </p:pic>
    </p:spTree>
    <p:extLst>
      <p:ext uri="{BB962C8B-B14F-4D97-AF65-F5344CB8AC3E}">
        <p14:creationId xmlns:p14="http://schemas.microsoft.com/office/powerpoint/2010/main" val="2238404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ppt_x"/>
                                          </p:val>
                                        </p:tav>
                                        <p:tav tm="100000">
                                          <p:val>
                                            <p:strVal val="#ppt_x"/>
                                          </p:val>
                                        </p:tav>
                                      </p:tavLst>
                                    </p:anim>
                                    <p:anim calcmode="lin" valueType="num">
                                      <p:cBhvr additive="base">
                                        <p:cTn id="2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340242" y="167498"/>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6. CLASIFICACIÓN FORMAS FARMACÉUTICAS</a:t>
            </a:r>
          </a:p>
        </p:txBody>
      </p:sp>
      <p:sp>
        <p:nvSpPr>
          <p:cNvPr id="8" name="CuadroTexto 7">
            <a:extLst>
              <a:ext uri="{FF2B5EF4-FFF2-40B4-BE49-F238E27FC236}">
                <a16:creationId xmlns:a16="http://schemas.microsoft.com/office/drawing/2014/main" id="{CF1E2A10-2730-4A81-87DC-EF615C8998A6}"/>
              </a:ext>
            </a:extLst>
          </p:cNvPr>
          <p:cNvSpPr txBox="1"/>
          <p:nvPr/>
        </p:nvSpPr>
        <p:spPr>
          <a:xfrm>
            <a:off x="223284" y="874695"/>
            <a:ext cx="8038214" cy="646331"/>
          </a:xfrm>
          <a:prstGeom prst="rect">
            <a:avLst/>
          </a:prstGeom>
          <a:noFill/>
        </p:spPr>
        <p:txBody>
          <a:bodyPr wrap="square">
            <a:spAutoFit/>
          </a:bodyPr>
          <a:lstStyle/>
          <a:p>
            <a:pPr algn="just"/>
            <a:r>
              <a:rPr lang="es-ES" dirty="0"/>
              <a:t>Las formas farmacéuticas se pueden clasificar en </a:t>
            </a:r>
            <a:r>
              <a:rPr lang="es-ES"/>
              <a:t>tres formas: </a:t>
            </a:r>
            <a:r>
              <a:rPr lang="es-ES" dirty="0"/>
              <a:t>según su esterilidad, según el estado de la materia y según su vía de administración.</a:t>
            </a:r>
            <a:endParaRPr lang="es-CO" dirty="0"/>
          </a:p>
        </p:txBody>
      </p:sp>
      <p:sp>
        <p:nvSpPr>
          <p:cNvPr id="4" name="Elipse 3">
            <a:extLst>
              <a:ext uri="{FF2B5EF4-FFF2-40B4-BE49-F238E27FC236}">
                <a16:creationId xmlns:a16="http://schemas.microsoft.com/office/drawing/2014/main" id="{5E1F8270-034C-4166-81D0-BD3B0AD135CD}"/>
              </a:ext>
            </a:extLst>
          </p:cNvPr>
          <p:cNvSpPr/>
          <p:nvPr/>
        </p:nvSpPr>
        <p:spPr>
          <a:xfrm>
            <a:off x="3009014" y="3615306"/>
            <a:ext cx="2243469" cy="136069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b="1" dirty="0"/>
              <a:t>6.1. Clasificación de las formas farmacéuticas</a:t>
            </a:r>
          </a:p>
        </p:txBody>
      </p:sp>
      <p:sp>
        <p:nvSpPr>
          <p:cNvPr id="9" name="Rectángulo: esquinas redondeadas 8">
            <a:extLst>
              <a:ext uri="{FF2B5EF4-FFF2-40B4-BE49-F238E27FC236}">
                <a16:creationId xmlns:a16="http://schemas.microsoft.com/office/drawing/2014/main" id="{3645E684-C1E7-4AC2-B900-2298145FDEF4}"/>
              </a:ext>
            </a:extLst>
          </p:cNvPr>
          <p:cNvSpPr/>
          <p:nvPr/>
        </p:nvSpPr>
        <p:spPr>
          <a:xfrm>
            <a:off x="1222744" y="1877483"/>
            <a:ext cx="1733106" cy="103135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s-CO" b="1" dirty="0"/>
              <a:t>Esterilidad</a:t>
            </a:r>
          </a:p>
        </p:txBody>
      </p:sp>
      <p:sp>
        <p:nvSpPr>
          <p:cNvPr id="11" name="Rectángulo: esquinas redondeadas 10">
            <a:extLst>
              <a:ext uri="{FF2B5EF4-FFF2-40B4-BE49-F238E27FC236}">
                <a16:creationId xmlns:a16="http://schemas.microsoft.com/office/drawing/2014/main" id="{143E0DB1-CAD7-4346-A669-E9B554D54A30}"/>
              </a:ext>
            </a:extLst>
          </p:cNvPr>
          <p:cNvSpPr/>
          <p:nvPr/>
        </p:nvSpPr>
        <p:spPr>
          <a:xfrm>
            <a:off x="3237613" y="1895282"/>
            <a:ext cx="1733106" cy="103135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s-CO" b="1" dirty="0"/>
              <a:t>Estado de la materia</a:t>
            </a:r>
          </a:p>
        </p:txBody>
      </p:sp>
      <p:sp>
        <p:nvSpPr>
          <p:cNvPr id="12" name="Rectángulo: esquinas redondeadas 11">
            <a:extLst>
              <a:ext uri="{FF2B5EF4-FFF2-40B4-BE49-F238E27FC236}">
                <a16:creationId xmlns:a16="http://schemas.microsoft.com/office/drawing/2014/main" id="{3183B822-9A1E-409D-93CD-73937955F2DF}"/>
              </a:ext>
            </a:extLst>
          </p:cNvPr>
          <p:cNvSpPr/>
          <p:nvPr/>
        </p:nvSpPr>
        <p:spPr>
          <a:xfrm>
            <a:off x="5199416" y="1876191"/>
            <a:ext cx="1733106" cy="1031359"/>
          </a:xfrm>
          <a:prstGeom prst="roundRect">
            <a:avLst/>
          </a:prstGeom>
          <a:solidFill>
            <a:schemeClr val="accent6"/>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s-CO" b="1" dirty="0"/>
              <a:t>Vías de administración</a:t>
            </a:r>
          </a:p>
        </p:txBody>
      </p:sp>
      <p:sp>
        <p:nvSpPr>
          <p:cNvPr id="10" name="Flecha: a la derecha 9">
            <a:extLst>
              <a:ext uri="{FF2B5EF4-FFF2-40B4-BE49-F238E27FC236}">
                <a16:creationId xmlns:a16="http://schemas.microsoft.com/office/drawing/2014/main" id="{E02BB526-C759-4909-8BCB-F78590135ABF}"/>
              </a:ext>
            </a:extLst>
          </p:cNvPr>
          <p:cNvSpPr/>
          <p:nvPr/>
        </p:nvSpPr>
        <p:spPr>
          <a:xfrm rot="3519960">
            <a:off x="2711303" y="3152808"/>
            <a:ext cx="595422" cy="48909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5" name="Flecha: a la derecha 14">
            <a:extLst>
              <a:ext uri="{FF2B5EF4-FFF2-40B4-BE49-F238E27FC236}">
                <a16:creationId xmlns:a16="http://schemas.microsoft.com/office/drawing/2014/main" id="{3E7DB981-79E8-43DC-AF2A-5536FB2E1836}"/>
              </a:ext>
            </a:extLst>
          </p:cNvPr>
          <p:cNvSpPr/>
          <p:nvPr/>
        </p:nvSpPr>
        <p:spPr>
          <a:xfrm rot="5400000">
            <a:off x="3812817" y="3041658"/>
            <a:ext cx="595422" cy="48909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Flecha: a la derecha 15">
            <a:extLst>
              <a:ext uri="{FF2B5EF4-FFF2-40B4-BE49-F238E27FC236}">
                <a16:creationId xmlns:a16="http://schemas.microsoft.com/office/drawing/2014/main" id="{E795F0B4-3302-46CD-B36A-125D5E6246F4}"/>
              </a:ext>
            </a:extLst>
          </p:cNvPr>
          <p:cNvSpPr/>
          <p:nvPr/>
        </p:nvSpPr>
        <p:spPr>
          <a:xfrm rot="8051681">
            <a:off x="4954771" y="3155272"/>
            <a:ext cx="595422" cy="48909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7" name="CuadroTexto 16">
            <a:extLst>
              <a:ext uri="{FF2B5EF4-FFF2-40B4-BE49-F238E27FC236}">
                <a16:creationId xmlns:a16="http://schemas.microsoft.com/office/drawing/2014/main" id="{AC4DDCCF-4B63-43E8-94E2-6BE02EC9FE13}"/>
              </a:ext>
            </a:extLst>
          </p:cNvPr>
          <p:cNvSpPr txBox="1"/>
          <p:nvPr/>
        </p:nvSpPr>
        <p:spPr>
          <a:xfrm>
            <a:off x="223284" y="4647899"/>
            <a:ext cx="4572000" cy="430887"/>
          </a:xfrm>
          <a:prstGeom prst="rect">
            <a:avLst/>
          </a:prstGeom>
          <a:noFill/>
        </p:spPr>
        <p:txBody>
          <a:bodyPr wrap="square">
            <a:spAutoFit/>
          </a:bodyPr>
          <a:lstStyle/>
          <a:p>
            <a:r>
              <a:rPr lang="es-ES" sz="1100" b="1" dirty="0"/>
              <a:t>FIGURA 1</a:t>
            </a:r>
            <a:r>
              <a:rPr lang="es-ES" sz="1100" dirty="0"/>
              <a:t>. Clasificación de las formas farmacéuticas</a:t>
            </a:r>
          </a:p>
          <a:p>
            <a:r>
              <a:rPr lang="es-ES" sz="1100"/>
              <a:t>Fuente: </a:t>
            </a:r>
            <a:r>
              <a:rPr lang="es-ES" sz="1100" dirty="0"/>
              <a:t>elaboración propia</a:t>
            </a:r>
            <a:endParaRPr lang="es-CO" sz="1100" dirty="0"/>
          </a:p>
        </p:txBody>
      </p:sp>
    </p:spTree>
    <p:extLst>
      <p:ext uri="{BB962C8B-B14F-4D97-AF65-F5344CB8AC3E}">
        <p14:creationId xmlns:p14="http://schemas.microsoft.com/office/powerpoint/2010/main" val="3052917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500" fill="hold"/>
                                        <p:tgtEl>
                                          <p:spTgt spid="9"/>
                                        </p:tgtEl>
                                        <p:attrNameLst>
                                          <p:attrName>ppt_x</p:attrName>
                                        </p:attrNameLst>
                                      </p:cBhvr>
                                      <p:tavLst>
                                        <p:tav tm="0">
                                          <p:val>
                                            <p:strVal val="#ppt_x"/>
                                          </p:val>
                                        </p:tav>
                                        <p:tav tm="100000">
                                          <p:val>
                                            <p:strVal val="#ppt_x"/>
                                          </p:val>
                                        </p:tav>
                                      </p:tavLst>
                                    </p:anim>
                                    <p:anim calcmode="lin" valueType="num">
                                      <p:cBhvr additive="base">
                                        <p:cTn id="3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fill="hold"/>
                                        <p:tgtEl>
                                          <p:spTgt spid="11"/>
                                        </p:tgtEl>
                                        <p:attrNameLst>
                                          <p:attrName>ppt_x</p:attrName>
                                        </p:attrNameLst>
                                      </p:cBhvr>
                                      <p:tavLst>
                                        <p:tav tm="0">
                                          <p:val>
                                            <p:strVal val="#ppt_x"/>
                                          </p:val>
                                        </p:tav>
                                        <p:tav tm="100000">
                                          <p:val>
                                            <p:strVal val="#ppt_x"/>
                                          </p:val>
                                        </p:tav>
                                      </p:tavLst>
                                    </p:anim>
                                    <p:anim calcmode="lin" valueType="num">
                                      <p:cBhvr additive="base">
                                        <p:cTn id="36" dur="500" fill="hold"/>
                                        <p:tgtEl>
                                          <p:spTgt spid="11"/>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5"/>
                                        </p:tgtEl>
                                        <p:attrNameLst>
                                          <p:attrName>style.visibility</p:attrName>
                                        </p:attrNameLst>
                                      </p:cBhvr>
                                      <p:to>
                                        <p:strVal val="visible"/>
                                      </p:to>
                                    </p:set>
                                    <p:anim calcmode="lin" valueType="num">
                                      <p:cBhvr additive="base">
                                        <p:cTn id="39" dur="500" fill="hold"/>
                                        <p:tgtEl>
                                          <p:spTgt spid="15"/>
                                        </p:tgtEl>
                                        <p:attrNameLst>
                                          <p:attrName>ppt_x</p:attrName>
                                        </p:attrNameLst>
                                      </p:cBhvr>
                                      <p:tavLst>
                                        <p:tav tm="0">
                                          <p:val>
                                            <p:strVal val="#ppt_x"/>
                                          </p:val>
                                        </p:tav>
                                        <p:tav tm="100000">
                                          <p:val>
                                            <p:strVal val="#ppt_x"/>
                                          </p:val>
                                        </p:tav>
                                      </p:tavLst>
                                    </p:anim>
                                    <p:anim calcmode="lin" valueType="num">
                                      <p:cBhvr additive="base">
                                        <p:cTn id="40"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grpId="0" nodeType="clickEffect">
                                  <p:stCondLst>
                                    <p:cond delay="0"/>
                                  </p:stCondLst>
                                  <p:childTnLst>
                                    <p:set>
                                      <p:cBhvr>
                                        <p:cTn id="44" dur="1" fill="hold">
                                          <p:stCondLst>
                                            <p:cond delay="0"/>
                                          </p:stCondLst>
                                        </p:cTn>
                                        <p:tgtEl>
                                          <p:spTgt spid="12"/>
                                        </p:tgtEl>
                                        <p:attrNameLst>
                                          <p:attrName>style.visibility</p:attrName>
                                        </p:attrNameLst>
                                      </p:cBhvr>
                                      <p:to>
                                        <p:strVal val="visible"/>
                                      </p:to>
                                    </p:set>
                                    <p:anim calcmode="lin" valueType="num">
                                      <p:cBhvr additive="base">
                                        <p:cTn id="45" dur="500" fill="hold"/>
                                        <p:tgtEl>
                                          <p:spTgt spid="12"/>
                                        </p:tgtEl>
                                        <p:attrNameLst>
                                          <p:attrName>ppt_x</p:attrName>
                                        </p:attrNameLst>
                                      </p:cBhvr>
                                      <p:tavLst>
                                        <p:tav tm="0">
                                          <p:val>
                                            <p:strVal val="#ppt_x"/>
                                          </p:val>
                                        </p:tav>
                                        <p:tav tm="100000">
                                          <p:val>
                                            <p:strVal val="#ppt_x"/>
                                          </p:val>
                                        </p:tav>
                                      </p:tavLst>
                                    </p:anim>
                                    <p:anim calcmode="lin" valueType="num">
                                      <p:cBhvr additive="base">
                                        <p:cTn id="46" dur="500" fill="hold"/>
                                        <p:tgtEl>
                                          <p:spTgt spid="12"/>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16"/>
                                        </p:tgtEl>
                                        <p:attrNameLst>
                                          <p:attrName>style.visibility</p:attrName>
                                        </p:attrNameLst>
                                      </p:cBhvr>
                                      <p:to>
                                        <p:strVal val="visible"/>
                                      </p:to>
                                    </p:set>
                                    <p:anim calcmode="lin" valueType="num">
                                      <p:cBhvr additive="base">
                                        <p:cTn id="49" dur="500" fill="hold"/>
                                        <p:tgtEl>
                                          <p:spTgt spid="16"/>
                                        </p:tgtEl>
                                        <p:attrNameLst>
                                          <p:attrName>ppt_x</p:attrName>
                                        </p:attrNameLst>
                                      </p:cBhvr>
                                      <p:tavLst>
                                        <p:tav tm="0">
                                          <p:val>
                                            <p:strVal val="#ppt_x"/>
                                          </p:val>
                                        </p:tav>
                                        <p:tav tm="100000">
                                          <p:val>
                                            <p:strVal val="#ppt_x"/>
                                          </p:val>
                                        </p:tav>
                                      </p:tavLst>
                                    </p:anim>
                                    <p:anim calcmode="lin" valueType="num">
                                      <p:cBhvr additive="base">
                                        <p:cTn id="5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4" grpId="0" animBg="1"/>
      <p:bldP spid="9" grpId="0" animBg="1"/>
      <p:bldP spid="11" grpId="0" animBg="1"/>
      <p:bldP spid="12" grpId="0" animBg="1"/>
      <p:bldP spid="10" grpId="0" animBg="1"/>
      <p:bldP spid="15" grpId="0" animBg="1"/>
      <p:bldP spid="1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340242" y="167498"/>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6. CLASIFICACIÓN FORMAS FARMACÉUTICAS</a:t>
            </a:r>
          </a:p>
        </p:txBody>
      </p:sp>
      <p:sp>
        <p:nvSpPr>
          <p:cNvPr id="9" name="Rectángulo: esquinas redondeadas 8">
            <a:extLst>
              <a:ext uri="{FF2B5EF4-FFF2-40B4-BE49-F238E27FC236}">
                <a16:creationId xmlns:a16="http://schemas.microsoft.com/office/drawing/2014/main" id="{3645E684-C1E7-4AC2-B900-2298145FDEF4}"/>
              </a:ext>
            </a:extLst>
          </p:cNvPr>
          <p:cNvSpPr/>
          <p:nvPr/>
        </p:nvSpPr>
        <p:spPr>
          <a:xfrm>
            <a:off x="3552412" y="707197"/>
            <a:ext cx="1733106" cy="461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s-CO" b="1" dirty="0"/>
              <a:t>6.1. Esterilidad</a:t>
            </a:r>
          </a:p>
        </p:txBody>
      </p:sp>
      <p:sp>
        <p:nvSpPr>
          <p:cNvPr id="2" name="Flecha: a la izquierda y derecha 1">
            <a:extLst>
              <a:ext uri="{FF2B5EF4-FFF2-40B4-BE49-F238E27FC236}">
                <a16:creationId xmlns:a16="http://schemas.microsoft.com/office/drawing/2014/main" id="{31628CAB-B686-41A0-99C1-36424A96F7DA}"/>
              </a:ext>
            </a:extLst>
          </p:cNvPr>
          <p:cNvSpPr/>
          <p:nvPr/>
        </p:nvSpPr>
        <p:spPr>
          <a:xfrm>
            <a:off x="3552411" y="1246897"/>
            <a:ext cx="1625645" cy="351593"/>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4" name="Rectángulo: esquinas redondeadas 13">
            <a:extLst>
              <a:ext uri="{FF2B5EF4-FFF2-40B4-BE49-F238E27FC236}">
                <a16:creationId xmlns:a16="http://schemas.microsoft.com/office/drawing/2014/main" id="{6E7653A5-3F9F-462E-BC2C-8D63DBCE8DBF}"/>
              </a:ext>
            </a:extLst>
          </p:cNvPr>
          <p:cNvSpPr/>
          <p:nvPr/>
        </p:nvSpPr>
        <p:spPr>
          <a:xfrm>
            <a:off x="5371717" y="1205380"/>
            <a:ext cx="3211032" cy="461666"/>
          </a:xfrm>
          <a:prstGeom prst="roundRect">
            <a:avLst/>
          </a:prstGeom>
          <a:solidFill>
            <a:schemeClr val="bg1"/>
          </a:solidFill>
          <a:ln>
            <a:solidFill>
              <a:srgbClr val="FF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s-CO" b="1" dirty="0">
                <a:solidFill>
                  <a:schemeClr val="tx1"/>
                </a:solidFill>
              </a:rPr>
              <a:t>No estériles</a:t>
            </a:r>
          </a:p>
        </p:txBody>
      </p:sp>
      <p:sp>
        <p:nvSpPr>
          <p:cNvPr id="18" name="Rectángulo: esquinas redondeadas 17">
            <a:extLst>
              <a:ext uri="{FF2B5EF4-FFF2-40B4-BE49-F238E27FC236}">
                <a16:creationId xmlns:a16="http://schemas.microsoft.com/office/drawing/2014/main" id="{659760BC-0E7D-4E23-B130-F4D787AED1D9}"/>
              </a:ext>
            </a:extLst>
          </p:cNvPr>
          <p:cNvSpPr/>
          <p:nvPr/>
        </p:nvSpPr>
        <p:spPr>
          <a:xfrm>
            <a:off x="255181" y="1205380"/>
            <a:ext cx="3211033" cy="461666"/>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s-CO" b="1" dirty="0">
                <a:solidFill>
                  <a:schemeClr val="tx1"/>
                </a:solidFill>
              </a:rPr>
              <a:t>Estériles</a:t>
            </a:r>
          </a:p>
        </p:txBody>
      </p:sp>
      <p:sp>
        <p:nvSpPr>
          <p:cNvPr id="3" name="Rectángulo: esquinas redondeadas 2">
            <a:extLst>
              <a:ext uri="{FF2B5EF4-FFF2-40B4-BE49-F238E27FC236}">
                <a16:creationId xmlns:a16="http://schemas.microsoft.com/office/drawing/2014/main" id="{06443DF4-9015-4A4B-856B-D989C30EF9A1}"/>
              </a:ext>
            </a:extLst>
          </p:cNvPr>
          <p:cNvSpPr/>
          <p:nvPr/>
        </p:nvSpPr>
        <p:spPr>
          <a:xfrm>
            <a:off x="255181" y="1818167"/>
            <a:ext cx="3211033" cy="1424763"/>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marL="285750" indent="-285750">
              <a:buFont typeface="Wingdings" panose="05000000000000000000" pitchFamily="2" charset="2"/>
              <a:buChar char="ü"/>
            </a:pPr>
            <a:r>
              <a:rPr lang="es-CO" sz="1400" dirty="0"/>
              <a:t>Sin carga microbiana.</a:t>
            </a:r>
          </a:p>
          <a:p>
            <a:pPr marL="285750" indent="-285750">
              <a:buFont typeface="Wingdings" panose="05000000000000000000" pitchFamily="2" charset="2"/>
              <a:buChar char="ü"/>
            </a:pPr>
            <a:r>
              <a:rPr lang="es-CO" sz="1400" dirty="0"/>
              <a:t>Libre de endotoxinas bacterias (Uso parenteral).</a:t>
            </a:r>
          </a:p>
          <a:p>
            <a:pPr marL="285750" indent="-285750">
              <a:buFont typeface="Wingdings" panose="05000000000000000000" pitchFamily="2" charset="2"/>
              <a:buChar char="ü"/>
            </a:pPr>
            <a:r>
              <a:rPr lang="es-CO" sz="1400" dirty="0"/>
              <a:t>Libre de partículas (I.V.).</a:t>
            </a:r>
          </a:p>
          <a:p>
            <a:pPr marL="285750" indent="-285750">
              <a:buFont typeface="Wingdings" panose="05000000000000000000" pitchFamily="2" charset="2"/>
              <a:buChar char="ü"/>
            </a:pPr>
            <a:r>
              <a:rPr lang="es-CO" sz="1400" dirty="0"/>
              <a:t>Existen ungüentos y colirios estériles.</a:t>
            </a:r>
          </a:p>
        </p:txBody>
      </p:sp>
      <p:sp>
        <p:nvSpPr>
          <p:cNvPr id="19" name="Rectángulo: esquinas redondeadas 18">
            <a:extLst>
              <a:ext uri="{FF2B5EF4-FFF2-40B4-BE49-F238E27FC236}">
                <a16:creationId xmlns:a16="http://schemas.microsoft.com/office/drawing/2014/main" id="{B5793677-5FFC-4B9D-9FC7-C8AB9FC460B6}"/>
              </a:ext>
            </a:extLst>
          </p:cNvPr>
          <p:cNvSpPr/>
          <p:nvPr/>
        </p:nvSpPr>
        <p:spPr>
          <a:xfrm>
            <a:off x="5371716" y="1811078"/>
            <a:ext cx="3211033" cy="1424763"/>
          </a:xfrm>
          <a:prstGeom prst="roundRect">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marL="285750" indent="-285750">
              <a:buFont typeface="Wingdings" panose="05000000000000000000" pitchFamily="2" charset="2"/>
              <a:buChar char="ü"/>
            </a:pPr>
            <a:r>
              <a:rPr lang="es-CO" sz="1400" dirty="0"/>
              <a:t>Se acepta cierta carga microbiana.</a:t>
            </a:r>
          </a:p>
          <a:p>
            <a:pPr marL="285750" indent="-285750">
              <a:buFont typeface="Wingdings" panose="05000000000000000000" pitchFamily="2" charset="2"/>
              <a:buChar char="ü"/>
            </a:pPr>
            <a:r>
              <a:rPr lang="es-CO" sz="1400" dirty="0"/>
              <a:t>Libre de patógenos.</a:t>
            </a:r>
          </a:p>
          <a:p>
            <a:pPr marL="285750" indent="-285750">
              <a:buFont typeface="Wingdings" panose="05000000000000000000" pitchFamily="2" charset="2"/>
              <a:buChar char="ü"/>
            </a:pPr>
            <a:r>
              <a:rPr lang="es-CO" sz="1400" dirty="0"/>
              <a:t>Son mas comunes estas formas farmacéuticas.</a:t>
            </a:r>
          </a:p>
        </p:txBody>
      </p:sp>
      <p:pic>
        <p:nvPicPr>
          <p:cNvPr id="4" name="Imagen 3">
            <a:extLst>
              <a:ext uri="{FF2B5EF4-FFF2-40B4-BE49-F238E27FC236}">
                <a16:creationId xmlns:a16="http://schemas.microsoft.com/office/drawing/2014/main" id="{1397210A-5F32-493A-AF0E-51AA91947665}"/>
              </a:ext>
            </a:extLst>
          </p:cNvPr>
          <p:cNvPicPr>
            <a:picLocks noChangeAspect="1"/>
          </p:cNvPicPr>
          <p:nvPr/>
        </p:nvPicPr>
        <p:blipFill>
          <a:blip r:embed="rId2"/>
          <a:stretch>
            <a:fillRect/>
          </a:stretch>
        </p:blipFill>
        <p:spPr>
          <a:xfrm>
            <a:off x="340242" y="3415487"/>
            <a:ext cx="1265275" cy="784373"/>
          </a:xfrm>
          <a:prstGeom prst="rect">
            <a:avLst/>
          </a:prstGeom>
        </p:spPr>
      </p:pic>
      <p:pic>
        <p:nvPicPr>
          <p:cNvPr id="7" name="Imagen 6">
            <a:extLst>
              <a:ext uri="{FF2B5EF4-FFF2-40B4-BE49-F238E27FC236}">
                <a16:creationId xmlns:a16="http://schemas.microsoft.com/office/drawing/2014/main" id="{B826DF3D-437B-49DD-969B-F40E64424F7C}"/>
              </a:ext>
            </a:extLst>
          </p:cNvPr>
          <p:cNvPicPr>
            <a:picLocks noChangeAspect="1"/>
          </p:cNvPicPr>
          <p:nvPr/>
        </p:nvPicPr>
        <p:blipFill>
          <a:blip r:embed="rId3"/>
          <a:stretch>
            <a:fillRect/>
          </a:stretch>
        </p:blipFill>
        <p:spPr>
          <a:xfrm>
            <a:off x="1703674" y="3394051"/>
            <a:ext cx="1625645" cy="805809"/>
          </a:xfrm>
          <a:prstGeom prst="rect">
            <a:avLst/>
          </a:prstGeom>
        </p:spPr>
      </p:pic>
      <p:pic>
        <p:nvPicPr>
          <p:cNvPr id="8" name="Imagen 7">
            <a:extLst>
              <a:ext uri="{FF2B5EF4-FFF2-40B4-BE49-F238E27FC236}">
                <a16:creationId xmlns:a16="http://schemas.microsoft.com/office/drawing/2014/main" id="{A26EE14A-BF03-4182-98F4-F1BDEE4941EA}"/>
              </a:ext>
            </a:extLst>
          </p:cNvPr>
          <p:cNvPicPr>
            <a:picLocks noChangeAspect="1"/>
          </p:cNvPicPr>
          <p:nvPr/>
        </p:nvPicPr>
        <p:blipFill>
          <a:blip r:embed="rId4"/>
          <a:stretch>
            <a:fillRect/>
          </a:stretch>
        </p:blipFill>
        <p:spPr>
          <a:xfrm>
            <a:off x="255181" y="4253267"/>
            <a:ext cx="1464968" cy="716036"/>
          </a:xfrm>
          <a:prstGeom prst="rect">
            <a:avLst/>
          </a:prstGeom>
        </p:spPr>
      </p:pic>
      <p:pic>
        <p:nvPicPr>
          <p:cNvPr id="10" name="Imagen 9">
            <a:extLst>
              <a:ext uri="{FF2B5EF4-FFF2-40B4-BE49-F238E27FC236}">
                <a16:creationId xmlns:a16="http://schemas.microsoft.com/office/drawing/2014/main" id="{2AA69953-0BF1-43F0-84F0-AC1CE57769D9}"/>
              </a:ext>
            </a:extLst>
          </p:cNvPr>
          <p:cNvPicPr>
            <a:picLocks noChangeAspect="1"/>
          </p:cNvPicPr>
          <p:nvPr/>
        </p:nvPicPr>
        <p:blipFill>
          <a:blip r:embed="rId5"/>
          <a:stretch>
            <a:fillRect/>
          </a:stretch>
        </p:blipFill>
        <p:spPr>
          <a:xfrm>
            <a:off x="2005039" y="4127995"/>
            <a:ext cx="1422437" cy="966580"/>
          </a:xfrm>
          <a:prstGeom prst="rect">
            <a:avLst/>
          </a:prstGeom>
        </p:spPr>
      </p:pic>
      <p:pic>
        <p:nvPicPr>
          <p:cNvPr id="11" name="Imagen 10">
            <a:extLst>
              <a:ext uri="{FF2B5EF4-FFF2-40B4-BE49-F238E27FC236}">
                <a16:creationId xmlns:a16="http://schemas.microsoft.com/office/drawing/2014/main" id="{C2CBB1E3-7E01-4D60-89AF-0B671FF11296}"/>
              </a:ext>
            </a:extLst>
          </p:cNvPr>
          <p:cNvPicPr>
            <a:picLocks noChangeAspect="1"/>
          </p:cNvPicPr>
          <p:nvPr/>
        </p:nvPicPr>
        <p:blipFill rotWithShape="1">
          <a:blip r:embed="rId6"/>
          <a:srcRect l="13027" r="8193" b="18281"/>
          <a:stretch/>
        </p:blipFill>
        <p:spPr>
          <a:xfrm>
            <a:off x="6005490" y="3394051"/>
            <a:ext cx="1943484" cy="1510045"/>
          </a:xfrm>
          <a:prstGeom prst="rect">
            <a:avLst/>
          </a:prstGeom>
        </p:spPr>
      </p:pic>
    </p:spTree>
    <p:extLst>
      <p:ext uri="{BB962C8B-B14F-4D97-AF65-F5344CB8AC3E}">
        <p14:creationId xmlns:p14="http://schemas.microsoft.com/office/powerpoint/2010/main" val="4196118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ppt_x"/>
                                          </p:val>
                                        </p:tav>
                                        <p:tav tm="100000">
                                          <p:val>
                                            <p:strVal val="#ppt_x"/>
                                          </p:val>
                                        </p:tav>
                                      </p:tavLst>
                                    </p:anim>
                                    <p:anim calcmode="lin" valueType="num">
                                      <p:cBhvr additive="base">
                                        <p:cTn id="2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additive="base">
                                        <p:cTn id="25" dur="500" fill="hold"/>
                                        <p:tgtEl>
                                          <p:spTgt spid="18"/>
                                        </p:tgtEl>
                                        <p:attrNameLst>
                                          <p:attrName>ppt_x</p:attrName>
                                        </p:attrNameLst>
                                      </p:cBhvr>
                                      <p:tavLst>
                                        <p:tav tm="0">
                                          <p:val>
                                            <p:strVal val="#ppt_x"/>
                                          </p:val>
                                        </p:tav>
                                        <p:tav tm="100000">
                                          <p:val>
                                            <p:strVal val="#ppt_x"/>
                                          </p:val>
                                        </p:tav>
                                      </p:tavLst>
                                    </p:anim>
                                    <p:anim calcmode="lin" valueType="num">
                                      <p:cBhvr additive="base">
                                        <p:cTn id="26"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fill="hold"/>
                                        <p:tgtEl>
                                          <p:spTgt spid="14"/>
                                        </p:tgtEl>
                                        <p:attrNameLst>
                                          <p:attrName>ppt_x</p:attrName>
                                        </p:attrNameLst>
                                      </p:cBhvr>
                                      <p:tavLst>
                                        <p:tav tm="0">
                                          <p:val>
                                            <p:strVal val="#ppt_x"/>
                                          </p:val>
                                        </p:tav>
                                        <p:tav tm="100000">
                                          <p:val>
                                            <p:strVal val="#ppt_x"/>
                                          </p:val>
                                        </p:tav>
                                      </p:tavLst>
                                    </p:anim>
                                    <p:anim calcmode="lin" valueType="num">
                                      <p:cBhvr additive="base">
                                        <p:cTn id="32"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0" end="0"/>
                                            </p:txEl>
                                          </p:spTgt>
                                        </p:tgtEl>
                                        <p:attrNameLst>
                                          <p:attrName>style.visibility</p:attrName>
                                        </p:attrNameLst>
                                      </p:cBhvr>
                                      <p:to>
                                        <p:strVal val="visible"/>
                                      </p:to>
                                    </p:set>
                                    <p:anim calcmode="lin" valueType="num">
                                      <p:cBhvr additive="base">
                                        <p:cTn id="3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1" end="1"/>
                                            </p:txEl>
                                          </p:spTgt>
                                        </p:tgtEl>
                                        <p:attrNameLst>
                                          <p:attrName>style.visibility</p:attrName>
                                        </p:attrNameLst>
                                      </p:cBhvr>
                                      <p:to>
                                        <p:strVal val="visible"/>
                                      </p:to>
                                    </p:set>
                                    <p:anim calcmode="lin" valueType="num">
                                      <p:cBhvr additive="base">
                                        <p:cTn id="4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2" end="2"/>
                                            </p:txEl>
                                          </p:spTgt>
                                        </p:tgtEl>
                                        <p:attrNameLst>
                                          <p:attrName>style.visibility</p:attrName>
                                        </p:attrNameLst>
                                      </p:cBhvr>
                                      <p:to>
                                        <p:strVal val="visible"/>
                                      </p:to>
                                    </p:set>
                                    <p:anim calcmode="lin" valueType="num">
                                      <p:cBhvr additive="base">
                                        <p:cTn id="4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3" end="3"/>
                                            </p:txEl>
                                          </p:spTgt>
                                        </p:tgtEl>
                                        <p:attrNameLst>
                                          <p:attrName>style.visibility</p:attrName>
                                        </p:attrNameLst>
                                      </p:cBhvr>
                                      <p:to>
                                        <p:strVal val="visible"/>
                                      </p:to>
                                    </p:set>
                                    <p:anim calcmode="lin" valueType="num">
                                      <p:cBhvr additive="base">
                                        <p:cTn id="5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4"/>
                                        </p:tgtEl>
                                        <p:attrNameLst>
                                          <p:attrName>style.visibility</p:attrName>
                                        </p:attrNameLst>
                                      </p:cBhvr>
                                      <p:to>
                                        <p:strVal val="visible"/>
                                      </p:to>
                                    </p:set>
                                    <p:anim calcmode="lin" valueType="num">
                                      <p:cBhvr additive="base">
                                        <p:cTn id="61" dur="500" fill="hold"/>
                                        <p:tgtEl>
                                          <p:spTgt spid="4"/>
                                        </p:tgtEl>
                                        <p:attrNameLst>
                                          <p:attrName>ppt_x</p:attrName>
                                        </p:attrNameLst>
                                      </p:cBhvr>
                                      <p:tavLst>
                                        <p:tav tm="0">
                                          <p:val>
                                            <p:strVal val="#ppt_x"/>
                                          </p:val>
                                        </p:tav>
                                        <p:tav tm="100000">
                                          <p:val>
                                            <p:strVal val="#ppt_x"/>
                                          </p:val>
                                        </p:tav>
                                      </p:tavLst>
                                    </p:anim>
                                    <p:anim calcmode="lin" valueType="num">
                                      <p:cBhvr additive="base">
                                        <p:cTn id="6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7"/>
                                        </p:tgtEl>
                                        <p:attrNameLst>
                                          <p:attrName>style.visibility</p:attrName>
                                        </p:attrNameLst>
                                      </p:cBhvr>
                                      <p:to>
                                        <p:strVal val="visible"/>
                                      </p:to>
                                    </p:set>
                                    <p:anim calcmode="lin" valueType="num">
                                      <p:cBhvr additive="base">
                                        <p:cTn id="67" dur="500" fill="hold"/>
                                        <p:tgtEl>
                                          <p:spTgt spid="7"/>
                                        </p:tgtEl>
                                        <p:attrNameLst>
                                          <p:attrName>ppt_x</p:attrName>
                                        </p:attrNameLst>
                                      </p:cBhvr>
                                      <p:tavLst>
                                        <p:tav tm="0">
                                          <p:val>
                                            <p:strVal val="#ppt_x"/>
                                          </p:val>
                                        </p:tav>
                                        <p:tav tm="100000">
                                          <p:val>
                                            <p:strVal val="#ppt_x"/>
                                          </p:val>
                                        </p:tav>
                                      </p:tavLst>
                                    </p:anim>
                                    <p:anim calcmode="lin" valueType="num">
                                      <p:cBhvr additive="base">
                                        <p:cTn id="6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10"/>
                                        </p:tgtEl>
                                        <p:attrNameLst>
                                          <p:attrName>style.visibility</p:attrName>
                                        </p:attrNameLst>
                                      </p:cBhvr>
                                      <p:to>
                                        <p:strVal val="visible"/>
                                      </p:to>
                                    </p:set>
                                    <p:anim calcmode="lin" valueType="num">
                                      <p:cBhvr additive="base">
                                        <p:cTn id="73" dur="500" fill="hold"/>
                                        <p:tgtEl>
                                          <p:spTgt spid="10"/>
                                        </p:tgtEl>
                                        <p:attrNameLst>
                                          <p:attrName>ppt_x</p:attrName>
                                        </p:attrNameLst>
                                      </p:cBhvr>
                                      <p:tavLst>
                                        <p:tav tm="0">
                                          <p:val>
                                            <p:strVal val="#ppt_x"/>
                                          </p:val>
                                        </p:tav>
                                        <p:tav tm="100000">
                                          <p:val>
                                            <p:strVal val="#ppt_x"/>
                                          </p:val>
                                        </p:tav>
                                      </p:tavLst>
                                    </p:anim>
                                    <p:anim calcmode="lin" valueType="num">
                                      <p:cBhvr additive="base">
                                        <p:cTn id="7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8"/>
                                        </p:tgtEl>
                                        <p:attrNameLst>
                                          <p:attrName>style.visibility</p:attrName>
                                        </p:attrNameLst>
                                      </p:cBhvr>
                                      <p:to>
                                        <p:strVal val="visible"/>
                                      </p:to>
                                    </p:set>
                                    <p:anim calcmode="lin" valueType="num">
                                      <p:cBhvr additive="base">
                                        <p:cTn id="79" dur="500" fill="hold"/>
                                        <p:tgtEl>
                                          <p:spTgt spid="8"/>
                                        </p:tgtEl>
                                        <p:attrNameLst>
                                          <p:attrName>ppt_x</p:attrName>
                                        </p:attrNameLst>
                                      </p:cBhvr>
                                      <p:tavLst>
                                        <p:tav tm="0">
                                          <p:val>
                                            <p:strVal val="#ppt_x"/>
                                          </p:val>
                                        </p:tav>
                                        <p:tav tm="100000">
                                          <p:val>
                                            <p:strVal val="#ppt_x"/>
                                          </p:val>
                                        </p:tav>
                                      </p:tavLst>
                                    </p:anim>
                                    <p:anim calcmode="lin" valueType="num">
                                      <p:cBhvr additive="base">
                                        <p:cTn id="8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42" presetClass="entr" presetSubtype="0" fill="hold" nodeType="clickEffect">
                                  <p:stCondLst>
                                    <p:cond delay="0"/>
                                  </p:stCondLst>
                                  <p:childTnLst>
                                    <p:set>
                                      <p:cBhvr>
                                        <p:cTn id="84" dur="1" fill="hold">
                                          <p:stCondLst>
                                            <p:cond delay="0"/>
                                          </p:stCondLst>
                                        </p:cTn>
                                        <p:tgtEl>
                                          <p:spTgt spid="19">
                                            <p:txEl>
                                              <p:pRg st="0" end="0"/>
                                            </p:txEl>
                                          </p:spTgt>
                                        </p:tgtEl>
                                        <p:attrNameLst>
                                          <p:attrName>style.visibility</p:attrName>
                                        </p:attrNameLst>
                                      </p:cBhvr>
                                      <p:to>
                                        <p:strVal val="visible"/>
                                      </p:to>
                                    </p:set>
                                    <p:animEffect transition="in" filter="fade">
                                      <p:cBhvr>
                                        <p:cTn id="85" dur="1000"/>
                                        <p:tgtEl>
                                          <p:spTgt spid="19">
                                            <p:txEl>
                                              <p:pRg st="0" end="0"/>
                                            </p:txEl>
                                          </p:spTgt>
                                        </p:tgtEl>
                                      </p:cBhvr>
                                    </p:animEffect>
                                    <p:anim calcmode="lin" valueType="num">
                                      <p:cBhvr>
                                        <p:cTn id="86" dur="1000" fill="hold"/>
                                        <p:tgtEl>
                                          <p:spTgt spid="19">
                                            <p:txEl>
                                              <p:pRg st="0" end="0"/>
                                            </p:txEl>
                                          </p:spTgt>
                                        </p:tgtEl>
                                        <p:attrNameLst>
                                          <p:attrName>ppt_x</p:attrName>
                                        </p:attrNameLst>
                                      </p:cBhvr>
                                      <p:tavLst>
                                        <p:tav tm="0">
                                          <p:val>
                                            <p:strVal val="#ppt_x"/>
                                          </p:val>
                                        </p:tav>
                                        <p:tav tm="100000">
                                          <p:val>
                                            <p:strVal val="#ppt_x"/>
                                          </p:val>
                                        </p:tav>
                                      </p:tavLst>
                                    </p:anim>
                                    <p:anim calcmode="lin" valueType="num">
                                      <p:cBhvr>
                                        <p:cTn id="87" dur="1000" fill="hold"/>
                                        <p:tgtEl>
                                          <p:spTgt spid="1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88" fill="hold">
                      <p:stCondLst>
                        <p:cond delay="indefinite"/>
                      </p:stCondLst>
                      <p:childTnLst>
                        <p:par>
                          <p:cTn id="89" fill="hold">
                            <p:stCondLst>
                              <p:cond delay="0"/>
                            </p:stCondLst>
                            <p:childTnLst>
                              <p:par>
                                <p:cTn id="90" presetID="42" presetClass="entr" presetSubtype="0" fill="hold" nodeType="clickEffect">
                                  <p:stCondLst>
                                    <p:cond delay="0"/>
                                  </p:stCondLst>
                                  <p:childTnLst>
                                    <p:set>
                                      <p:cBhvr>
                                        <p:cTn id="91" dur="1" fill="hold">
                                          <p:stCondLst>
                                            <p:cond delay="0"/>
                                          </p:stCondLst>
                                        </p:cTn>
                                        <p:tgtEl>
                                          <p:spTgt spid="19">
                                            <p:txEl>
                                              <p:pRg st="1" end="1"/>
                                            </p:txEl>
                                          </p:spTgt>
                                        </p:tgtEl>
                                        <p:attrNameLst>
                                          <p:attrName>style.visibility</p:attrName>
                                        </p:attrNameLst>
                                      </p:cBhvr>
                                      <p:to>
                                        <p:strVal val="visible"/>
                                      </p:to>
                                    </p:set>
                                    <p:animEffect transition="in" filter="fade">
                                      <p:cBhvr>
                                        <p:cTn id="92" dur="1000"/>
                                        <p:tgtEl>
                                          <p:spTgt spid="19">
                                            <p:txEl>
                                              <p:pRg st="1" end="1"/>
                                            </p:txEl>
                                          </p:spTgt>
                                        </p:tgtEl>
                                      </p:cBhvr>
                                    </p:animEffect>
                                    <p:anim calcmode="lin" valueType="num">
                                      <p:cBhvr>
                                        <p:cTn id="93" dur="1000" fill="hold"/>
                                        <p:tgtEl>
                                          <p:spTgt spid="19">
                                            <p:txEl>
                                              <p:pRg st="1" end="1"/>
                                            </p:txEl>
                                          </p:spTgt>
                                        </p:tgtEl>
                                        <p:attrNameLst>
                                          <p:attrName>ppt_x</p:attrName>
                                        </p:attrNameLst>
                                      </p:cBhvr>
                                      <p:tavLst>
                                        <p:tav tm="0">
                                          <p:val>
                                            <p:strVal val="#ppt_x"/>
                                          </p:val>
                                        </p:tav>
                                        <p:tav tm="100000">
                                          <p:val>
                                            <p:strVal val="#ppt_x"/>
                                          </p:val>
                                        </p:tav>
                                      </p:tavLst>
                                    </p:anim>
                                    <p:anim calcmode="lin" valueType="num">
                                      <p:cBhvr>
                                        <p:cTn id="94" dur="1000" fill="hold"/>
                                        <p:tgtEl>
                                          <p:spTgt spid="1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95" fill="hold">
                      <p:stCondLst>
                        <p:cond delay="indefinite"/>
                      </p:stCondLst>
                      <p:childTnLst>
                        <p:par>
                          <p:cTn id="96" fill="hold">
                            <p:stCondLst>
                              <p:cond delay="0"/>
                            </p:stCondLst>
                            <p:childTnLst>
                              <p:par>
                                <p:cTn id="97" presetID="42" presetClass="entr" presetSubtype="0" fill="hold" nodeType="clickEffect">
                                  <p:stCondLst>
                                    <p:cond delay="0"/>
                                  </p:stCondLst>
                                  <p:childTnLst>
                                    <p:set>
                                      <p:cBhvr>
                                        <p:cTn id="98" dur="1" fill="hold">
                                          <p:stCondLst>
                                            <p:cond delay="0"/>
                                          </p:stCondLst>
                                        </p:cTn>
                                        <p:tgtEl>
                                          <p:spTgt spid="19">
                                            <p:txEl>
                                              <p:pRg st="2" end="2"/>
                                            </p:txEl>
                                          </p:spTgt>
                                        </p:tgtEl>
                                        <p:attrNameLst>
                                          <p:attrName>style.visibility</p:attrName>
                                        </p:attrNameLst>
                                      </p:cBhvr>
                                      <p:to>
                                        <p:strVal val="visible"/>
                                      </p:to>
                                    </p:set>
                                    <p:animEffect transition="in" filter="fade">
                                      <p:cBhvr>
                                        <p:cTn id="99" dur="1000"/>
                                        <p:tgtEl>
                                          <p:spTgt spid="19">
                                            <p:txEl>
                                              <p:pRg st="2" end="2"/>
                                            </p:txEl>
                                          </p:spTgt>
                                        </p:tgtEl>
                                      </p:cBhvr>
                                    </p:animEffect>
                                    <p:anim calcmode="lin" valueType="num">
                                      <p:cBhvr>
                                        <p:cTn id="100" dur="1000" fill="hold"/>
                                        <p:tgtEl>
                                          <p:spTgt spid="19">
                                            <p:txEl>
                                              <p:pRg st="2" end="2"/>
                                            </p:txEl>
                                          </p:spTgt>
                                        </p:tgtEl>
                                        <p:attrNameLst>
                                          <p:attrName>ppt_x</p:attrName>
                                        </p:attrNameLst>
                                      </p:cBhvr>
                                      <p:tavLst>
                                        <p:tav tm="0">
                                          <p:val>
                                            <p:strVal val="#ppt_x"/>
                                          </p:val>
                                        </p:tav>
                                        <p:tav tm="100000">
                                          <p:val>
                                            <p:strVal val="#ppt_x"/>
                                          </p:val>
                                        </p:tav>
                                      </p:tavLst>
                                    </p:anim>
                                    <p:anim calcmode="lin" valueType="num">
                                      <p:cBhvr>
                                        <p:cTn id="101" dur="1000" fill="hold"/>
                                        <p:tgtEl>
                                          <p:spTgt spid="1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2" fill="hold">
                      <p:stCondLst>
                        <p:cond delay="indefinite"/>
                      </p:stCondLst>
                      <p:childTnLst>
                        <p:par>
                          <p:cTn id="103" fill="hold">
                            <p:stCondLst>
                              <p:cond delay="0"/>
                            </p:stCondLst>
                            <p:childTnLst>
                              <p:par>
                                <p:cTn id="104" presetID="2" presetClass="entr" presetSubtype="4" fill="hold" nodeType="clickEffect">
                                  <p:stCondLst>
                                    <p:cond delay="0"/>
                                  </p:stCondLst>
                                  <p:childTnLst>
                                    <p:set>
                                      <p:cBhvr>
                                        <p:cTn id="105" dur="1" fill="hold">
                                          <p:stCondLst>
                                            <p:cond delay="0"/>
                                          </p:stCondLst>
                                        </p:cTn>
                                        <p:tgtEl>
                                          <p:spTgt spid="11"/>
                                        </p:tgtEl>
                                        <p:attrNameLst>
                                          <p:attrName>style.visibility</p:attrName>
                                        </p:attrNameLst>
                                      </p:cBhvr>
                                      <p:to>
                                        <p:strVal val="visible"/>
                                      </p:to>
                                    </p:set>
                                    <p:anim calcmode="lin" valueType="num">
                                      <p:cBhvr additive="base">
                                        <p:cTn id="106" dur="500" fill="hold"/>
                                        <p:tgtEl>
                                          <p:spTgt spid="11"/>
                                        </p:tgtEl>
                                        <p:attrNameLst>
                                          <p:attrName>ppt_x</p:attrName>
                                        </p:attrNameLst>
                                      </p:cBhvr>
                                      <p:tavLst>
                                        <p:tav tm="0">
                                          <p:val>
                                            <p:strVal val="#ppt_x"/>
                                          </p:val>
                                        </p:tav>
                                        <p:tav tm="100000">
                                          <p:val>
                                            <p:strVal val="#ppt_x"/>
                                          </p:val>
                                        </p:tav>
                                      </p:tavLst>
                                    </p:anim>
                                    <p:anim calcmode="lin" valueType="num">
                                      <p:cBhvr additive="base">
                                        <p:cTn id="107"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animBg="1"/>
      <p:bldP spid="2" grpId="0" animBg="1"/>
      <p:bldP spid="14" grpId="0" animBg="1"/>
      <p:bldP spid="1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340242" y="167498"/>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6. CLASIFICACIÓN FORMAS FARMACÉUTICAS</a:t>
            </a:r>
          </a:p>
        </p:txBody>
      </p:sp>
      <p:sp>
        <p:nvSpPr>
          <p:cNvPr id="10" name="Rectángulo: esquinas redondeadas 9">
            <a:extLst>
              <a:ext uri="{FF2B5EF4-FFF2-40B4-BE49-F238E27FC236}">
                <a16:creationId xmlns:a16="http://schemas.microsoft.com/office/drawing/2014/main" id="{5A631A6E-3712-40F8-83DF-5D026DB070FA}"/>
              </a:ext>
            </a:extLst>
          </p:cNvPr>
          <p:cNvSpPr/>
          <p:nvPr/>
        </p:nvSpPr>
        <p:spPr>
          <a:xfrm>
            <a:off x="2190307" y="707197"/>
            <a:ext cx="4268970" cy="461666"/>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s-CO" b="1" dirty="0"/>
              <a:t>6.2. Estado de la materia</a:t>
            </a:r>
          </a:p>
        </p:txBody>
      </p:sp>
      <p:pic>
        <p:nvPicPr>
          <p:cNvPr id="7" name="Imagen 6">
            <a:extLst>
              <a:ext uri="{FF2B5EF4-FFF2-40B4-BE49-F238E27FC236}">
                <a16:creationId xmlns:a16="http://schemas.microsoft.com/office/drawing/2014/main" id="{69F81F6A-C513-45E9-9A13-01B48DC9E537}"/>
              </a:ext>
            </a:extLst>
          </p:cNvPr>
          <p:cNvPicPr>
            <a:picLocks noChangeAspect="1"/>
          </p:cNvPicPr>
          <p:nvPr/>
        </p:nvPicPr>
        <p:blipFill rotWithShape="1">
          <a:blip r:embed="rId2"/>
          <a:srcRect l="25836" t="34522" r="4007" b="15659"/>
          <a:stretch/>
        </p:blipFill>
        <p:spPr>
          <a:xfrm>
            <a:off x="446567" y="1541721"/>
            <a:ext cx="8144540" cy="3157870"/>
          </a:xfrm>
          <a:prstGeom prst="rect">
            <a:avLst/>
          </a:prstGeom>
        </p:spPr>
      </p:pic>
    </p:spTree>
    <p:extLst>
      <p:ext uri="{BB962C8B-B14F-4D97-AF65-F5344CB8AC3E}">
        <p14:creationId xmlns:p14="http://schemas.microsoft.com/office/powerpoint/2010/main" val="3666036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340242" y="167498"/>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6. CLASIFICACIÓN FORMAS FARMACÉUTICAS</a:t>
            </a:r>
          </a:p>
        </p:txBody>
      </p:sp>
      <p:sp>
        <p:nvSpPr>
          <p:cNvPr id="3" name="CuadroTexto 2">
            <a:extLst>
              <a:ext uri="{FF2B5EF4-FFF2-40B4-BE49-F238E27FC236}">
                <a16:creationId xmlns:a16="http://schemas.microsoft.com/office/drawing/2014/main" id="{6A01E498-1052-441A-AA05-2C2D28FCF587}"/>
              </a:ext>
            </a:extLst>
          </p:cNvPr>
          <p:cNvSpPr txBox="1"/>
          <p:nvPr/>
        </p:nvSpPr>
        <p:spPr>
          <a:xfrm>
            <a:off x="1814842" y="2684101"/>
            <a:ext cx="1669311" cy="400110"/>
          </a:xfrm>
          <a:prstGeom prst="rect">
            <a:avLst/>
          </a:prstGeom>
          <a:noFill/>
        </p:spPr>
        <p:txBody>
          <a:bodyPr wrap="square" rtlCol="0">
            <a:spAutoFit/>
          </a:bodyPr>
          <a:lstStyle/>
          <a:p>
            <a:r>
              <a:rPr lang="es-CO" sz="2000" b="1" dirty="0"/>
              <a:t>SÓLIDOS</a:t>
            </a:r>
          </a:p>
        </p:txBody>
      </p:sp>
      <p:sp>
        <p:nvSpPr>
          <p:cNvPr id="4" name="Abrir llave 3">
            <a:extLst>
              <a:ext uri="{FF2B5EF4-FFF2-40B4-BE49-F238E27FC236}">
                <a16:creationId xmlns:a16="http://schemas.microsoft.com/office/drawing/2014/main" id="{F8810C90-A46E-41FF-9AD9-A4496AE8E8D4}"/>
              </a:ext>
            </a:extLst>
          </p:cNvPr>
          <p:cNvSpPr/>
          <p:nvPr/>
        </p:nvSpPr>
        <p:spPr>
          <a:xfrm>
            <a:off x="3016322" y="846388"/>
            <a:ext cx="393405" cy="4064457"/>
          </a:xfrm>
          <a:prstGeom prst="leftBrace">
            <a:avLst/>
          </a:prstGeom>
          <a:ln w="34925"/>
        </p:spPr>
        <p:style>
          <a:lnRef idx="1">
            <a:schemeClr val="accent1"/>
          </a:lnRef>
          <a:fillRef idx="0">
            <a:schemeClr val="accent1"/>
          </a:fillRef>
          <a:effectRef idx="0">
            <a:schemeClr val="accent1"/>
          </a:effectRef>
          <a:fontRef idx="minor">
            <a:schemeClr val="tx1"/>
          </a:fontRef>
        </p:style>
        <p:txBody>
          <a:bodyPr rtlCol="0" anchor="ctr"/>
          <a:lstStyle/>
          <a:p>
            <a:pPr algn="ctr"/>
            <a:endParaRPr lang="es-CO" sz="1100"/>
          </a:p>
        </p:txBody>
      </p:sp>
      <p:sp>
        <p:nvSpPr>
          <p:cNvPr id="8" name="CuadroTexto 7">
            <a:extLst>
              <a:ext uri="{FF2B5EF4-FFF2-40B4-BE49-F238E27FC236}">
                <a16:creationId xmlns:a16="http://schemas.microsoft.com/office/drawing/2014/main" id="{82BFD75A-71A2-467B-9BC2-33E6167A4D17}"/>
              </a:ext>
            </a:extLst>
          </p:cNvPr>
          <p:cNvSpPr txBox="1"/>
          <p:nvPr/>
        </p:nvSpPr>
        <p:spPr>
          <a:xfrm>
            <a:off x="3285460" y="1094464"/>
            <a:ext cx="1637414" cy="261610"/>
          </a:xfrm>
          <a:prstGeom prst="rect">
            <a:avLst/>
          </a:prstGeom>
          <a:noFill/>
        </p:spPr>
        <p:txBody>
          <a:bodyPr wrap="square" rtlCol="0">
            <a:spAutoFit/>
          </a:bodyPr>
          <a:lstStyle/>
          <a:p>
            <a:r>
              <a:rPr lang="es-CO" sz="1100" b="1" dirty="0"/>
              <a:t>COMPRIMIDOS</a:t>
            </a:r>
          </a:p>
        </p:txBody>
      </p:sp>
      <p:sp>
        <p:nvSpPr>
          <p:cNvPr id="9" name="Abrir llave 8">
            <a:extLst>
              <a:ext uri="{FF2B5EF4-FFF2-40B4-BE49-F238E27FC236}">
                <a16:creationId xmlns:a16="http://schemas.microsoft.com/office/drawing/2014/main" id="{DA1BCA52-2A96-4D82-9FFB-346EBB71644E}"/>
              </a:ext>
            </a:extLst>
          </p:cNvPr>
          <p:cNvSpPr/>
          <p:nvPr/>
        </p:nvSpPr>
        <p:spPr>
          <a:xfrm>
            <a:off x="4359350" y="606001"/>
            <a:ext cx="297710" cy="1186291"/>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s-CO" sz="1100"/>
          </a:p>
        </p:txBody>
      </p:sp>
      <p:sp>
        <p:nvSpPr>
          <p:cNvPr id="11" name="CuadroTexto 10">
            <a:extLst>
              <a:ext uri="{FF2B5EF4-FFF2-40B4-BE49-F238E27FC236}">
                <a16:creationId xmlns:a16="http://schemas.microsoft.com/office/drawing/2014/main" id="{54BBA005-98A2-49E5-A2ED-7DAD18D259B5}"/>
              </a:ext>
            </a:extLst>
          </p:cNvPr>
          <p:cNvSpPr txBox="1"/>
          <p:nvPr/>
        </p:nvSpPr>
        <p:spPr>
          <a:xfrm>
            <a:off x="4502889" y="637460"/>
            <a:ext cx="1637414" cy="261610"/>
          </a:xfrm>
          <a:prstGeom prst="rect">
            <a:avLst/>
          </a:prstGeom>
          <a:noFill/>
        </p:spPr>
        <p:txBody>
          <a:bodyPr wrap="square" rtlCol="0">
            <a:spAutoFit/>
          </a:bodyPr>
          <a:lstStyle/>
          <a:p>
            <a:r>
              <a:rPr lang="es-CO" sz="1100" dirty="0"/>
              <a:t>NO RECUBIERTOS</a:t>
            </a:r>
          </a:p>
        </p:txBody>
      </p:sp>
      <p:sp>
        <p:nvSpPr>
          <p:cNvPr id="12" name="CuadroTexto 11">
            <a:extLst>
              <a:ext uri="{FF2B5EF4-FFF2-40B4-BE49-F238E27FC236}">
                <a16:creationId xmlns:a16="http://schemas.microsoft.com/office/drawing/2014/main" id="{135AED53-E9D2-424A-8818-4827277AD111}"/>
              </a:ext>
            </a:extLst>
          </p:cNvPr>
          <p:cNvSpPr txBox="1"/>
          <p:nvPr/>
        </p:nvSpPr>
        <p:spPr>
          <a:xfrm>
            <a:off x="4502889" y="825305"/>
            <a:ext cx="1637414" cy="261610"/>
          </a:xfrm>
          <a:prstGeom prst="rect">
            <a:avLst/>
          </a:prstGeom>
          <a:noFill/>
        </p:spPr>
        <p:txBody>
          <a:bodyPr wrap="square" rtlCol="0">
            <a:spAutoFit/>
          </a:bodyPr>
          <a:lstStyle/>
          <a:p>
            <a:r>
              <a:rPr lang="es-CO" sz="1100" dirty="0"/>
              <a:t>CAPAS MÚLTIPLES</a:t>
            </a:r>
          </a:p>
        </p:txBody>
      </p:sp>
      <p:sp>
        <p:nvSpPr>
          <p:cNvPr id="13" name="CuadroTexto 12">
            <a:extLst>
              <a:ext uri="{FF2B5EF4-FFF2-40B4-BE49-F238E27FC236}">
                <a16:creationId xmlns:a16="http://schemas.microsoft.com/office/drawing/2014/main" id="{94A0A732-8B07-4030-9C04-BEB88F3E9721}"/>
              </a:ext>
            </a:extLst>
          </p:cNvPr>
          <p:cNvSpPr txBox="1"/>
          <p:nvPr/>
        </p:nvSpPr>
        <p:spPr>
          <a:xfrm>
            <a:off x="4508205" y="1004020"/>
            <a:ext cx="2892056" cy="261610"/>
          </a:xfrm>
          <a:prstGeom prst="rect">
            <a:avLst/>
          </a:prstGeom>
          <a:noFill/>
        </p:spPr>
        <p:txBody>
          <a:bodyPr wrap="square" rtlCol="0">
            <a:spAutoFit/>
          </a:bodyPr>
          <a:lstStyle/>
          <a:p>
            <a:r>
              <a:rPr lang="es-CO" sz="1100" dirty="0"/>
              <a:t>RECUBIERTOS O GRAGEAS</a:t>
            </a:r>
          </a:p>
        </p:txBody>
      </p:sp>
      <p:sp>
        <p:nvSpPr>
          <p:cNvPr id="14" name="CuadroTexto 13">
            <a:extLst>
              <a:ext uri="{FF2B5EF4-FFF2-40B4-BE49-F238E27FC236}">
                <a16:creationId xmlns:a16="http://schemas.microsoft.com/office/drawing/2014/main" id="{2112EACA-C370-41DB-9E45-99B426FB702C}"/>
              </a:ext>
            </a:extLst>
          </p:cNvPr>
          <p:cNvSpPr txBox="1"/>
          <p:nvPr/>
        </p:nvSpPr>
        <p:spPr>
          <a:xfrm>
            <a:off x="4508205" y="1189206"/>
            <a:ext cx="2892056" cy="261610"/>
          </a:xfrm>
          <a:prstGeom prst="rect">
            <a:avLst/>
          </a:prstGeom>
          <a:noFill/>
        </p:spPr>
        <p:txBody>
          <a:bodyPr wrap="square" rtlCol="0">
            <a:spAutoFit/>
          </a:bodyPr>
          <a:lstStyle/>
          <a:p>
            <a:r>
              <a:rPr lang="es-CO" sz="1100" dirty="0"/>
              <a:t>CUBIERTA GASTRORRESISTENTE</a:t>
            </a:r>
          </a:p>
        </p:txBody>
      </p:sp>
      <p:sp>
        <p:nvSpPr>
          <p:cNvPr id="15" name="CuadroTexto 14">
            <a:extLst>
              <a:ext uri="{FF2B5EF4-FFF2-40B4-BE49-F238E27FC236}">
                <a16:creationId xmlns:a16="http://schemas.microsoft.com/office/drawing/2014/main" id="{07697AD7-98B0-428F-881F-B4CDEB9012C4}"/>
              </a:ext>
            </a:extLst>
          </p:cNvPr>
          <p:cNvSpPr txBox="1"/>
          <p:nvPr/>
        </p:nvSpPr>
        <p:spPr>
          <a:xfrm>
            <a:off x="4486940" y="1349794"/>
            <a:ext cx="2892056" cy="261610"/>
          </a:xfrm>
          <a:prstGeom prst="rect">
            <a:avLst/>
          </a:prstGeom>
          <a:noFill/>
        </p:spPr>
        <p:txBody>
          <a:bodyPr wrap="square" rtlCol="0">
            <a:spAutoFit/>
          </a:bodyPr>
          <a:lstStyle/>
          <a:p>
            <a:r>
              <a:rPr lang="es-CO" sz="1100" dirty="0"/>
              <a:t> EFERVESCENTES</a:t>
            </a:r>
          </a:p>
        </p:txBody>
      </p:sp>
      <p:sp>
        <p:nvSpPr>
          <p:cNvPr id="16" name="CuadroTexto 15">
            <a:extLst>
              <a:ext uri="{FF2B5EF4-FFF2-40B4-BE49-F238E27FC236}">
                <a16:creationId xmlns:a16="http://schemas.microsoft.com/office/drawing/2014/main" id="{90A67D2C-0265-4CDF-88CB-98D67B4A48AC}"/>
              </a:ext>
            </a:extLst>
          </p:cNvPr>
          <p:cNvSpPr txBox="1"/>
          <p:nvPr/>
        </p:nvSpPr>
        <p:spPr>
          <a:xfrm>
            <a:off x="4508205" y="1513912"/>
            <a:ext cx="2892056" cy="261610"/>
          </a:xfrm>
          <a:prstGeom prst="rect">
            <a:avLst/>
          </a:prstGeom>
          <a:noFill/>
        </p:spPr>
        <p:txBody>
          <a:bodyPr wrap="square" rtlCol="0">
            <a:spAutoFit/>
          </a:bodyPr>
          <a:lstStyle/>
          <a:p>
            <a:r>
              <a:rPr lang="es-CO" sz="1100" dirty="0"/>
              <a:t> BUCALES</a:t>
            </a:r>
          </a:p>
        </p:txBody>
      </p:sp>
      <p:sp>
        <p:nvSpPr>
          <p:cNvPr id="17" name="CuadroTexto 16">
            <a:extLst>
              <a:ext uri="{FF2B5EF4-FFF2-40B4-BE49-F238E27FC236}">
                <a16:creationId xmlns:a16="http://schemas.microsoft.com/office/drawing/2014/main" id="{46C511F9-1714-48F3-8EC3-A7E69708128E}"/>
              </a:ext>
            </a:extLst>
          </p:cNvPr>
          <p:cNvSpPr txBox="1"/>
          <p:nvPr/>
        </p:nvSpPr>
        <p:spPr>
          <a:xfrm>
            <a:off x="3585830" y="1899831"/>
            <a:ext cx="1036674" cy="261610"/>
          </a:xfrm>
          <a:prstGeom prst="rect">
            <a:avLst/>
          </a:prstGeom>
          <a:noFill/>
        </p:spPr>
        <p:txBody>
          <a:bodyPr wrap="square" rtlCol="0">
            <a:spAutoFit/>
          </a:bodyPr>
          <a:lstStyle/>
          <a:p>
            <a:r>
              <a:rPr lang="es-CO" sz="1100" b="1" dirty="0"/>
              <a:t>GRAGEAS</a:t>
            </a:r>
          </a:p>
        </p:txBody>
      </p:sp>
      <p:sp>
        <p:nvSpPr>
          <p:cNvPr id="18" name="CuadroTexto 17">
            <a:extLst>
              <a:ext uri="{FF2B5EF4-FFF2-40B4-BE49-F238E27FC236}">
                <a16:creationId xmlns:a16="http://schemas.microsoft.com/office/drawing/2014/main" id="{C4D0BD40-F8CB-4230-8A17-E56AE3D1DAE1}"/>
              </a:ext>
            </a:extLst>
          </p:cNvPr>
          <p:cNvSpPr txBox="1"/>
          <p:nvPr/>
        </p:nvSpPr>
        <p:spPr>
          <a:xfrm>
            <a:off x="3563236" y="2296657"/>
            <a:ext cx="1036674" cy="261610"/>
          </a:xfrm>
          <a:prstGeom prst="rect">
            <a:avLst/>
          </a:prstGeom>
          <a:noFill/>
        </p:spPr>
        <p:txBody>
          <a:bodyPr wrap="square" rtlCol="0">
            <a:spAutoFit/>
          </a:bodyPr>
          <a:lstStyle/>
          <a:p>
            <a:r>
              <a:rPr lang="es-CO" sz="1100" b="1" dirty="0"/>
              <a:t>CÁPSULAS</a:t>
            </a:r>
          </a:p>
        </p:txBody>
      </p:sp>
      <p:sp>
        <p:nvSpPr>
          <p:cNvPr id="19" name="Abrir llave 18">
            <a:extLst>
              <a:ext uri="{FF2B5EF4-FFF2-40B4-BE49-F238E27FC236}">
                <a16:creationId xmlns:a16="http://schemas.microsoft.com/office/drawing/2014/main" id="{351EADB3-A46B-453B-B3FD-2BEE57490061}"/>
              </a:ext>
            </a:extLst>
          </p:cNvPr>
          <p:cNvSpPr/>
          <p:nvPr/>
        </p:nvSpPr>
        <p:spPr>
          <a:xfrm>
            <a:off x="4343399" y="2105778"/>
            <a:ext cx="297710" cy="876281"/>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s-CO" sz="1100"/>
          </a:p>
        </p:txBody>
      </p:sp>
      <p:sp>
        <p:nvSpPr>
          <p:cNvPr id="20" name="CuadroTexto 19">
            <a:extLst>
              <a:ext uri="{FF2B5EF4-FFF2-40B4-BE49-F238E27FC236}">
                <a16:creationId xmlns:a16="http://schemas.microsoft.com/office/drawing/2014/main" id="{3318B307-5C40-4853-AF7B-E4A80EAA7849}"/>
              </a:ext>
            </a:extLst>
          </p:cNvPr>
          <p:cNvSpPr txBox="1"/>
          <p:nvPr/>
        </p:nvSpPr>
        <p:spPr>
          <a:xfrm>
            <a:off x="4508205" y="2108720"/>
            <a:ext cx="1637414" cy="261610"/>
          </a:xfrm>
          <a:prstGeom prst="rect">
            <a:avLst/>
          </a:prstGeom>
          <a:noFill/>
        </p:spPr>
        <p:txBody>
          <a:bodyPr wrap="square" rtlCol="0">
            <a:spAutoFit/>
          </a:bodyPr>
          <a:lstStyle/>
          <a:p>
            <a:r>
              <a:rPr lang="es-CO" sz="1100" dirty="0"/>
              <a:t>DURAS</a:t>
            </a:r>
          </a:p>
        </p:txBody>
      </p:sp>
      <p:sp>
        <p:nvSpPr>
          <p:cNvPr id="21" name="CuadroTexto 20">
            <a:extLst>
              <a:ext uri="{FF2B5EF4-FFF2-40B4-BE49-F238E27FC236}">
                <a16:creationId xmlns:a16="http://schemas.microsoft.com/office/drawing/2014/main" id="{9DF0282B-B028-4B38-973B-0916D355DD46}"/>
              </a:ext>
            </a:extLst>
          </p:cNvPr>
          <p:cNvSpPr txBox="1"/>
          <p:nvPr/>
        </p:nvSpPr>
        <p:spPr>
          <a:xfrm>
            <a:off x="4502889" y="2293716"/>
            <a:ext cx="2892056" cy="261610"/>
          </a:xfrm>
          <a:prstGeom prst="rect">
            <a:avLst/>
          </a:prstGeom>
          <a:noFill/>
        </p:spPr>
        <p:txBody>
          <a:bodyPr wrap="square" rtlCol="0">
            <a:spAutoFit/>
          </a:bodyPr>
          <a:lstStyle/>
          <a:p>
            <a:r>
              <a:rPr lang="es-CO" sz="1100" dirty="0"/>
              <a:t>BLANDAS A PERLAS</a:t>
            </a:r>
          </a:p>
        </p:txBody>
      </p:sp>
      <p:sp>
        <p:nvSpPr>
          <p:cNvPr id="22" name="CuadroTexto 21">
            <a:extLst>
              <a:ext uri="{FF2B5EF4-FFF2-40B4-BE49-F238E27FC236}">
                <a16:creationId xmlns:a16="http://schemas.microsoft.com/office/drawing/2014/main" id="{E383996E-706F-4408-B4F7-57D1F042268E}"/>
              </a:ext>
            </a:extLst>
          </p:cNvPr>
          <p:cNvSpPr txBox="1"/>
          <p:nvPr/>
        </p:nvSpPr>
        <p:spPr>
          <a:xfrm>
            <a:off x="4486940" y="2457370"/>
            <a:ext cx="2892056" cy="261610"/>
          </a:xfrm>
          <a:prstGeom prst="rect">
            <a:avLst/>
          </a:prstGeom>
          <a:noFill/>
        </p:spPr>
        <p:txBody>
          <a:bodyPr wrap="square" rtlCol="0">
            <a:spAutoFit/>
          </a:bodyPr>
          <a:lstStyle/>
          <a:p>
            <a:r>
              <a:rPr lang="es-CO" sz="1100" dirty="0"/>
              <a:t>CUBIERTA GASTRORRESISTENTE</a:t>
            </a:r>
          </a:p>
        </p:txBody>
      </p:sp>
      <p:sp>
        <p:nvSpPr>
          <p:cNvPr id="23" name="CuadroTexto 22">
            <a:extLst>
              <a:ext uri="{FF2B5EF4-FFF2-40B4-BE49-F238E27FC236}">
                <a16:creationId xmlns:a16="http://schemas.microsoft.com/office/drawing/2014/main" id="{E261A025-5115-436D-80AE-1FE46A47C0C9}"/>
              </a:ext>
            </a:extLst>
          </p:cNvPr>
          <p:cNvSpPr txBox="1"/>
          <p:nvPr/>
        </p:nvSpPr>
        <p:spPr>
          <a:xfrm>
            <a:off x="4508205" y="2622546"/>
            <a:ext cx="2892056" cy="261610"/>
          </a:xfrm>
          <a:prstGeom prst="rect">
            <a:avLst/>
          </a:prstGeom>
          <a:noFill/>
        </p:spPr>
        <p:txBody>
          <a:bodyPr wrap="square" rtlCol="0">
            <a:spAutoFit/>
          </a:bodyPr>
          <a:lstStyle/>
          <a:p>
            <a:r>
              <a:rPr lang="es-CO" sz="1100" dirty="0"/>
              <a:t>LIBERACIÓN MODIFICADA</a:t>
            </a:r>
          </a:p>
        </p:txBody>
      </p:sp>
      <p:sp>
        <p:nvSpPr>
          <p:cNvPr id="24" name="CuadroTexto 23">
            <a:extLst>
              <a:ext uri="{FF2B5EF4-FFF2-40B4-BE49-F238E27FC236}">
                <a16:creationId xmlns:a16="http://schemas.microsoft.com/office/drawing/2014/main" id="{D902958F-C110-4F17-B78E-2AD387771636}"/>
              </a:ext>
            </a:extLst>
          </p:cNvPr>
          <p:cNvSpPr txBox="1"/>
          <p:nvPr/>
        </p:nvSpPr>
        <p:spPr>
          <a:xfrm>
            <a:off x="3583171" y="3286627"/>
            <a:ext cx="1036674" cy="261610"/>
          </a:xfrm>
          <a:prstGeom prst="rect">
            <a:avLst/>
          </a:prstGeom>
          <a:noFill/>
        </p:spPr>
        <p:txBody>
          <a:bodyPr wrap="square" rtlCol="0">
            <a:spAutoFit/>
          </a:bodyPr>
          <a:lstStyle/>
          <a:p>
            <a:r>
              <a:rPr lang="es-CO" sz="1100" b="1" dirty="0"/>
              <a:t>POLVOS</a:t>
            </a:r>
          </a:p>
        </p:txBody>
      </p:sp>
      <p:sp>
        <p:nvSpPr>
          <p:cNvPr id="25" name="CuadroTexto 24">
            <a:extLst>
              <a:ext uri="{FF2B5EF4-FFF2-40B4-BE49-F238E27FC236}">
                <a16:creationId xmlns:a16="http://schemas.microsoft.com/office/drawing/2014/main" id="{24C0C2C9-B7F0-4CB0-92EC-0CEFA4A9A1BB}"/>
              </a:ext>
            </a:extLst>
          </p:cNvPr>
          <p:cNvSpPr txBox="1"/>
          <p:nvPr/>
        </p:nvSpPr>
        <p:spPr>
          <a:xfrm>
            <a:off x="3561907" y="3574972"/>
            <a:ext cx="1036674" cy="261610"/>
          </a:xfrm>
          <a:prstGeom prst="rect">
            <a:avLst/>
          </a:prstGeom>
          <a:noFill/>
        </p:spPr>
        <p:txBody>
          <a:bodyPr wrap="square" rtlCol="0">
            <a:spAutoFit/>
          </a:bodyPr>
          <a:lstStyle/>
          <a:p>
            <a:r>
              <a:rPr lang="es-CO" sz="1100" b="1" dirty="0"/>
              <a:t>GRANULADOS</a:t>
            </a:r>
          </a:p>
        </p:txBody>
      </p:sp>
      <p:sp>
        <p:nvSpPr>
          <p:cNvPr id="26" name="CuadroTexto 25">
            <a:extLst>
              <a:ext uri="{FF2B5EF4-FFF2-40B4-BE49-F238E27FC236}">
                <a16:creationId xmlns:a16="http://schemas.microsoft.com/office/drawing/2014/main" id="{2814E70E-393B-42C1-B91C-0A6EF5B40B4D}"/>
              </a:ext>
            </a:extLst>
          </p:cNvPr>
          <p:cNvSpPr txBox="1"/>
          <p:nvPr/>
        </p:nvSpPr>
        <p:spPr>
          <a:xfrm>
            <a:off x="3583171" y="3863317"/>
            <a:ext cx="1036674" cy="261610"/>
          </a:xfrm>
          <a:prstGeom prst="rect">
            <a:avLst/>
          </a:prstGeom>
          <a:noFill/>
        </p:spPr>
        <p:txBody>
          <a:bodyPr wrap="square" rtlCol="0">
            <a:spAutoFit/>
          </a:bodyPr>
          <a:lstStyle/>
          <a:p>
            <a:r>
              <a:rPr lang="es-CO" sz="1100" b="1" dirty="0"/>
              <a:t>SELLOS</a:t>
            </a:r>
          </a:p>
        </p:txBody>
      </p:sp>
      <p:sp>
        <p:nvSpPr>
          <p:cNvPr id="27" name="CuadroTexto 26">
            <a:extLst>
              <a:ext uri="{FF2B5EF4-FFF2-40B4-BE49-F238E27FC236}">
                <a16:creationId xmlns:a16="http://schemas.microsoft.com/office/drawing/2014/main" id="{95F76ED1-6A16-409D-BA5B-79197E74F440}"/>
              </a:ext>
            </a:extLst>
          </p:cNvPr>
          <p:cNvSpPr txBox="1"/>
          <p:nvPr/>
        </p:nvSpPr>
        <p:spPr>
          <a:xfrm>
            <a:off x="3561907" y="4128496"/>
            <a:ext cx="1036674" cy="261610"/>
          </a:xfrm>
          <a:prstGeom prst="rect">
            <a:avLst/>
          </a:prstGeom>
          <a:noFill/>
        </p:spPr>
        <p:txBody>
          <a:bodyPr wrap="square" rtlCol="0">
            <a:spAutoFit/>
          </a:bodyPr>
          <a:lstStyle/>
          <a:p>
            <a:r>
              <a:rPr lang="es-CO" sz="1100" b="1" dirty="0"/>
              <a:t> PÍLDORAS</a:t>
            </a:r>
          </a:p>
        </p:txBody>
      </p:sp>
      <p:sp>
        <p:nvSpPr>
          <p:cNvPr id="28" name="CuadroTexto 27">
            <a:extLst>
              <a:ext uri="{FF2B5EF4-FFF2-40B4-BE49-F238E27FC236}">
                <a16:creationId xmlns:a16="http://schemas.microsoft.com/office/drawing/2014/main" id="{13E0C413-6CA1-4162-8680-B6B12DD2CCDF}"/>
              </a:ext>
            </a:extLst>
          </p:cNvPr>
          <p:cNvSpPr txBox="1"/>
          <p:nvPr/>
        </p:nvSpPr>
        <p:spPr>
          <a:xfrm>
            <a:off x="3564566" y="4387625"/>
            <a:ext cx="1687918" cy="261610"/>
          </a:xfrm>
          <a:prstGeom prst="rect">
            <a:avLst/>
          </a:prstGeom>
          <a:noFill/>
        </p:spPr>
        <p:txBody>
          <a:bodyPr wrap="square" rtlCol="0">
            <a:spAutoFit/>
          </a:bodyPr>
          <a:lstStyle/>
          <a:p>
            <a:r>
              <a:rPr lang="es-CO" sz="1100" b="1" dirty="0"/>
              <a:t>PASTILLAS OFICINALES</a:t>
            </a:r>
          </a:p>
        </p:txBody>
      </p:sp>
      <p:sp>
        <p:nvSpPr>
          <p:cNvPr id="29" name="CuadroTexto 28">
            <a:extLst>
              <a:ext uri="{FF2B5EF4-FFF2-40B4-BE49-F238E27FC236}">
                <a16:creationId xmlns:a16="http://schemas.microsoft.com/office/drawing/2014/main" id="{72E8C2D6-B389-478D-A864-5BB6833101B2}"/>
              </a:ext>
            </a:extLst>
          </p:cNvPr>
          <p:cNvSpPr txBox="1"/>
          <p:nvPr/>
        </p:nvSpPr>
        <p:spPr>
          <a:xfrm>
            <a:off x="3561907" y="4649235"/>
            <a:ext cx="1687918" cy="261610"/>
          </a:xfrm>
          <a:prstGeom prst="rect">
            <a:avLst/>
          </a:prstGeom>
          <a:noFill/>
        </p:spPr>
        <p:txBody>
          <a:bodyPr wrap="square" rtlCol="0">
            <a:spAutoFit/>
          </a:bodyPr>
          <a:lstStyle/>
          <a:p>
            <a:r>
              <a:rPr lang="es-CO" sz="1100" b="1" dirty="0"/>
              <a:t>LIOFILIZADOS</a:t>
            </a:r>
          </a:p>
        </p:txBody>
      </p:sp>
    </p:spTree>
    <p:extLst>
      <p:ext uri="{BB962C8B-B14F-4D97-AF65-F5344CB8AC3E}">
        <p14:creationId xmlns:p14="http://schemas.microsoft.com/office/powerpoint/2010/main" val="4256712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ppt_x"/>
                                          </p:val>
                                        </p:tav>
                                        <p:tav tm="100000">
                                          <p:val>
                                            <p:strVal val="#ppt_x"/>
                                          </p:val>
                                        </p:tav>
                                      </p:tavLst>
                                    </p:anim>
                                    <p:anim calcmode="lin" valueType="num">
                                      <p:cBhvr additive="base">
                                        <p:cTn id="32" dur="500" fill="hold"/>
                                        <p:tgtEl>
                                          <p:spTgt spid="9"/>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fill="hold"/>
                                        <p:tgtEl>
                                          <p:spTgt spid="11"/>
                                        </p:tgtEl>
                                        <p:attrNameLst>
                                          <p:attrName>ppt_x</p:attrName>
                                        </p:attrNameLst>
                                      </p:cBhvr>
                                      <p:tavLst>
                                        <p:tav tm="0">
                                          <p:val>
                                            <p:strVal val="#ppt_x"/>
                                          </p:val>
                                        </p:tav>
                                        <p:tav tm="100000">
                                          <p:val>
                                            <p:strVal val="#ppt_x"/>
                                          </p:val>
                                        </p:tav>
                                      </p:tavLst>
                                    </p:anim>
                                    <p:anim calcmode="lin" valueType="num">
                                      <p:cBhvr additive="base">
                                        <p:cTn id="3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12"/>
                                        </p:tgtEl>
                                        <p:attrNameLst>
                                          <p:attrName>style.visibility</p:attrName>
                                        </p:attrNameLst>
                                      </p:cBhvr>
                                      <p:to>
                                        <p:strVal val="visible"/>
                                      </p:to>
                                    </p:set>
                                    <p:anim calcmode="lin" valueType="num">
                                      <p:cBhvr additive="base">
                                        <p:cTn id="41" dur="500" fill="hold"/>
                                        <p:tgtEl>
                                          <p:spTgt spid="12"/>
                                        </p:tgtEl>
                                        <p:attrNameLst>
                                          <p:attrName>ppt_x</p:attrName>
                                        </p:attrNameLst>
                                      </p:cBhvr>
                                      <p:tavLst>
                                        <p:tav tm="0">
                                          <p:val>
                                            <p:strVal val="#ppt_x"/>
                                          </p:val>
                                        </p:tav>
                                        <p:tav tm="100000">
                                          <p:val>
                                            <p:strVal val="#ppt_x"/>
                                          </p:val>
                                        </p:tav>
                                      </p:tavLst>
                                    </p:anim>
                                    <p:anim calcmode="lin" valueType="num">
                                      <p:cBhvr additive="base">
                                        <p:cTn id="4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anim calcmode="lin" valueType="num">
                                      <p:cBhvr additive="base">
                                        <p:cTn id="47" dur="500" fill="hold"/>
                                        <p:tgtEl>
                                          <p:spTgt spid="13"/>
                                        </p:tgtEl>
                                        <p:attrNameLst>
                                          <p:attrName>ppt_x</p:attrName>
                                        </p:attrNameLst>
                                      </p:cBhvr>
                                      <p:tavLst>
                                        <p:tav tm="0">
                                          <p:val>
                                            <p:strVal val="#ppt_x"/>
                                          </p:val>
                                        </p:tav>
                                        <p:tav tm="100000">
                                          <p:val>
                                            <p:strVal val="#ppt_x"/>
                                          </p:val>
                                        </p:tav>
                                      </p:tavLst>
                                    </p:anim>
                                    <p:anim calcmode="lin" valueType="num">
                                      <p:cBhvr additive="base">
                                        <p:cTn id="4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grpId="0" nodeType="clickEffect">
                                  <p:stCondLst>
                                    <p:cond delay="0"/>
                                  </p:stCondLst>
                                  <p:childTnLst>
                                    <p:set>
                                      <p:cBhvr>
                                        <p:cTn id="52" dur="1" fill="hold">
                                          <p:stCondLst>
                                            <p:cond delay="0"/>
                                          </p:stCondLst>
                                        </p:cTn>
                                        <p:tgtEl>
                                          <p:spTgt spid="14"/>
                                        </p:tgtEl>
                                        <p:attrNameLst>
                                          <p:attrName>style.visibility</p:attrName>
                                        </p:attrNameLst>
                                      </p:cBhvr>
                                      <p:to>
                                        <p:strVal val="visible"/>
                                      </p:to>
                                    </p:set>
                                    <p:anim calcmode="lin" valueType="num">
                                      <p:cBhvr additive="base">
                                        <p:cTn id="53" dur="500" fill="hold"/>
                                        <p:tgtEl>
                                          <p:spTgt spid="14"/>
                                        </p:tgtEl>
                                        <p:attrNameLst>
                                          <p:attrName>ppt_x</p:attrName>
                                        </p:attrNameLst>
                                      </p:cBhvr>
                                      <p:tavLst>
                                        <p:tav tm="0">
                                          <p:val>
                                            <p:strVal val="#ppt_x"/>
                                          </p:val>
                                        </p:tav>
                                        <p:tav tm="100000">
                                          <p:val>
                                            <p:strVal val="#ppt_x"/>
                                          </p:val>
                                        </p:tav>
                                      </p:tavLst>
                                    </p:anim>
                                    <p:anim calcmode="lin" valueType="num">
                                      <p:cBhvr additive="base">
                                        <p:cTn id="5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grpId="0" nodeType="clickEffect">
                                  <p:stCondLst>
                                    <p:cond delay="0"/>
                                  </p:stCondLst>
                                  <p:childTnLst>
                                    <p:set>
                                      <p:cBhvr>
                                        <p:cTn id="58" dur="1" fill="hold">
                                          <p:stCondLst>
                                            <p:cond delay="0"/>
                                          </p:stCondLst>
                                        </p:cTn>
                                        <p:tgtEl>
                                          <p:spTgt spid="15"/>
                                        </p:tgtEl>
                                        <p:attrNameLst>
                                          <p:attrName>style.visibility</p:attrName>
                                        </p:attrNameLst>
                                      </p:cBhvr>
                                      <p:to>
                                        <p:strVal val="visible"/>
                                      </p:to>
                                    </p:set>
                                    <p:anim calcmode="lin" valueType="num">
                                      <p:cBhvr additive="base">
                                        <p:cTn id="59" dur="500" fill="hold"/>
                                        <p:tgtEl>
                                          <p:spTgt spid="15"/>
                                        </p:tgtEl>
                                        <p:attrNameLst>
                                          <p:attrName>ppt_x</p:attrName>
                                        </p:attrNameLst>
                                      </p:cBhvr>
                                      <p:tavLst>
                                        <p:tav tm="0">
                                          <p:val>
                                            <p:strVal val="#ppt_x"/>
                                          </p:val>
                                        </p:tav>
                                        <p:tav tm="100000">
                                          <p:val>
                                            <p:strVal val="#ppt_x"/>
                                          </p:val>
                                        </p:tav>
                                      </p:tavLst>
                                    </p:anim>
                                    <p:anim calcmode="lin" valueType="num">
                                      <p:cBhvr additive="base">
                                        <p:cTn id="60"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 presetClass="entr" presetSubtype="4" fill="hold" grpId="0" nodeType="clickEffect">
                                  <p:stCondLst>
                                    <p:cond delay="0"/>
                                  </p:stCondLst>
                                  <p:childTnLst>
                                    <p:set>
                                      <p:cBhvr>
                                        <p:cTn id="64" dur="1" fill="hold">
                                          <p:stCondLst>
                                            <p:cond delay="0"/>
                                          </p:stCondLst>
                                        </p:cTn>
                                        <p:tgtEl>
                                          <p:spTgt spid="16"/>
                                        </p:tgtEl>
                                        <p:attrNameLst>
                                          <p:attrName>style.visibility</p:attrName>
                                        </p:attrNameLst>
                                      </p:cBhvr>
                                      <p:to>
                                        <p:strVal val="visible"/>
                                      </p:to>
                                    </p:set>
                                    <p:anim calcmode="lin" valueType="num">
                                      <p:cBhvr additive="base">
                                        <p:cTn id="65" dur="500" fill="hold"/>
                                        <p:tgtEl>
                                          <p:spTgt spid="16"/>
                                        </p:tgtEl>
                                        <p:attrNameLst>
                                          <p:attrName>ppt_x</p:attrName>
                                        </p:attrNameLst>
                                      </p:cBhvr>
                                      <p:tavLst>
                                        <p:tav tm="0">
                                          <p:val>
                                            <p:strVal val="#ppt_x"/>
                                          </p:val>
                                        </p:tav>
                                        <p:tav tm="100000">
                                          <p:val>
                                            <p:strVal val="#ppt_x"/>
                                          </p:val>
                                        </p:tav>
                                      </p:tavLst>
                                    </p:anim>
                                    <p:anim calcmode="lin" valueType="num">
                                      <p:cBhvr additive="base">
                                        <p:cTn id="66"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2" presetClass="entr" presetSubtype="4" fill="hold" grpId="0" nodeType="clickEffect">
                                  <p:stCondLst>
                                    <p:cond delay="0"/>
                                  </p:stCondLst>
                                  <p:childTnLst>
                                    <p:set>
                                      <p:cBhvr>
                                        <p:cTn id="70" dur="1" fill="hold">
                                          <p:stCondLst>
                                            <p:cond delay="0"/>
                                          </p:stCondLst>
                                        </p:cTn>
                                        <p:tgtEl>
                                          <p:spTgt spid="17"/>
                                        </p:tgtEl>
                                        <p:attrNameLst>
                                          <p:attrName>style.visibility</p:attrName>
                                        </p:attrNameLst>
                                      </p:cBhvr>
                                      <p:to>
                                        <p:strVal val="visible"/>
                                      </p:to>
                                    </p:set>
                                    <p:anim calcmode="lin" valueType="num">
                                      <p:cBhvr additive="base">
                                        <p:cTn id="71" dur="500" fill="hold"/>
                                        <p:tgtEl>
                                          <p:spTgt spid="17"/>
                                        </p:tgtEl>
                                        <p:attrNameLst>
                                          <p:attrName>ppt_x</p:attrName>
                                        </p:attrNameLst>
                                      </p:cBhvr>
                                      <p:tavLst>
                                        <p:tav tm="0">
                                          <p:val>
                                            <p:strVal val="#ppt_x"/>
                                          </p:val>
                                        </p:tav>
                                        <p:tav tm="100000">
                                          <p:val>
                                            <p:strVal val="#ppt_x"/>
                                          </p:val>
                                        </p:tav>
                                      </p:tavLst>
                                    </p:anim>
                                    <p:anim calcmode="lin" valueType="num">
                                      <p:cBhvr additive="base">
                                        <p:cTn id="72"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2" presetClass="entr" presetSubtype="4" fill="hold" grpId="0" nodeType="clickEffect">
                                  <p:stCondLst>
                                    <p:cond delay="0"/>
                                  </p:stCondLst>
                                  <p:childTnLst>
                                    <p:set>
                                      <p:cBhvr>
                                        <p:cTn id="76" dur="1" fill="hold">
                                          <p:stCondLst>
                                            <p:cond delay="0"/>
                                          </p:stCondLst>
                                        </p:cTn>
                                        <p:tgtEl>
                                          <p:spTgt spid="18"/>
                                        </p:tgtEl>
                                        <p:attrNameLst>
                                          <p:attrName>style.visibility</p:attrName>
                                        </p:attrNameLst>
                                      </p:cBhvr>
                                      <p:to>
                                        <p:strVal val="visible"/>
                                      </p:to>
                                    </p:set>
                                    <p:anim calcmode="lin" valueType="num">
                                      <p:cBhvr additive="base">
                                        <p:cTn id="77" dur="500" fill="hold"/>
                                        <p:tgtEl>
                                          <p:spTgt spid="18"/>
                                        </p:tgtEl>
                                        <p:attrNameLst>
                                          <p:attrName>ppt_x</p:attrName>
                                        </p:attrNameLst>
                                      </p:cBhvr>
                                      <p:tavLst>
                                        <p:tav tm="0">
                                          <p:val>
                                            <p:strVal val="#ppt_x"/>
                                          </p:val>
                                        </p:tav>
                                        <p:tav tm="100000">
                                          <p:val>
                                            <p:strVal val="#ppt_x"/>
                                          </p:val>
                                        </p:tav>
                                      </p:tavLst>
                                    </p:anim>
                                    <p:anim calcmode="lin" valueType="num">
                                      <p:cBhvr additive="base">
                                        <p:cTn id="78" dur="500" fill="hold"/>
                                        <p:tgtEl>
                                          <p:spTgt spid="18"/>
                                        </p:tgtEl>
                                        <p:attrNameLst>
                                          <p:attrName>ppt_y</p:attrName>
                                        </p:attrNameLst>
                                      </p:cBhvr>
                                      <p:tavLst>
                                        <p:tav tm="0">
                                          <p:val>
                                            <p:strVal val="1+#ppt_h/2"/>
                                          </p:val>
                                        </p:tav>
                                        <p:tav tm="100000">
                                          <p:val>
                                            <p:strVal val="#ppt_y"/>
                                          </p:val>
                                        </p:tav>
                                      </p:tavLst>
                                    </p:anim>
                                  </p:childTnLst>
                                </p:cTn>
                              </p:par>
                              <p:par>
                                <p:cTn id="79" presetID="2" presetClass="entr" presetSubtype="4" fill="hold" grpId="0" nodeType="withEffect">
                                  <p:stCondLst>
                                    <p:cond delay="0"/>
                                  </p:stCondLst>
                                  <p:childTnLst>
                                    <p:set>
                                      <p:cBhvr>
                                        <p:cTn id="80" dur="1" fill="hold">
                                          <p:stCondLst>
                                            <p:cond delay="0"/>
                                          </p:stCondLst>
                                        </p:cTn>
                                        <p:tgtEl>
                                          <p:spTgt spid="19"/>
                                        </p:tgtEl>
                                        <p:attrNameLst>
                                          <p:attrName>style.visibility</p:attrName>
                                        </p:attrNameLst>
                                      </p:cBhvr>
                                      <p:to>
                                        <p:strVal val="visible"/>
                                      </p:to>
                                    </p:set>
                                    <p:anim calcmode="lin" valueType="num">
                                      <p:cBhvr additive="base">
                                        <p:cTn id="81" dur="500" fill="hold"/>
                                        <p:tgtEl>
                                          <p:spTgt spid="19"/>
                                        </p:tgtEl>
                                        <p:attrNameLst>
                                          <p:attrName>ppt_x</p:attrName>
                                        </p:attrNameLst>
                                      </p:cBhvr>
                                      <p:tavLst>
                                        <p:tav tm="0">
                                          <p:val>
                                            <p:strVal val="#ppt_x"/>
                                          </p:val>
                                        </p:tav>
                                        <p:tav tm="100000">
                                          <p:val>
                                            <p:strVal val="#ppt_x"/>
                                          </p:val>
                                        </p:tav>
                                      </p:tavLst>
                                    </p:anim>
                                    <p:anim calcmode="lin" valueType="num">
                                      <p:cBhvr additive="base">
                                        <p:cTn id="82" dur="500" fill="hold"/>
                                        <p:tgtEl>
                                          <p:spTgt spid="19"/>
                                        </p:tgtEl>
                                        <p:attrNameLst>
                                          <p:attrName>ppt_y</p:attrName>
                                        </p:attrNameLst>
                                      </p:cBhvr>
                                      <p:tavLst>
                                        <p:tav tm="0">
                                          <p:val>
                                            <p:strVal val="1+#ppt_h/2"/>
                                          </p:val>
                                        </p:tav>
                                        <p:tav tm="100000">
                                          <p:val>
                                            <p:strVal val="#ppt_y"/>
                                          </p:val>
                                        </p:tav>
                                      </p:tavLst>
                                    </p:anim>
                                  </p:childTnLst>
                                </p:cTn>
                              </p:par>
                              <p:par>
                                <p:cTn id="83" presetID="2" presetClass="entr" presetSubtype="4" fill="hold" grpId="0" nodeType="withEffect">
                                  <p:stCondLst>
                                    <p:cond delay="0"/>
                                  </p:stCondLst>
                                  <p:childTnLst>
                                    <p:set>
                                      <p:cBhvr>
                                        <p:cTn id="84" dur="1" fill="hold">
                                          <p:stCondLst>
                                            <p:cond delay="0"/>
                                          </p:stCondLst>
                                        </p:cTn>
                                        <p:tgtEl>
                                          <p:spTgt spid="20"/>
                                        </p:tgtEl>
                                        <p:attrNameLst>
                                          <p:attrName>style.visibility</p:attrName>
                                        </p:attrNameLst>
                                      </p:cBhvr>
                                      <p:to>
                                        <p:strVal val="visible"/>
                                      </p:to>
                                    </p:set>
                                    <p:anim calcmode="lin" valueType="num">
                                      <p:cBhvr additive="base">
                                        <p:cTn id="85" dur="500" fill="hold"/>
                                        <p:tgtEl>
                                          <p:spTgt spid="20"/>
                                        </p:tgtEl>
                                        <p:attrNameLst>
                                          <p:attrName>ppt_x</p:attrName>
                                        </p:attrNameLst>
                                      </p:cBhvr>
                                      <p:tavLst>
                                        <p:tav tm="0">
                                          <p:val>
                                            <p:strVal val="#ppt_x"/>
                                          </p:val>
                                        </p:tav>
                                        <p:tav tm="100000">
                                          <p:val>
                                            <p:strVal val="#ppt_x"/>
                                          </p:val>
                                        </p:tav>
                                      </p:tavLst>
                                    </p:anim>
                                    <p:anim calcmode="lin" valueType="num">
                                      <p:cBhvr additive="base">
                                        <p:cTn id="86"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42" presetClass="entr" presetSubtype="0" fill="hold" grpId="0" nodeType="clickEffect">
                                  <p:stCondLst>
                                    <p:cond delay="0"/>
                                  </p:stCondLst>
                                  <p:childTnLst>
                                    <p:set>
                                      <p:cBhvr>
                                        <p:cTn id="90" dur="1" fill="hold">
                                          <p:stCondLst>
                                            <p:cond delay="0"/>
                                          </p:stCondLst>
                                        </p:cTn>
                                        <p:tgtEl>
                                          <p:spTgt spid="21"/>
                                        </p:tgtEl>
                                        <p:attrNameLst>
                                          <p:attrName>style.visibility</p:attrName>
                                        </p:attrNameLst>
                                      </p:cBhvr>
                                      <p:to>
                                        <p:strVal val="visible"/>
                                      </p:to>
                                    </p:set>
                                    <p:animEffect transition="in" filter="fade">
                                      <p:cBhvr>
                                        <p:cTn id="91" dur="1000"/>
                                        <p:tgtEl>
                                          <p:spTgt spid="21"/>
                                        </p:tgtEl>
                                      </p:cBhvr>
                                    </p:animEffect>
                                    <p:anim calcmode="lin" valueType="num">
                                      <p:cBhvr>
                                        <p:cTn id="92" dur="1000" fill="hold"/>
                                        <p:tgtEl>
                                          <p:spTgt spid="21"/>
                                        </p:tgtEl>
                                        <p:attrNameLst>
                                          <p:attrName>ppt_x</p:attrName>
                                        </p:attrNameLst>
                                      </p:cBhvr>
                                      <p:tavLst>
                                        <p:tav tm="0">
                                          <p:val>
                                            <p:strVal val="#ppt_x"/>
                                          </p:val>
                                        </p:tav>
                                        <p:tav tm="100000">
                                          <p:val>
                                            <p:strVal val="#ppt_x"/>
                                          </p:val>
                                        </p:tav>
                                      </p:tavLst>
                                    </p:anim>
                                    <p:anim calcmode="lin" valueType="num">
                                      <p:cBhvr>
                                        <p:cTn id="93"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94" fill="hold">
                      <p:stCondLst>
                        <p:cond delay="indefinite"/>
                      </p:stCondLst>
                      <p:childTnLst>
                        <p:par>
                          <p:cTn id="95" fill="hold">
                            <p:stCondLst>
                              <p:cond delay="0"/>
                            </p:stCondLst>
                            <p:childTnLst>
                              <p:par>
                                <p:cTn id="96" presetID="42" presetClass="entr" presetSubtype="0" fill="hold" grpId="0" nodeType="clickEffect">
                                  <p:stCondLst>
                                    <p:cond delay="0"/>
                                  </p:stCondLst>
                                  <p:childTnLst>
                                    <p:set>
                                      <p:cBhvr>
                                        <p:cTn id="97" dur="1" fill="hold">
                                          <p:stCondLst>
                                            <p:cond delay="0"/>
                                          </p:stCondLst>
                                        </p:cTn>
                                        <p:tgtEl>
                                          <p:spTgt spid="22"/>
                                        </p:tgtEl>
                                        <p:attrNameLst>
                                          <p:attrName>style.visibility</p:attrName>
                                        </p:attrNameLst>
                                      </p:cBhvr>
                                      <p:to>
                                        <p:strVal val="visible"/>
                                      </p:to>
                                    </p:set>
                                    <p:animEffect transition="in" filter="fade">
                                      <p:cBhvr>
                                        <p:cTn id="98" dur="1000"/>
                                        <p:tgtEl>
                                          <p:spTgt spid="22"/>
                                        </p:tgtEl>
                                      </p:cBhvr>
                                    </p:animEffect>
                                    <p:anim calcmode="lin" valueType="num">
                                      <p:cBhvr>
                                        <p:cTn id="99" dur="1000" fill="hold"/>
                                        <p:tgtEl>
                                          <p:spTgt spid="22"/>
                                        </p:tgtEl>
                                        <p:attrNameLst>
                                          <p:attrName>ppt_x</p:attrName>
                                        </p:attrNameLst>
                                      </p:cBhvr>
                                      <p:tavLst>
                                        <p:tav tm="0">
                                          <p:val>
                                            <p:strVal val="#ppt_x"/>
                                          </p:val>
                                        </p:tav>
                                        <p:tav tm="100000">
                                          <p:val>
                                            <p:strVal val="#ppt_x"/>
                                          </p:val>
                                        </p:tav>
                                      </p:tavLst>
                                    </p:anim>
                                    <p:anim calcmode="lin" valueType="num">
                                      <p:cBhvr>
                                        <p:cTn id="100"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01" fill="hold">
                      <p:stCondLst>
                        <p:cond delay="indefinite"/>
                      </p:stCondLst>
                      <p:childTnLst>
                        <p:par>
                          <p:cTn id="102" fill="hold">
                            <p:stCondLst>
                              <p:cond delay="0"/>
                            </p:stCondLst>
                            <p:childTnLst>
                              <p:par>
                                <p:cTn id="103" presetID="2" presetClass="entr" presetSubtype="4" fill="hold" grpId="0" nodeType="clickEffect">
                                  <p:stCondLst>
                                    <p:cond delay="0"/>
                                  </p:stCondLst>
                                  <p:childTnLst>
                                    <p:set>
                                      <p:cBhvr>
                                        <p:cTn id="104" dur="1" fill="hold">
                                          <p:stCondLst>
                                            <p:cond delay="0"/>
                                          </p:stCondLst>
                                        </p:cTn>
                                        <p:tgtEl>
                                          <p:spTgt spid="23"/>
                                        </p:tgtEl>
                                        <p:attrNameLst>
                                          <p:attrName>style.visibility</p:attrName>
                                        </p:attrNameLst>
                                      </p:cBhvr>
                                      <p:to>
                                        <p:strVal val="visible"/>
                                      </p:to>
                                    </p:set>
                                    <p:anim calcmode="lin" valueType="num">
                                      <p:cBhvr additive="base">
                                        <p:cTn id="105" dur="500" fill="hold"/>
                                        <p:tgtEl>
                                          <p:spTgt spid="23"/>
                                        </p:tgtEl>
                                        <p:attrNameLst>
                                          <p:attrName>ppt_x</p:attrName>
                                        </p:attrNameLst>
                                      </p:cBhvr>
                                      <p:tavLst>
                                        <p:tav tm="0">
                                          <p:val>
                                            <p:strVal val="#ppt_x"/>
                                          </p:val>
                                        </p:tav>
                                        <p:tav tm="100000">
                                          <p:val>
                                            <p:strVal val="#ppt_x"/>
                                          </p:val>
                                        </p:tav>
                                      </p:tavLst>
                                    </p:anim>
                                    <p:anim calcmode="lin" valueType="num">
                                      <p:cBhvr additive="base">
                                        <p:cTn id="106"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107" fill="hold">
                      <p:stCondLst>
                        <p:cond delay="indefinite"/>
                      </p:stCondLst>
                      <p:childTnLst>
                        <p:par>
                          <p:cTn id="108" fill="hold">
                            <p:stCondLst>
                              <p:cond delay="0"/>
                            </p:stCondLst>
                            <p:childTnLst>
                              <p:par>
                                <p:cTn id="109" presetID="2" presetClass="entr" presetSubtype="4" fill="hold" grpId="0" nodeType="clickEffect">
                                  <p:stCondLst>
                                    <p:cond delay="0"/>
                                  </p:stCondLst>
                                  <p:childTnLst>
                                    <p:set>
                                      <p:cBhvr>
                                        <p:cTn id="110" dur="1" fill="hold">
                                          <p:stCondLst>
                                            <p:cond delay="0"/>
                                          </p:stCondLst>
                                        </p:cTn>
                                        <p:tgtEl>
                                          <p:spTgt spid="24"/>
                                        </p:tgtEl>
                                        <p:attrNameLst>
                                          <p:attrName>style.visibility</p:attrName>
                                        </p:attrNameLst>
                                      </p:cBhvr>
                                      <p:to>
                                        <p:strVal val="visible"/>
                                      </p:to>
                                    </p:set>
                                    <p:anim calcmode="lin" valueType="num">
                                      <p:cBhvr additive="base">
                                        <p:cTn id="111" dur="500" fill="hold"/>
                                        <p:tgtEl>
                                          <p:spTgt spid="24"/>
                                        </p:tgtEl>
                                        <p:attrNameLst>
                                          <p:attrName>ppt_x</p:attrName>
                                        </p:attrNameLst>
                                      </p:cBhvr>
                                      <p:tavLst>
                                        <p:tav tm="0">
                                          <p:val>
                                            <p:strVal val="#ppt_x"/>
                                          </p:val>
                                        </p:tav>
                                        <p:tav tm="100000">
                                          <p:val>
                                            <p:strVal val="#ppt_x"/>
                                          </p:val>
                                        </p:tav>
                                      </p:tavLst>
                                    </p:anim>
                                    <p:anim calcmode="lin" valueType="num">
                                      <p:cBhvr additive="base">
                                        <p:cTn id="112"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113" fill="hold">
                      <p:stCondLst>
                        <p:cond delay="indefinite"/>
                      </p:stCondLst>
                      <p:childTnLst>
                        <p:par>
                          <p:cTn id="114" fill="hold">
                            <p:stCondLst>
                              <p:cond delay="0"/>
                            </p:stCondLst>
                            <p:childTnLst>
                              <p:par>
                                <p:cTn id="115" presetID="2" presetClass="entr" presetSubtype="4" fill="hold" grpId="0" nodeType="clickEffect">
                                  <p:stCondLst>
                                    <p:cond delay="0"/>
                                  </p:stCondLst>
                                  <p:childTnLst>
                                    <p:set>
                                      <p:cBhvr>
                                        <p:cTn id="116" dur="1" fill="hold">
                                          <p:stCondLst>
                                            <p:cond delay="0"/>
                                          </p:stCondLst>
                                        </p:cTn>
                                        <p:tgtEl>
                                          <p:spTgt spid="25"/>
                                        </p:tgtEl>
                                        <p:attrNameLst>
                                          <p:attrName>style.visibility</p:attrName>
                                        </p:attrNameLst>
                                      </p:cBhvr>
                                      <p:to>
                                        <p:strVal val="visible"/>
                                      </p:to>
                                    </p:set>
                                    <p:anim calcmode="lin" valueType="num">
                                      <p:cBhvr additive="base">
                                        <p:cTn id="117" dur="500" fill="hold"/>
                                        <p:tgtEl>
                                          <p:spTgt spid="25"/>
                                        </p:tgtEl>
                                        <p:attrNameLst>
                                          <p:attrName>ppt_x</p:attrName>
                                        </p:attrNameLst>
                                      </p:cBhvr>
                                      <p:tavLst>
                                        <p:tav tm="0">
                                          <p:val>
                                            <p:strVal val="#ppt_x"/>
                                          </p:val>
                                        </p:tav>
                                        <p:tav tm="100000">
                                          <p:val>
                                            <p:strVal val="#ppt_x"/>
                                          </p:val>
                                        </p:tav>
                                      </p:tavLst>
                                    </p:anim>
                                    <p:anim calcmode="lin" valueType="num">
                                      <p:cBhvr additive="base">
                                        <p:cTn id="118"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119" fill="hold">
                      <p:stCondLst>
                        <p:cond delay="indefinite"/>
                      </p:stCondLst>
                      <p:childTnLst>
                        <p:par>
                          <p:cTn id="120" fill="hold">
                            <p:stCondLst>
                              <p:cond delay="0"/>
                            </p:stCondLst>
                            <p:childTnLst>
                              <p:par>
                                <p:cTn id="121" presetID="2" presetClass="entr" presetSubtype="4" fill="hold" grpId="0" nodeType="clickEffect">
                                  <p:stCondLst>
                                    <p:cond delay="0"/>
                                  </p:stCondLst>
                                  <p:childTnLst>
                                    <p:set>
                                      <p:cBhvr>
                                        <p:cTn id="122" dur="1" fill="hold">
                                          <p:stCondLst>
                                            <p:cond delay="0"/>
                                          </p:stCondLst>
                                        </p:cTn>
                                        <p:tgtEl>
                                          <p:spTgt spid="26"/>
                                        </p:tgtEl>
                                        <p:attrNameLst>
                                          <p:attrName>style.visibility</p:attrName>
                                        </p:attrNameLst>
                                      </p:cBhvr>
                                      <p:to>
                                        <p:strVal val="visible"/>
                                      </p:to>
                                    </p:set>
                                    <p:anim calcmode="lin" valueType="num">
                                      <p:cBhvr additive="base">
                                        <p:cTn id="123" dur="500" fill="hold"/>
                                        <p:tgtEl>
                                          <p:spTgt spid="26"/>
                                        </p:tgtEl>
                                        <p:attrNameLst>
                                          <p:attrName>ppt_x</p:attrName>
                                        </p:attrNameLst>
                                      </p:cBhvr>
                                      <p:tavLst>
                                        <p:tav tm="0">
                                          <p:val>
                                            <p:strVal val="#ppt_x"/>
                                          </p:val>
                                        </p:tav>
                                        <p:tav tm="100000">
                                          <p:val>
                                            <p:strVal val="#ppt_x"/>
                                          </p:val>
                                        </p:tav>
                                      </p:tavLst>
                                    </p:anim>
                                    <p:anim calcmode="lin" valueType="num">
                                      <p:cBhvr additive="base">
                                        <p:cTn id="124"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125" fill="hold">
                      <p:stCondLst>
                        <p:cond delay="indefinite"/>
                      </p:stCondLst>
                      <p:childTnLst>
                        <p:par>
                          <p:cTn id="126" fill="hold">
                            <p:stCondLst>
                              <p:cond delay="0"/>
                            </p:stCondLst>
                            <p:childTnLst>
                              <p:par>
                                <p:cTn id="127" presetID="2" presetClass="entr" presetSubtype="4" fill="hold" grpId="0" nodeType="clickEffect">
                                  <p:stCondLst>
                                    <p:cond delay="0"/>
                                  </p:stCondLst>
                                  <p:childTnLst>
                                    <p:set>
                                      <p:cBhvr>
                                        <p:cTn id="128" dur="1" fill="hold">
                                          <p:stCondLst>
                                            <p:cond delay="0"/>
                                          </p:stCondLst>
                                        </p:cTn>
                                        <p:tgtEl>
                                          <p:spTgt spid="27"/>
                                        </p:tgtEl>
                                        <p:attrNameLst>
                                          <p:attrName>style.visibility</p:attrName>
                                        </p:attrNameLst>
                                      </p:cBhvr>
                                      <p:to>
                                        <p:strVal val="visible"/>
                                      </p:to>
                                    </p:set>
                                    <p:anim calcmode="lin" valueType="num">
                                      <p:cBhvr additive="base">
                                        <p:cTn id="129" dur="500" fill="hold"/>
                                        <p:tgtEl>
                                          <p:spTgt spid="27"/>
                                        </p:tgtEl>
                                        <p:attrNameLst>
                                          <p:attrName>ppt_x</p:attrName>
                                        </p:attrNameLst>
                                      </p:cBhvr>
                                      <p:tavLst>
                                        <p:tav tm="0">
                                          <p:val>
                                            <p:strVal val="#ppt_x"/>
                                          </p:val>
                                        </p:tav>
                                        <p:tav tm="100000">
                                          <p:val>
                                            <p:strVal val="#ppt_x"/>
                                          </p:val>
                                        </p:tav>
                                      </p:tavLst>
                                    </p:anim>
                                    <p:anim calcmode="lin" valueType="num">
                                      <p:cBhvr additive="base">
                                        <p:cTn id="130"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131" fill="hold">
                      <p:stCondLst>
                        <p:cond delay="indefinite"/>
                      </p:stCondLst>
                      <p:childTnLst>
                        <p:par>
                          <p:cTn id="132" fill="hold">
                            <p:stCondLst>
                              <p:cond delay="0"/>
                            </p:stCondLst>
                            <p:childTnLst>
                              <p:par>
                                <p:cTn id="133" presetID="2" presetClass="entr" presetSubtype="4" fill="hold" grpId="0" nodeType="clickEffect">
                                  <p:stCondLst>
                                    <p:cond delay="0"/>
                                  </p:stCondLst>
                                  <p:childTnLst>
                                    <p:set>
                                      <p:cBhvr>
                                        <p:cTn id="134" dur="1" fill="hold">
                                          <p:stCondLst>
                                            <p:cond delay="0"/>
                                          </p:stCondLst>
                                        </p:cTn>
                                        <p:tgtEl>
                                          <p:spTgt spid="28"/>
                                        </p:tgtEl>
                                        <p:attrNameLst>
                                          <p:attrName>style.visibility</p:attrName>
                                        </p:attrNameLst>
                                      </p:cBhvr>
                                      <p:to>
                                        <p:strVal val="visible"/>
                                      </p:to>
                                    </p:set>
                                    <p:anim calcmode="lin" valueType="num">
                                      <p:cBhvr additive="base">
                                        <p:cTn id="135" dur="500" fill="hold"/>
                                        <p:tgtEl>
                                          <p:spTgt spid="28"/>
                                        </p:tgtEl>
                                        <p:attrNameLst>
                                          <p:attrName>ppt_x</p:attrName>
                                        </p:attrNameLst>
                                      </p:cBhvr>
                                      <p:tavLst>
                                        <p:tav tm="0">
                                          <p:val>
                                            <p:strVal val="#ppt_x"/>
                                          </p:val>
                                        </p:tav>
                                        <p:tav tm="100000">
                                          <p:val>
                                            <p:strVal val="#ppt_x"/>
                                          </p:val>
                                        </p:tav>
                                      </p:tavLst>
                                    </p:anim>
                                    <p:anim calcmode="lin" valueType="num">
                                      <p:cBhvr additive="base">
                                        <p:cTn id="136"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137" fill="hold">
                      <p:stCondLst>
                        <p:cond delay="indefinite"/>
                      </p:stCondLst>
                      <p:childTnLst>
                        <p:par>
                          <p:cTn id="138" fill="hold">
                            <p:stCondLst>
                              <p:cond delay="0"/>
                            </p:stCondLst>
                            <p:childTnLst>
                              <p:par>
                                <p:cTn id="139" presetID="2" presetClass="entr" presetSubtype="4" fill="hold" grpId="0" nodeType="clickEffect">
                                  <p:stCondLst>
                                    <p:cond delay="0"/>
                                  </p:stCondLst>
                                  <p:childTnLst>
                                    <p:set>
                                      <p:cBhvr>
                                        <p:cTn id="140" dur="1" fill="hold">
                                          <p:stCondLst>
                                            <p:cond delay="0"/>
                                          </p:stCondLst>
                                        </p:cTn>
                                        <p:tgtEl>
                                          <p:spTgt spid="29"/>
                                        </p:tgtEl>
                                        <p:attrNameLst>
                                          <p:attrName>style.visibility</p:attrName>
                                        </p:attrNameLst>
                                      </p:cBhvr>
                                      <p:to>
                                        <p:strVal val="visible"/>
                                      </p:to>
                                    </p:set>
                                    <p:anim calcmode="lin" valueType="num">
                                      <p:cBhvr additive="base">
                                        <p:cTn id="141" dur="500" fill="hold"/>
                                        <p:tgtEl>
                                          <p:spTgt spid="29"/>
                                        </p:tgtEl>
                                        <p:attrNameLst>
                                          <p:attrName>ppt_x</p:attrName>
                                        </p:attrNameLst>
                                      </p:cBhvr>
                                      <p:tavLst>
                                        <p:tav tm="0">
                                          <p:val>
                                            <p:strVal val="#ppt_x"/>
                                          </p:val>
                                        </p:tav>
                                        <p:tav tm="100000">
                                          <p:val>
                                            <p:strVal val="#ppt_x"/>
                                          </p:val>
                                        </p:tav>
                                      </p:tavLst>
                                    </p:anim>
                                    <p:anim calcmode="lin" valueType="num">
                                      <p:cBhvr additive="base">
                                        <p:cTn id="142"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p:bldP spid="4" grpId="0" animBg="1"/>
      <p:bldP spid="8" grpId="0"/>
      <p:bldP spid="9" grpId="0" animBg="1"/>
      <p:bldP spid="11" grpId="0"/>
      <p:bldP spid="12" grpId="0"/>
      <p:bldP spid="13" grpId="0"/>
      <p:bldP spid="14" grpId="0"/>
      <p:bldP spid="15" grpId="0"/>
      <p:bldP spid="16" grpId="0"/>
      <p:bldP spid="17" grpId="0"/>
      <p:bldP spid="18" grpId="0"/>
      <p:bldP spid="19" grpId="0" animBg="1"/>
      <p:bldP spid="20" grpId="0"/>
      <p:bldP spid="21" grpId="0"/>
      <p:bldP spid="22" grpId="0"/>
      <p:bldP spid="23" grpId="0"/>
      <p:bldP spid="24" grpId="0"/>
      <p:bldP spid="25" grpId="0"/>
      <p:bldP spid="26" grpId="0"/>
      <p:bldP spid="27" grpId="0"/>
      <p:bldP spid="28" grpId="0"/>
      <p:bldP spid="2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340242" y="167498"/>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6. CLASIFICACIÓN FORMAS FARMACÉUTICAS</a:t>
            </a:r>
          </a:p>
        </p:txBody>
      </p:sp>
      <p:sp>
        <p:nvSpPr>
          <p:cNvPr id="30" name="CuadroTexto 29">
            <a:extLst>
              <a:ext uri="{FF2B5EF4-FFF2-40B4-BE49-F238E27FC236}">
                <a16:creationId xmlns:a16="http://schemas.microsoft.com/office/drawing/2014/main" id="{62D8C410-0721-42BF-B3C6-A2EA00DC925A}"/>
              </a:ext>
            </a:extLst>
          </p:cNvPr>
          <p:cNvSpPr txBox="1"/>
          <p:nvPr/>
        </p:nvSpPr>
        <p:spPr>
          <a:xfrm>
            <a:off x="2317898" y="620312"/>
            <a:ext cx="4710223" cy="461665"/>
          </a:xfrm>
          <a:prstGeom prst="rect">
            <a:avLst/>
          </a:prstGeom>
          <a:noFill/>
        </p:spPr>
        <p:txBody>
          <a:bodyPr wrap="square">
            <a:spAutoFit/>
          </a:bodyPr>
          <a:lstStyle/>
          <a:p>
            <a:r>
              <a:rPr lang="es-CO" sz="2400" b="1" dirty="0"/>
              <a:t>SISTEMAS DISPERSOS SÓLIDOS</a:t>
            </a:r>
          </a:p>
        </p:txBody>
      </p:sp>
      <p:sp>
        <p:nvSpPr>
          <p:cNvPr id="31" name="CuadroTexto 30">
            <a:extLst>
              <a:ext uri="{FF2B5EF4-FFF2-40B4-BE49-F238E27FC236}">
                <a16:creationId xmlns:a16="http://schemas.microsoft.com/office/drawing/2014/main" id="{1EF1866F-EDA2-47CC-A987-207FE0520332}"/>
              </a:ext>
            </a:extLst>
          </p:cNvPr>
          <p:cNvSpPr txBox="1"/>
          <p:nvPr/>
        </p:nvSpPr>
        <p:spPr>
          <a:xfrm>
            <a:off x="340242" y="1154563"/>
            <a:ext cx="8686800" cy="3970318"/>
          </a:xfrm>
          <a:prstGeom prst="rect">
            <a:avLst/>
          </a:prstGeom>
          <a:noFill/>
        </p:spPr>
        <p:txBody>
          <a:bodyPr wrap="square">
            <a:spAutoFit/>
          </a:bodyPr>
          <a:lstStyle/>
          <a:p>
            <a:pPr algn="just"/>
            <a:r>
              <a:rPr lang="es-ES" dirty="0"/>
              <a:t>También llamados sólidos, se refieren a aquellas formas farmacéuticas en las que uno o más principios activos sólidos están dispersos en una mezcla de sólidos (conocida como</a:t>
            </a:r>
          </a:p>
          <a:p>
            <a:pPr algn="just"/>
            <a:r>
              <a:rPr lang="es-ES" dirty="0"/>
              <a:t>excipiente). </a:t>
            </a:r>
          </a:p>
          <a:p>
            <a:pPr algn="just"/>
            <a:endParaRPr lang="es-ES" dirty="0"/>
          </a:p>
          <a:p>
            <a:pPr algn="just"/>
            <a:r>
              <a:rPr lang="es-ES" dirty="0"/>
              <a:t>Se han utilizado desde hace mucho tiempo, dado que ofrecen ventajas para el fabricante (simplicidad y economía de preparación, estabilidad, conveniencia para envasar, distribuir y dispensar) y para el paciente (exactitud en la dosis, compactación, facilidad de transporte, sabor suave y facilidad de administración, entre otras). Las características generales de estos sistemas </a:t>
            </a:r>
            <a:r>
              <a:rPr lang="es-ES"/>
              <a:t>farmacéuticos son:</a:t>
            </a:r>
            <a:endParaRPr lang="es-ES" dirty="0"/>
          </a:p>
          <a:p>
            <a:pPr algn="just"/>
            <a:endParaRPr lang="es-ES" dirty="0"/>
          </a:p>
          <a:p>
            <a:pPr algn="just"/>
            <a:r>
              <a:rPr lang="es-ES" dirty="0"/>
              <a:t>– Los métodos de producción requieren la presencia de aditivos o excipientes.</a:t>
            </a:r>
          </a:p>
          <a:p>
            <a:pPr algn="just"/>
            <a:r>
              <a:rPr lang="es-ES" dirty="0"/>
              <a:t>– Los componentes adicionados deben ser completamente inertes.</a:t>
            </a:r>
          </a:p>
          <a:p>
            <a:pPr algn="just"/>
            <a:r>
              <a:rPr lang="es-ES" dirty="0"/>
              <a:t>– El proceso de manufactura y la adición de excipientes debe favorecer la administración del medicamento y, por ende, la respuesta terapéutica del fármaco.</a:t>
            </a:r>
            <a:endParaRPr lang="es-CO" dirty="0"/>
          </a:p>
        </p:txBody>
      </p:sp>
    </p:spTree>
    <p:extLst>
      <p:ext uri="{BB962C8B-B14F-4D97-AF65-F5344CB8AC3E}">
        <p14:creationId xmlns:p14="http://schemas.microsoft.com/office/powerpoint/2010/main" val="1470280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1">
                                            <p:txEl>
                                              <p:pRg st="0" end="0"/>
                                            </p:txEl>
                                          </p:spTgt>
                                        </p:tgtEl>
                                        <p:attrNameLst>
                                          <p:attrName>style.visibility</p:attrName>
                                        </p:attrNameLst>
                                      </p:cBhvr>
                                      <p:to>
                                        <p:strVal val="visible"/>
                                      </p:to>
                                    </p:set>
                                    <p:anim calcmode="lin" valueType="num">
                                      <p:cBhvr additive="base">
                                        <p:cTn id="13" dur="500" fill="hold"/>
                                        <p:tgtEl>
                                          <p:spTgt spid="31">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1">
                                            <p:txEl>
                                              <p:pRg st="0" end="0"/>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1">
                                            <p:txEl>
                                              <p:pRg st="1" end="1"/>
                                            </p:txEl>
                                          </p:spTgt>
                                        </p:tgtEl>
                                        <p:attrNameLst>
                                          <p:attrName>style.visibility</p:attrName>
                                        </p:attrNameLst>
                                      </p:cBhvr>
                                      <p:to>
                                        <p:strVal val="visible"/>
                                      </p:to>
                                    </p:set>
                                    <p:anim calcmode="lin" valueType="num">
                                      <p:cBhvr additive="base">
                                        <p:cTn id="17" dur="500" fill="hold"/>
                                        <p:tgtEl>
                                          <p:spTgt spid="31">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1">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1">
                                            <p:txEl>
                                              <p:pRg st="3" end="3"/>
                                            </p:txEl>
                                          </p:spTgt>
                                        </p:tgtEl>
                                        <p:attrNameLst>
                                          <p:attrName>style.visibility</p:attrName>
                                        </p:attrNameLst>
                                      </p:cBhvr>
                                      <p:to>
                                        <p:strVal val="visible"/>
                                      </p:to>
                                    </p:set>
                                    <p:anim calcmode="lin" valueType="num">
                                      <p:cBhvr additive="base">
                                        <p:cTn id="23" dur="500" fill="hold"/>
                                        <p:tgtEl>
                                          <p:spTgt spid="31">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1">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31">
                                            <p:txEl>
                                              <p:pRg st="5" end="5"/>
                                            </p:txEl>
                                          </p:spTgt>
                                        </p:tgtEl>
                                        <p:attrNameLst>
                                          <p:attrName>style.visibility</p:attrName>
                                        </p:attrNameLst>
                                      </p:cBhvr>
                                      <p:to>
                                        <p:strVal val="visible"/>
                                      </p:to>
                                    </p:set>
                                    <p:anim calcmode="lin" valueType="num">
                                      <p:cBhvr additive="base">
                                        <p:cTn id="29" dur="500" fill="hold"/>
                                        <p:tgtEl>
                                          <p:spTgt spid="31">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1">
                                            <p:txEl>
                                              <p:pRg st="5" end="5"/>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31">
                                            <p:txEl>
                                              <p:pRg st="6" end="6"/>
                                            </p:txEl>
                                          </p:spTgt>
                                        </p:tgtEl>
                                        <p:attrNameLst>
                                          <p:attrName>style.visibility</p:attrName>
                                        </p:attrNameLst>
                                      </p:cBhvr>
                                      <p:to>
                                        <p:strVal val="visible"/>
                                      </p:to>
                                    </p:set>
                                    <p:anim calcmode="lin" valueType="num">
                                      <p:cBhvr additive="base">
                                        <p:cTn id="33" dur="500" fill="hold"/>
                                        <p:tgtEl>
                                          <p:spTgt spid="31">
                                            <p:txEl>
                                              <p:pRg st="6" end="6"/>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1">
                                            <p:txEl>
                                              <p:pRg st="6" end="6"/>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31">
                                            <p:txEl>
                                              <p:pRg st="7" end="7"/>
                                            </p:txEl>
                                          </p:spTgt>
                                        </p:tgtEl>
                                        <p:attrNameLst>
                                          <p:attrName>style.visibility</p:attrName>
                                        </p:attrNameLst>
                                      </p:cBhvr>
                                      <p:to>
                                        <p:strVal val="visible"/>
                                      </p:to>
                                    </p:set>
                                    <p:anim calcmode="lin" valueType="num">
                                      <p:cBhvr additive="base">
                                        <p:cTn id="37" dur="500" fill="hold"/>
                                        <p:tgtEl>
                                          <p:spTgt spid="31">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1">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340242" y="101540"/>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6. CLASIFICACIÓN FORMAS FARMACÉUTICAS</a:t>
            </a:r>
          </a:p>
        </p:txBody>
      </p:sp>
      <p:sp>
        <p:nvSpPr>
          <p:cNvPr id="30" name="CuadroTexto 29">
            <a:extLst>
              <a:ext uri="{FF2B5EF4-FFF2-40B4-BE49-F238E27FC236}">
                <a16:creationId xmlns:a16="http://schemas.microsoft.com/office/drawing/2014/main" id="{62D8C410-0721-42BF-B3C6-A2EA00DC925A}"/>
              </a:ext>
            </a:extLst>
          </p:cNvPr>
          <p:cNvSpPr txBox="1"/>
          <p:nvPr/>
        </p:nvSpPr>
        <p:spPr>
          <a:xfrm>
            <a:off x="2859022" y="565828"/>
            <a:ext cx="2148914" cy="461665"/>
          </a:xfrm>
          <a:prstGeom prst="rect">
            <a:avLst/>
          </a:prstGeom>
          <a:noFill/>
        </p:spPr>
        <p:txBody>
          <a:bodyPr wrap="square">
            <a:spAutoFit/>
          </a:bodyPr>
          <a:lstStyle/>
          <a:p>
            <a:r>
              <a:rPr lang="es-CO" sz="2400" b="1" dirty="0"/>
              <a:t>COMPRIMIDOS</a:t>
            </a:r>
          </a:p>
        </p:txBody>
      </p:sp>
      <p:cxnSp>
        <p:nvCxnSpPr>
          <p:cNvPr id="3" name="Conector recto 2">
            <a:extLst>
              <a:ext uri="{FF2B5EF4-FFF2-40B4-BE49-F238E27FC236}">
                <a16:creationId xmlns:a16="http://schemas.microsoft.com/office/drawing/2014/main" id="{C940BDD1-BB42-489E-BB27-828FF35B1310}"/>
              </a:ext>
            </a:extLst>
          </p:cNvPr>
          <p:cNvCxnSpPr>
            <a:cxnSpLocks/>
          </p:cNvCxnSpPr>
          <p:nvPr/>
        </p:nvCxnSpPr>
        <p:spPr>
          <a:xfrm>
            <a:off x="3930639" y="1717537"/>
            <a:ext cx="568" cy="245532"/>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Conector recto 6">
            <a:extLst>
              <a:ext uri="{FF2B5EF4-FFF2-40B4-BE49-F238E27FC236}">
                <a16:creationId xmlns:a16="http://schemas.microsoft.com/office/drawing/2014/main" id="{193B0E16-4765-4FF3-BB66-72F3A5BCB3E9}"/>
              </a:ext>
            </a:extLst>
          </p:cNvPr>
          <p:cNvCxnSpPr>
            <a:cxnSpLocks/>
          </p:cNvCxnSpPr>
          <p:nvPr/>
        </p:nvCxnSpPr>
        <p:spPr>
          <a:xfrm>
            <a:off x="1114147" y="1963069"/>
            <a:ext cx="598304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Conector recto 10">
            <a:extLst>
              <a:ext uri="{FF2B5EF4-FFF2-40B4-BE49-F238E27FC236}">
                <a16:creationId xmlns:a16="http://schemas.microsoft.com/office/drawing/2014/main" id="{EF31407B-88B4-4EC0-9FC4-1195DAD63D9B}"/>
              </a:ext>
            </a:extLst>
          </p:cNvPr>
          <p:cNvCxnSpPr/>
          <p:nvPr/>
        </p:nvCxnSpPr>
        <p:spPr>
          <a:xfrm>
            <a:off x="1114147" y="1963069"/>
            <a:ext cx="0" cy="285136"/>
          </a:xfrm>
          <a:prstGeom prst="line">
            <a:avLst/>
          </a:prstGeom>
        </p:spPr>
        <p:style>
          <a:lnRef idx="1">
            <a:schemeClr val="accent1"/>
          </a:lnRef>
          <a:fillRef idx="0">
            <a:schemeClr val="accent1"/>
          </a:fillRef>
          <a:effectRef idx="0">
            <a:schemeClr val="accent1"/>
          </a:effectRef>
          <a:fontRef idx="minor">
            <a:schemeClr val="tx1"/>
          </a:fontRef>
        </p:style>
      </p:cxnSp>
      <p:sp>
        <p:nvSpPr>
          <p:cNvPr id="17" name="CuadroTexto 16">
            <a:extLst>
              <a:ext uri="{FF2B5EF4-FFF2-40B4-BE49-F238E27FC236}">
                <a16:creationId xmlns:a16="http://schemas.microsoft.com/office/drawing/2014/main" id="{AC39E4CD-CC04-4660-8E0C-7DA6A14196B7}"/>
              </a:ext>
            </a:extLst>
          </p:cNvPr>
          <p:cNvSpPr txBox="1"/>
          <p:nvPr/>
        </p:nvSpPr>
        <p:spPr>
          <a:xfrm>
            <a:off x="191388" y="965801"/>
            <a:ext cx="8620163" cy="738664"/>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s-ES" sz="1400" dirty="0"/>
              <a:t>Se fabrican mediante compresión del principio activo, que está en forma de polvo. Pueden ranurarse para facilitar la administración de dosis más pequeñas y fabricarse con una cubierta entérica (para evitar el fármaco en la mucosa) o con liberación retardada (ceden lentamente el principio activo).</a:t>
            </a:r>
            <a:endParaRPr lang="es-CO" sz="1400" dirty="0"/>
          </a:p>
        </p:txBody>
      </p:sp>
      <p:sp>
        <p:nvSpPr>
          <p:cNvPr id="15" name="CuadroTexto 14">
            <a:extLst>
              <a:ext uri="{FF2B5EF4-FFF2-40B4-BE49-F238E27FC236}">
                <a16:creationId xmlns:a16="http://schemas.microsoft.com/office/drawing/2014/main" id="{5502C24E-7888-4767-964D-010D05C95D49}"/>
              </a:ext>
            </a:extLst>
          </p:cNvPr>
          <p:cNvSpPr txBox="1"/>
          <p:nvPr/>
        </p:nvSpPr>
        <p:spPr>
          <a:xfrm>
            <a:off x="340242" y="2248205"/>
            <a:ext cx="1769372" cy="1446550"/>
          </a:xfrm>
          <a:prstGeom prst="rect">
            <a:avLst/>
          </a:prstGeom>
          <a:noFill/>
          <a:ln>
            <a:solidFill>
              <a:schemeClr val="accent1"/>
            </a:solidFill>
          </a:ln>
        </p:spPr>
        <p:txBody>
          <a:bodyPr wrap="square" rtlCol="0">
            <a:spAutoFit/>
          </a:bodyPr>
          <a:lstStyle/>
          <a:p>
            <a:pPr algn="ctr"/>
            <a:r>
              <a:rPr lang="es-CO" sz="1400" b="1" dirty="0">
                <a:highlight>
                  <a:srgbClr val="FFFF00"/>
                </a:highlight>
              </a:rPr>
              <a:t>No recubiertos</a:t>
            </a:r>
          </a:p>
          <a:p>
            <a:pPr algn="ctr"/>
            <a:endParaRPr lang="es-CO" sz="1400" b="1" dirty="0">
              <a:highlight>
                <a:srgbClr val="FFFF00"/>
              </a:highlight>
            </a:endParaRPr>
          </a:p>
          <a:p>
            <a:pPr algn="just"/>
            <a:r>
              <a:rPr lang="es-ES" sz="1200" dirty="0"/>
              <a:t>Son obtenidos por simple compresión y están compuestos por el fármaco y los excipientes.</a:t>
            </a:r>
            <a:endParaRPr lang="es-CO" sz="1200" dirty="0"/>
          </a:p>
        </p:txBody>
      </p:sp>
      <p:cxnSp>
        <p:nvCxnSpPr>
          <p:cNvPr id="19" name="Conector recto 18">
            <a:extLst>
              <a:ext uri="{FF2B5EF4-FFF2-40B4-BE49-F238E27FC236}">
                <a16:creationId xmlns:a16="http://schemas.microsoft.com/office/drawing/2014/main" id="{28C5D31A-2CD2-49E5-89D5-7AF4CBE9F570}"/>
              </a:ext>
            </a:extLst>
          </p:cNvPr>
          <p:cNvCxnSpPr/>
          <p:nvPr/>
        </p:nvCxnSpPr>
        <p:spPr>
          <a:xfrm>
            <a:off x="3931207" y="1963069"/>
            <a:ext cx="0" cy="285136"/>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Conector recto 19">
            <a:extLst>
              <a:ext uri="{FF2B5EF4-FFF2-40B4-BE49-F238E27FC236}">
                <a16:creationId xmlns:a16="http://schemas.microsoft.com/office/drawing/2014/main" id="{C43B2EAB-6BAC-48DB-887E-63A2AC28127F}"/>
              </a:ext>
            </a:extLst>
          </p:cNvPr>
          <p:cNvCxnSpPr/>
          <p:nvPr/>
        </p:nvCxnSpPr>
        <p:spPr>
          <a:xfrm>
            <a:off x="7097192" y="1963069"/>
            <a:ext cx="0" cy="285136"/>
          </a:xfrm>
          <a:prstGeom prst="line">
            <a:avLst/>
          </a:prstGeom>
        </p:spPr>
        <p:style>
          <a:lnRef idx="1">
            <a:schemeClr val="accent1"/>
          </a:lnRef>
          <a:fillRef idx="0">
            <a:schemeClr val="accent1"/>
          </a:fillRef>
          <a:effectRef idx="0">
            <a:schemeClr val="accent1"/>
          </a:effectRef>
          <a:fontRef idx="minor">
            <a:schemeClr val="tx1"/>
          </a:fontRef>
        </p:style>
      </p:cxnSp>
      <p:sp>
        <p:nvSpPr>
          <p:cNvPr id="22" name="CuadroTexto 21">
            <a:extLst>
              <a:ext uri="{FF2B5EF4-FFF2-40B4-BE49-F238E27FC236}">
                <a16:creationId xmlns:a16="http://schemas.microsoft.com/office/drawing/2014/main" id="{B5971924-D30A-4F75-92FE-F099FB38AD57}"/>
              </a:ext>
            </a:extLst>
          </p:cNvPr>
          <p:cNvSpPr txBox="1"/>
          <p:nvPr/>
        </p:nvSpPr>
        <p:spPr>
          <a:xfrm>
            <a:off x="2506203" y="2248205"/>
            <a:ext cx="2915652" cy="1477328"/>
          </a:xfrm>
          <a:prstGeom prst="rect">
            <a:avLst/>
          </a:prstGeom>
          <a:noFill/>
          <a:ln>
            <a:solidFill>
              <a:schemeClr val="accent1"/>
            </a:solidFill>
          </a:ln>
        </p:spPr>
        <p:txBody>
          <a:bodyPr wrap="square">
            <a:spAutoFit/>
          </a:bodyPr>
          <a:lstStyle/>
          <a:p>
            <a:pPr algn="ctr"/>
            <a:r>
              <a:rPr lang="es-ES" sz="1400" b="1" dirty="0">
                <a:highlight>
                  <a:srgbClr val="FFFF00"/>
                </a:highlight>
              </a:rPr>
              <a:t>Capas múltiples</a:t>
            </a:r>
          </a:p>
          <a:p>
            <a:pPr algn="ctr"/>
            <a:endParaRPr lang="es-ES" sz="1400" b="1" dirty="0">
              <a:highlight>
                <a:srgbClr val="FFFF00"/>
              </a:highlight>
            </a:endParaRPr>
          </a:p>
          <a:p>
            <a:pPr algn="just"/>
            <a:r>
              <a:rPr lang="es-ES" sz="1400" dirty="0"/>
              <a:t>S</a:t>
            </a:r>
            <a:r>
              <a:rPr lang="es-ES" sz="1200" dirty="0"/>
              <a:t>on obtenidos por múltiples compresiones. Este tipo de comprimidos se utiliza bien para </a:t>
            </a:r>
            <a:r>
              <a:rPr lang="es-ES" sz="1200" b="1" u="sng" dirty="0"/>
              <a:t>administrar dos o más fármacos incompatibles entre sí </a:t>
            </a:r>
            <a:r>
              <a:rPr lang="es-ES" sz="1200" dirty="0"/>
              <a:t>o bien para obtener una acción más prolongada de uno de ellos.</a:t>
            </a:r>
            <a:endParaRPr lang="es-CO" sz="1200" dirty="0"/>
          </a:p>
        </p:txBody>
      </p:sp>
      <p:sp>
        <p:nvSpPr>
          <p:cNvPr id="24" name="CuadroTexto 23">
            <a:extLst>
              <a:ext uri="{FF2B5EF4-FFF2-40B4-BE49-F238E27FC236}">
                <a16:creationId xmlns:a16="http://schemas.microsoft.com/office/drawing/2014/main" id="{0D22F257-2486-491A-8AD5-87AE82BFAC32}"/>
              </a:ext>
            </a:extLst>
          </p:cNvPr>
          <p:cNvSpPr txBox="1"/>
          <p:nvPr/>
        </p:nvSpPr>
        <p:spPr>
          <a:xfrm>
            <a:off x="5557363" y="2248205"/>
            <a:ext cx="3254188" cy="1415772"/>
          </a:xfrm>
          <a:prstGeom prst="rect">
            <a:avLst/>
          </a:prstGeom>
          <a:noFill/>
          <a:ln>
            <a:solidFill>
              <a:schemeClr val="accent1"/>
            </a:solidFill>
          </a:ln>
        </p:spPr>
        <p:txBody>
          <a:bodyPr wrap="square">
            <a:spAutoFit/>
          </a:bodyPr>
          <a:lstStyle/>
          <a:p>
            <a:pPr algn="ctr"/>
            <a:r>
              <a:rPr lang="es-ES" sz="1400" b="1" dirty="0">
                <a:highlight>
                  <a:srgbClr val="FFFF00"/>
                </a:highlight>
              </a:rPr>
              <a:t>Comprimidos recubiertos </a:t>
            </a:r>
            <a:r>
              <a:rPr lang="es-ES" sz="1400" b="1">
                <a:highlight>
                  <a:srgbClr val="FFFF00"/>
                </a:highlight>
              </a:rPr>
              <a:t>o grageas: </a:t>
            </a:r>
            <a:endParaRPr lang="es-ES" sz="1400" b="1" dirty="0">
              <a:highlight>
                <a:srgbClr val="FFFF00"/>
              </a:highlight>
            </a:endParaRPr>
          </a:p>
          <a:p>
            <a:pPr algn="just"/>
            <a:endParaRPr lang="es-ES" sz="1200" dirty="0"/>
          </a:p>
          <a:p>
            <a:pPr algn="just"/>
            <a:r>
              <a:rPr lang="es-ES" sz="1200" dirty="0"/>
              <a:t>El recubrimiento puede ser de azúcar o de un polímero que se rompe al llegar al estómago. Sirven para proteger el fármaco de la humedad y del aire, así como para enmascarar sabores y olores desagradables.</a:t>
            </a:r>
            <a:endParaRPr lang="es-CO" sz="1200" dirty="0"/>
          </a:p>
        </p:txBody>
      </p:sp>
      <p:pic>
        <p:nvPicPr>
          <p:cNvPr id="2" name="Imagen 1">
            <a:extLst>
              <a:ext uri="{FF2B5EF4-FFF2-40B4-BE49-F238E27FC236}">
                <a16:creationId xmlns:a16="http://schemas.microsoft.com/office/drawing/2014/main" id="{4DDD0EEA-00A8-4FF3-B3F5-C264605EE1BE}"/>
              </a:ext>
            </a:extLst>
          </p:cNvPr>
          <p:cNvPicPr>
            <a:picLocks noChangeAspect="1"/>
          </p:cNvPicPr>
          <p:nvPr/>
        </p:nvPicPr>
        <p:blipFill rotWithShape="1">
          <a:blip r:embed="rId2"/>
          <a:srcRect t="8634" r="14715" b="17570"/>
          <a:stretch/>
        </p:blipFill>
        <p:spPr>
          <a:xfrm>
            <a:off x="2333485" y="3972051"/>
            <a:ext cx="1461449" cy="1019215"/>
          </a:xfrm>
          <a:prstGeom prst="rect">
            <a:avLst/>
          </a:prstGeom>
        </p:spPr>
      </p:pic>
      <p:pic>
        <p:nvPicPr>
          <p:cNvPr id="4" name="Imagen 3">
            <a:extLst>
              <a:ext uri="{FF2B5EF4-FFF2-40B4-BE49-F238E27FC236}">
                <a16:creationId xmlns:a16="http://schemas.microsoft.com/office/drawing/2014/main" id="{A16D60F9-6A9E-47B5-8DA1-D389D8D767F6}"/>
              </a:ext>
            </a:extLst>
          </p:cNvPr>
          <p:cNvPicPr>
            <a:picLocks noChangeAspect="1"/>
          </p:cNvPicPr>
          <p:nvPr/>
        </p:nvPicPr>
        <p:blipFill>
          <a:blip r:embed="rId3"/>
          <a:stretch>
            <a:fillRect/>
          </a:stretch>
        </p:blipFill>
        <p:spPr>
          <a:xfrm>
            <a:off x="3794934" y="3874335"/>
            <a:ext cx="1904447" cy="1167625"/>
          </a:xfrm>
          <a:prstGeom prst="rect">
            <a:avLst/>
          </a:prstGeom>
        </p:spPr>
      </p:pic>
      <p:pic>
        <p:nvPicPr>
          <p:cNvPr id="8" name="Imagen 7">
            <a:extLst>
              <a:ext uri="{FF2B5EF4-FFF2-40B4-BE49-F238E27FC236}">
                <a16:creationId xmlns:a16="http://schemas.microsoft.com/office/drawing/2014/main" id="{7DAD2D53-D6AC-41BD-BE37-2D10B60DF03F}"/>
              </a:ext>
            </a:extLst>
          </p:cNvPr>
          <p:cNvPicPr>
            <a:picLocks noChangeAspect="1"/>
          </p:cNvPicPr>
          <p:nvPr/>
        </p:nvPicPr>
        <p:blipFill>
          <a:blip r:embed="rId4"/>
          <a:stretch>
            <a:fillRect/>
          </a:stretch>
        </p:blipFill>
        <p:spPr>
          <a:xfrm>
            <a:off x="7269580" y="3874335"/>
            <a:ext cx="1769369" cy="1108971"/>
          </a:xfrm>
          <a:prstGeom prst="rect">
            <a:avLst/>
          </a:prstGeom>
        </p:spPr>
      </p:pic>
      <p:pic>
        <p:nvPicPr>
          <p:cNvPr id="9" name="Imagen 8">
            <a:extLst>
              <a:ext uri="{FF2B5EF4-FFF2-40B4-BE49-F238E27FC236}">
                <a16:creationId xmlns:a16="http://schemas.microsoft.com/office/drawing/2014/main" id="{240B9502-D113-436F-83B2-6756B6A07E8F}"/>
              </a:ext>
            </a:extLst>
          </p:cNvPr>
          <p:cNvPicPr>
            <a:picLocks noChangeAspect="1"/>
          </p:cNvPicPr>
          <p:nvPr/>
        </p:nvPicPr>
        <p:blipFill>
          <a:blip r:embed="rId5"/>
          <a:stretch>
            <a:fillRect/>
          </a:stretch>
        </p:blipFill>
        <p:spPr>
          <a:xfrm>
            <a:off x="5699381" y="3779987"/>
            <a:ext cx="1535031" cy="1211279"/>
          </a:xfrm>
          <a:prstGeom prst="rect">
            <a:avLst/>
          </a:prstGeom>
        </p:spPr>
      </p:pic>
      <p:pic>
        <p:nvPicPr>
          <p:cNvPr id="10" name="Imagen 9">
            <a:extLst>
              <a:ext uri="{FF2B5EF4-FFF2-40B4-BE49-F238E27FC236}">
                <a16:creationId xmlns:a16="http://schemas.microsoft.com/office/drawing/2014/main" id="{226DEF2F-FC56-4C83-9468-D57B729082C4}"/>
              </a:ext>
            </a:extLst>
          </p:cNvPr>
          <p:cNvPicPr>
            <a:picLocks noChangeAspect="1"/>
          </p:cNvPicPr>
          <p:nvPr/>
        </p:nvPicPr>
        <p:blipFill>
          <a:blip r:embed="rId6"/>
          <a:stretch>
            <a:fillRect/>
          </a:stretch>
        </p:blipFill>
        <p:spPr>
          <a:xfrm>
            <a:off x="340242" y="3658140"/>
            <a:ext cx="1723453" cy="1290926"/>
          </a:xfrm>
          <a:prstGeom prst="rect">
            <a:avLst/>
          </a:prstGeom>
        </p:spPr>
      </p:pic>
    </p:spTree>
    <p:extLst>
      <p:ext uri="{BB962C8B-B14F-4D97-AF65-F5344CB8AC3E}">
        <p14:creationId xmlns:p14="http://schemas.microsoft.com/office/powerpoint/2010/main" val="2874745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500" fill="hold"/>
                                        <p:tgtEl>
                                          <p:spTgt spid="17"/>
                                        </p:tgtEl>
                                        <p:attrNameLst>
                                          <p:attrName>ppt_x</p:attrName>
                                        </p:attrNameLst>
                                      </p:cBhvr>
                                      <p:tavLst>
                                        <p:tav tm="0">
                                          <p:val>
                                            <p:strVal val="#ppt_x"/>
                                          </p:val>
                                        </p:tav>
                                        <p:tav tm="100000">
                                          <p:val>
                                            <p:strVal val="#ppt_x"/>
                                          </p:val>
                                        </p:tav>
                                      </p:tavLst>
                                    </p:anim>
                                    <p:anim calcmode="lin" valueType="num">
                                      <p:cBhvr additive="base">
                                        <p:cTn id="14"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500" fill="hold"/>
                                        <p:tgtEl>
                                          <p:spTgt spid="19"/>
                                        </p:tgtEl>
                                        <p:attrNameLst>
                                          <p:attrName>ppt_x</p:attrName>
                                        </p:attrNameLst>
                                      </p:cBhvr>
                                      <p:tavLst>
                                        <p:tav tm="0">
                                          <p:val>
                                            <p:strVal val="#ppt_x"/>
                                          </p:val>
                                        </p:tav>
                                        <p:tav tm="100000">
                                          <p:val>
                                            <p:strVal val="#ppt_x"/>
                                          </p:val>
                                        </p:tav>
                                      </p:tavLst>
                                    </p:anim>
                                    <p:anim calcmode="lin" valueType="num">
                                      <p:cBhvr additive="base">
                                        <p:cTn id="20" dur="500" fill="hold"/>
                                        <p:tgtEl>
                                          <p:spTgt spid="19"/>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ppt_x"/>
                                          </p:val>
                                        </p:tav>
                                        <p:tav tm="100000">
                                          <p:val>
                                            <p:strVal val="#ppt_x"/>
                                          </p:val>
                                        </p:tav>
                                      </p:tavLst>
                                    </p:anim>
                                    <p:anim calcmode="lin" valueType="num">
                                      <p:cBhvr additive="base">
                                        <p:cTn id="24" dur="500" fill="hold"/>
                                        <p:tgtEl>
                                          <p:spTgt spid="3"/>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ppt_x"/>
                                          </p:val>
                                        </p:tav>
                                        <p:tav tm="100000">
                                          <p:val>
                                            <p:strVal val="#ppt_x"/>
                                          </p:val>
                                        </p:tav>
                                      </p:tavLst>
                                    </p:anim>
                                    <p:anim calcmode="lin" valueType="num">
                                      <p:cBhvr additive="base">
                                        <p:cTn id="28" dur="500" fill="hold"/>
                                        <p:tgtEl>
                                          <p:spTgt spid="7"/>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fill="hold"/>
                                        <p:tgtEl>
                                          <p:spTgt spid="11"/>
                                        </p:tgtEl>
                                        <p:attrNameLst>
                                          <p:attrName>ppt_x</p:attrName>
                                        </p:attrNameLst>
                                      </p:cBhvr>
                                      <p:tavLst>
                                        <p:tav tm="0">
                                          <p:val>
                                            <p:strVal val="#ppt_x"/>
                                          </p:val>
                                        </p:tav>
                                        <p:tav tm="100000">
                                          <p:val>
                                            <p:strVal val="#ppt_x"/>
                                          </p:val>
                                        </p:tav>
                                      </p:tavLst>
                                    </p:anim>
                                    <p:anim calcmode="lin" valueType="num">
                                      <p:cBhvr additive="base">
                                        <p:cTn id="32" dur="500" fill="hold"/>
                                        <p:tgtEl>
                                          <p:spTgt spid="11"/>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anim calcmode="lin" valueType="num">
                                      <p:cBhvr additive="base">
                                        <p:cTn id="35" dur="500" fill="hold"/>
                                        <p:tgtEl>
                                          <p:spTgt spid="15"/>
                                        </p:tgtEl>
                                        <p:attrNameLst>
                                          <p:attrName>ppt_x</p:attrName>
                                        </p:attrNameLst>
                                      </p:cBhvr>
                                      <p:tavLst>
                                        <p:tav tm="0">
                                          <p:val>
                                            <p:strVal val="#ppt_x"/>
                                          </p:val>
                                        </p:tav>
                                        <p:tav tm="100000">
                                          <p:val>
                                            <p:strVal val="#ppt_x"/>
                                          </p:val>
                                        </p:tav>
                                      </p:tavLst>
                                    </p:anim>
                                    <p:anim calcmode="lin" valueType="num">
                                      <p:cBhvr additive="base">
                                        <p:cTn id="36"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22"/>
                                        </p:tgtEl>
                                        <p:attrNameLst>
                                          <p:attrName>style.visibility</p:attrName>
                                        </p:attrNameLst>
                                      </p:cBhvr>
                                      <p:to>
                                        <p:strVal val="visible"/>
                                      </p:to>
                                    </p:set>
                                    <p:anim calcmode="lin" valueType="num">
                                      <p:cBhvr additive="base">
                                        <p:cTn id="41" dur="500" fill="hold"/>
                                        <p:tgtEl>
                                          <p:spTgt spid="22"/>
                                        </p:tgtEl>
                                        <p:attrNameLst>
                                          <p:attrName>ppt_x</p:attrName>
                                        </p:attrNameLst>
                                      </p:cBhvr>
                                      <p:tavLst>
                                        <p:tav tm="0">
                                          <p:val>
                                            <p:strVal val="#ppt_x"/>
                                          </p:val>
                                        </p:tav>
                                        <p:tav tm="100000">
                                          <p:val>
                                            <p:strVal val="#ppt_x"/>
                                          </p:val>
                                        </p:tav>
                                      </p:tavLst>
                                    </p:anim>
                                    <p:anim calcmode="lin" valueType="num">
                                      <p:cBhvr additive="base">
                                        <p:cTn id="42"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24"/>
                                        </p:tgtEl>
                                        <p:attrNameLst>
                                          <p:attrName>style.visibility</p:attrName>
                                        </p:attrNameLst>
                                      </p:cBhvr>
                                      <p:to>
                                        <p:strVal val="visible"/>
                                      </p:to>
                                    </p:set>
                                    <p:anim calcmode="lin" valueType="num">
                                      <p:cBhvr additive="base">
                                        <p:cTn id="47" dur="500" fill="hold"/>
                                        <p:tgtEl>
                                          <p:spTgt spid="24"/>
                                        </p:tgtEl>
                                        <p:attrNameLst>
                                          <p:attrName>ppt_x</p:attrName>
                                        </p:attrNameLst>
                                      </p:cBhvr>
                                      <p:tavLst>
                                        <p:tav tm="0">
                                          <p:val>
                                            <p:strVal val="#ppt_x"/>
                                          </p:val>
                                        </p:tav>
                                        <p:tav tm="100000">
                                          <p:val>
                                            <p:strVal val="#ppt_x"/>
                                          </p:val>
                                        </p:tav>
                                      </p:tavLst>
                                    </p:anim>
                                    <p:anim calcmode="lin" valueType="num">
                                      <p:cBhvr additive="base">
                                        <p:cTn id="48"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nodeType="clickEffect">
                                  <p:stCondLst>
                                    <p:cond delay="0"/>
                                  </p:stCondLst>
                                  <p:childTnLst>
                                    <p:set>
                                      <p:cBhvr>
                                        <p:cTn id="52" dur="1" fill="hold">
                                          <p:stCondLst>
                                            <p:cond delay="0"/>
                                          </p:stCondLst>
                                        </p:cTn>
                                        <p:tgtEl>
                                          <p:spTgt spid="10"/>
                                        </p:tgtEl>
                                        <p:attrNameLst>
                                          <p:attrName>style.visibility</p:attrName>
                                        </p:attrNameLst>
                                      </p:cBhvr>
                                      <p:to>
                                        <p:strVal val="visible"/>
                                      </p:to>
                                    </p:set>
                                    <p:anim calcmode="lin" valueType="num">
                                      <p:cBhvr additive="base">
                                        <p:cTn id="53" dur="500" fill="hold"/>
                                        <p:tgtEl>
                                          <p:spTgt spid="10"/>
                                        </p:tgtEl>
                                        <p:attrNameLst>
                                          <p:attrName>ppt_x</p:attrName>
                                        </p:attrNameLst>
                                      </p:cBhvr>
                                      <p:tavLst>
                                        <p:tav tm="0">
                                          <p:val>
                                            <p:strVal val="#ppt_x"/>
                                          </p:val>
                                        </p:tav>
                                        <p:tav tm="100000">
                                          <p:val>
                                            <p:strVal val="#ppt_x"/>
                                          </p:val>
                                        </p:tav>
                                      </p:tavLst>
                                    </p:anim>
                                    <p:anim calcmode="lin" valueType="num">
                                      <p:cBhvr additive="base">
                                        <p:cTn id="5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42" presetClass="entr" presetSubtype="0" fill="hold" nodeType="clickEffect">
                                  <p:stCondLst>
                                    <p:cond delay="0"/>
                                  </p:stCondLst>
                                  <p:childTnLst>
                                    <p:set>
                                      <p:cBhvr>
                                        <p:cTn id="58" dur="1" fill="hold">
                                          <p:stCondLst>
                                            <p:cond delay="0"/>
                                          </p:stCondLst>
                                        </p:cTn>
                                        <p:tgtEl>
                                          <p:spTgt spid="2"/>
                                        </p:tgtEl>
                                        <p:attrNameLst>
                                          <p:attrName>style.visibility</p:attrName>
                                        </p:attrNameLst>
                                      </p:cBhvr>
                                      <p:to>
                                        <p:strVal val="visible"/>
                                      </p:to>
                                    </p:set>
                                    <p:animEffect transition="in" filter="fade">
                                      <p:cBhvr>
                                        <p:cTn id="59" dur="1000"/>
                                        <p:tgtEl>
                                          <p:spTgt spid="2"/>
                                        </p:tgtEl>
                                      </p:cBhvr>
                                    </p:animEffect>
                                    <p:anim calcmode="lin" valueType="num">
                                      <p:cBhvr>
                                        <p:cTn id="60" dur="1000" fill="hold"/>
                                        <p:tgtEl>
                                          <p:spTgt spid="2"/>
                                        </p:tgtEl>
                                        <p:attrNameLst>
                                          <p:attrName>ppt_x</p:attrName>
                                        </p:attrNameLst>
                                      </p:cBhvr>
                                      <p:tavLst>
                                        <p:tav tm="0">
                                          <p:val>
                                            <p:strVal val="#ppt_x"/>
                                          </p:val>
                                        </p:tav>
                                        <p:tav tm="100000">
                                          <p:val>
                                            <p:strVal val="#ppt_x"/>
                                          </p:val>
                                        </p:tav>
                                      </p:tavLst>
                                    </p:anim>
                                    <p:anim calcmode="lin" valueType="num">
                                      <p:cBhvr>
                                        <p:cTn id="61" dur="1000" fill="hold"/>
                                        <p:tgtEl>
                                          <p:spTgt spid="2"/>
                                        </p:tgtEl>
                                        <p:attrNameLst>
                                          <p:attrName>ppt_y</p:attrName>
                                        </p:attrNameLst>
                                      </p:cBhvr>
                                      <p:tavLst>
                                        <p:tav tm="0">
                                          <p:val>
                                            <p:strVal val="#ppt_y+.1"/>
                                          </p:val>
                                        </p:tav>
                                        <p:tav tm="100000">
                                          <p:val>
                                            <p:strVal val="#ppt_y"/>
                                          </p:val>
                                        </p:tav>
                                      </p:tavLst>
                                    </p:anim>
                                  </p:childTnLst>
                                </p:cTn>
                              </p:par>
                              <p:par>
                                <p:cTn id="62" presetID="42" presetClass="entr" presetSubtype="0" fill="hold" nodeType="withEffect">
                                  <p:stCondLst>
                                    <p:cond delay="0"/>
                                  </p:stCondLst>
                                  <p:childTnLst>
                                    <p:set>
                                      <p:cBhvr>
                                        <p:cTn id="63" dur="1" fill="hold">
                                          <p:stCondLst>
                                            <p:cond delay="0"/>
                                          </p:stCondLst>
                                        </p:cTn>
                                        <p:tgtEl>
                                          <p:spTgt spid="4"/>
                                        </p:tgtEl>
                                        <p:attrNameLst>
                                          <p:attrName>style.visibility</p:attrName>
                                        </p:attrNameLst>
                                      </p:cBhvr>
                                      <p:to>
                                        <p:strVal val="visible"/>
                                      </p:to>
                                    </p:set>
                                    <p:animEffect transition="in" filter="fade">
                                      <p:cBhvr>
                                        <p:cTn id="64" dur="1000"/>
                                        <p:tgtEl>
                                          <p:spTgt spid="4"/>
                                        </p:tgtEl>
                                      </p:cBhvr>
                                    </p:animEffect>
                                    <p:anim calcmode="lin" valueType="num">
                                      <p:cBhvr>
                                        <p:cTn id="65" dur="1000" fill="hold"/>
                                        <p:tgtEl>
                                          <p:spTgt spid="4"/>
                                        </p:tgtEl>
                                        <p:attrNameLst>
                                          <p:attrName>ppt_x</p:attrName>
                                        </p:attrNameLst>
                                      </p:cBhvr>
                                      <p:tavLst>
                                        <p:tav tm="0">
                                          <p:val>
                                            <p:strVal val="#ppt_x"/>
                                          </p:val>
                                        </p:tav>
                                        <p:tav tm="100000">
                                          <p:val>
                                            <p:strVal val="#ppt_x"/>
                                          </p:val>
                                        </p:tav>
                                      </p:tavLst>
                                    </p:anim>
                                    <p:anim calcmode="lin" valueType="num">
                                      <p:cBhvr>
                                        <p:cTn id="6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42" presetClass="entr" presetSubtype="0" fill="hold" nodeType="clickEffect">
                                  <p:stCondLst>
                                    <p:cond delay="0"/>
                                  </p:stCondLst>
                                  <p:childTnLst>
                                    <p:set>
                                      <p:cBhvr>
                                        <p:cTn id="70" dur="1" fill="hold">
                                          <p:stCondLst>
                                            <p:cond delay="0"/>
                                          </p:stCondLst>
                                        </p:cTn>
                                        <p:tgtEl>
                                          <p:spTgt spid="9"/>
                                        </p:tgtEl>
                                        <p:attrNameLst>
                                          <p:attrName>style.visibility</p:attrName>
                                        </p:attrNameLst>
                                      </p:cBhvr>
                                      <p:to>
                                        <p:strVal val="visible"/>
                                      </p:to>
                                    </p:set>
                                    <p:animEffect transition="in" filter="fade">
                                      <p:cBhvr>
                                        <p:cTn id="71" dur="1000"/>
                                        <p:tgtEl>
                                          <p:spTgt spid="9"/>
                                        </p:tgtEl>
                                      </p:cBhvr>
                                    </p:animEffect>
                                    <p:anim calcmode="lin" valueType="num">
                                      <p:cBhvr>
                                        <p:cTn id="72" dur="1000" fill="hold"/>
                                        <p:tgtEl>
                                          <p:spTgt spid="9"/>
                                        </p:tgtEl>
                                        <p:attrNameLst>
                                          <p:attrName>ppt_x</p:attrName>
                                        </p:attrNameLst>
                                      </p:cBhvr>
                                      <p:tavLst>
                                        <p:tav tm="0">
                                          <p:val>
                                            <p:strVal val="#ppt_x"/>
                                          </p:val>
                                        </p:tav>
                                        <p:tav tm="100000">
                                          <p:val>
                                            <p:strVal val="#ppt_x"/>
                                          </p:val>
                                        </p:tav>
                                      </p:tavLst>
                                    </p:anim>
                                    <p:anim calcmode="lin" valueType="num">
                                      <p:cBhvr>
                                        <p:cTn id="73" dur="1000" fill="hold"/>
                                        <p:tgtEl>
                                          <p:spTgt spid="9"/>
                                        </p:tgtEl>
                                        <p:attrNameLst>
                                          <p:attrName>ppt_y</p:attrName>
                                        </p:attrNameLst>
                                      </p:cBhvr>
                                      <p:tavLst>
                                        <p:tav tm="0">
                                          <p:val>
                                            <p:strVal val="#ppt_y+.1"/>
                                          </p:val>
                                        </p:tav>
                                        <p:tav tm="100000">
                                          <p:val>
                                            <p:strVal val="#ppt_y"/>
                                          </p:val>
                                        </p:tav>
                                      </p:tavLst>
                                    </p:anim>
                                  </p:childTnLst>
                                </p:cTn>
                              </p:par>
                              <p:par>
                                <p:cTn id="74" presetID="42" presetClass="entr" presetSubtype="0" fill="hold" nodeType="withEffect">
                                  <p:stCondLst>
                                    <p:cond delay="0"/>
                                  </p:stCondLst>
                                  <p:childTnLst>
                                    <p:set>
                                      <p:cBhvr>
                                        <p:cTn id="75" dur="1" fill="hold">
                                          <p:stCondLst>
                                            <p:cond delay="0"/>
                                          </p:stCondLst>
                                        </p:cTn>
                                        <p:tgtEl>
                                          <p:spTgt spid="8"/>
                                        </p:tgtEl>
                                        <p:attrNameLst>
                                          <p:attrName>style.visibility</p:attrName>
                                        </p:attrNameLst>
                                      </p:cBhvr>
                                      <p:to>
                                        <p:strVal val="visible"/>
                                      </p:to>
                                    </p:set>
                                    <p:animEffect transition="in" filter="fade">
                                      <p:cBhvr>
                                        <p:cTn id="76" dur="1000"/>
                                        <p:tgtEl>
                                          <p:spTgt spid="8"/>
                                        </p:tgtEl>
                                      </p:cBhvr>
                                    </p:animEffect>
                                    <p:anim calcmode="lin" valueType="num">
                                      <p:cBhvr>
                                        <p:cTn id="77" dur="1000" fill="hold"/>
                                        <p:tgtEl>
                                          <p:spTgt spid="8"/>
                                        </p:tgtEl>
                                        <p:attrNameLst>
                                          <p:attrName>ppt_x</p:attrName>
                                        </p:attrNameLst>
                                      </p:cBhvr>
                                      <p:tavLst>
                                        <p:tav tm="0">
                                          <p:val>
                                            <p:strVal val="#ppt_x"/>
                                          </p:val>
                                        </p:tav>
                                        <p:tav tm="100000">
                                          <p:val>
                                            <p:strVal val="#ppt_x"/>
                                          </p:val>
                                        </p:tav>
                                      </p:tavLst>
                                    </p:anim>
                                    <p:anim calcmode="lin" valueType="num">
                                      <p:cBhvr>
                                        <p:cTn id="78"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7" grpId="0" animBg="1"/>
      <p:bldP spid="15" grpId="0" animBg="1"/>
      <p:bldP spid="22" grpId="0" animBg="1"/>
      <p:bldP spid="2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988829" y="163546"/>
            <a:ext cx="6103087" cy="639534"/>
          </a:xfrm>
          <a:prstGeom prst="rect">
            <a:avLst/>
          </a:prstGeom>
          <a:noFill/>
          <a:ln w="9525" algn="ctr">
            <a:noFill/>
            <a:miter lim="800000"/>
            <a:headEnd/>
            <a:tailEnd/>
          </a:ln>
          <a:effectLst/>
        </p:spPr>
        <p:txBody>
          <a:bodyPr wrap="square">
            <a:spAutoFit/>
          </a:bodyPr>
          <a:lstStyle/>
          <a:p>
            <a:pPr algn="ctr">
              <a:lnSpc>
                <a:spcPct val="140000"/>
              </a:lnSpc>
              <a:spcBef>
                <a:spcPct val="50000"/>
              </a:spcBef>
              <a:defRPr/>
            </a:pPr>
            <a:r>
              <a:rPr lang="es-MX" sz="2800" b="1" dirty="0">
                <a:effectLst>
                  <a:outerShdw blurRad="38100" dist="38100" dir="2700000" algn="tl">
                    <a:srgbClr val="C0C0C0"/>
                  </a:outerShdw>
                </a:effectLst>
              </a:rPr>
              <a:t>TEMAS A TRATAR</a:t>
            </a:r>
            <a:endParaRPr lang="es-ES" sz="2800" b="1" dirty="0">
              <a:effectLst>
                <a:outerShdw blurRad="38100" dist="38100" dir="2700000" algn="tl">
                  <a:srgbClr val="C0C0C0"/>
                </a:outerShdw>
              </a:effectLst>
            </a:endParaRPr>
          </a:p>
        </p:txBody>
      </p:sp>
      <p:sp>
        <p:nvSpPr>
          <p:cNvPr id="2" name="CuadroTexto 1">
            <a:extLst>
              <a:ext uri="{FF2B5EF4-FFF2-40B4-BE49-F238E27FC236}">
                <a16:creationId xmlns:a16="http://schemas.microsoft.com/office/drawing/2014/main" id="{1F8AD9A7-F1EC-40BD-8EFB-ED2EB6EAEDAA}"/>
              </a:ext>
            </a:extLst>
          </p:cNvPr>
          <p:cNvSpPr txBox="1"/>
          <p:nvPr/>
        </p:nvSpPr>
        <p:spPr>
          <a:xfrm>
            <a:off x="170122" y="999460"/>
            <a:ext cx="8803758" cy="3785652"/>
          </a:xfrm>
          <a:prstGeom prst="rect">
            <a:avLst/>
          </a:prstGeom>
          <a:noFill/>
        </p:spPr>
        <p:txBody>
          <a:bodyPr wrap="square" rtlCol="0">
            <a:spAutoFit/>
          </a:bodyPr>
          <a:lstStyle/>
          <a:p>
            <a:pPr marL="285750" indent="-285750">
              <a:buFont typeface="Wingdings" panose="05000000000000000000" pitchFamily="2" charset="2"/>
              <a:buChar char="ü"/>
            </a:pPr>
            <a:r>
              <a:rPr lang="es-CO" sz="2400" dirty="0"/>
              <a:t>Reflexión inicial</a:t>
            </a:r>
          </a:p>
          <a:p>
            <a:pPr marL="285750" indent="-285750">
              <a:buFont typeface="Wingdings" panose="05000000000000000000" pitchFamily="2" charset="2"/>
              <a:buChar char="ü"/>
            </a:pPr>
            <a:r>
              <a:rPr lang="es-CO" sz="2400" dirty="0"/>
              <a:t>Introducción</a:t>
            </a:r>
          </a:p>
          <a:p>
            <a:pPr marL="285750" indent="-285750">
              <a:buFont typeface="Wingdings" panose="05000000000000000000" pitchFamily="2" charset="2"/>
              <a:buChar char="ü"/>
            </a:pPr>
            <a:r>
              <a:rPr lang="es-CO" sz="2400" dirty="0"/>
              <a:t>Conceptos generales</a:t>
            </a:r>
          </a:p>
          <a:p>
            <a:pPr marL="285750" indent="-285750">
              <a:buFont typeface="Wingdings" panose="05000000000000000000" pitchFamily="2" charset="2"/>
              <a:buChar char="ü"/>
            </a:pPr>
            <a:r>
              <a:rPr lang="es-ES" sz="2400" dirty="0"/>
              <a:t>Características del principio activo y elección de la forma farmacéutica </a:t>
            </a:r>
          </a:p>
          <a:p>
            <a:pPr marL="285750" indent="-285750">
              <a:buFont typeface="Wingdings" panose="05000000000000000000" pitchFamily="2" charset="2"/>
              <a:buChar char="ü"/>
            </a:pPr>
            <a:r>
              <a:rPr lang="es-ES" sz="2400" dirty="0"/>
              <a:t>Formas farmacéuticas y su clasificación</a:t>
            </a:r>
          </a:p>
          <a:p>
            <a:pPr marL="285750" indent="-285750">
              <a:buFont typeface="Wingdings" panose="05000000000000000000" pitchFamily="2" charset="2"/>
              <a:buChar char="ü"/>
            </a:pPr>
            <a:r>
              <a:rPr lang="es-CO" sz="2400" dirty="0"/>
              <a:t>Vías de administración según la forma farmacéutica</a:t>
            </a:r>
          </a:p>
          <a:p>
            <a:pPr marL="285750" indent="-285750">
              <a:buFont typeface="Wingdings" panose="05000000000000000000" pitchFamily="2" charset="2"/>
              <a:buChar char="ü"/>
            </a:pPr>
            <a:r>
              <a:rPr lang="es-CO" sz="2400" dirty="0"/>
              <a:t>Proceso LADME</a:t>
            </a:r>
          </a:p>
          <a:p>
            <a:pPr marL="285750" indent="-285750">
              <a:buFont typeface="Wingdings" panose="05000000000000000000" pitchFamily="2" charset="2"/>
              <a:buChar char="ü"/>
            </a:pPr>
            <a:r>
              <a:rPr lang="es-CO" sz="2400" dirty="0"/>
              <a:t>Ejercicios y conclusiones</a:t>
            </a:r>
          </a:p>
          <a:p>
            <a:endParaRPr lang="es-CO" sz="2400" dirty="0"/>
          </a:p>
        </p:txBody>
      </p:sp>
    </p:spTree>
    <p:extLst>
      <p:ext uri="{BB962C8B-B14F-4D97-AF65-F5344CB8AC3E}">
        <p14:creationId xmlns:p14="http://schemas.microsoft.com/office/powerpoint/2010/main" val="1386202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anim calcmode="lin" valueType="num">
                                      <p:cBhvr additive="base">
                                        <p:cTn id="13"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
                                            <p:txEl>
                                              <p:pRg st="1" end="1"/>
                                            </p:txEl>
                                          </p:spTgt>
                                        </p:tgtEl>
                                        <p:attrNameLst>
                                          <p:attrName>style.visibility</p:attrName>
                                        </p:attrNameLst>
                                      </p:cBhvr>
                                      <p:to>
                                        <p:strVal val="visible"/>
                                      </p:to>
                                    </p:set>
                                    <p:anim calcmode="lin" valueType="num">
                                      <p:cBhvr additive="base">
                                        <p:cTn id="19"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
                                            <p:txEl>
                                              <p:pRg st="2" end="2"/>
                                            </p:txEl>
                                          </p:spTgt>
                                        </p:tgtEl>
                                        <p:attrNameLst>
                                          <p:attrName>style.visibility</p:attrName>
                                        </p:attrNameLst>
                                      </p:cBhvr>
                                      <p:to>
                                        <p:strVal val="visible"/>
                                      </p:to>
                                    </p:set>
                                    <p:anim calcmode="lin" valueType="num">
                                      <p:cBhvr additive="base">
                                        <p:cTn id="25"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2">
                                            <p:txEl>
                                              <p:pRg st="3" end="3"/>
                                            </p:txEl>
                                          </p:spTgt>
                                        </p:tgtEl>
                                        <p:attrNameLst>
                                          <p:attrName>style.visibility</p:attrName>
                                        </p:attrNameLst>
                                      </p:cBhvr>
                                      <p:to>
                                        <p:strVal val="visible"/>
                                      </p:to>
                                    </p:set>
                                    <p:anim calcmode="lin" valueType="num">
                                      <p:cBhvr additive="base">
                                        <p:cTn id="31"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2">
                                            <p:txEl>
                                              <p:pRg st="4" end="4"/>
                                            </p:txEl>
                                          </p:spTgt>
                                        </p:tgtEl>
                                        <p:attrNameLst>
                                          <p:attrName>style.visibility</p:attrName>
                                        </p:attrNameLst>
                                      </p:cBhvr>
                                      <p:to>
                                        <p:strVal val="visible"/>
                                      </p:to>
                                    </p:set>
                                    <p:anim calcmode="lin" valueType="num">
                                      <p:cBhvr additive="base">
                                        <p:cTn id="37"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2">
                                            <p:txEl>
                                              <p:pRg st="5" end="5"/>
                                            </p:txEl>
                                          </p:spTgt>
                                        </p:tgtEl>
                                        <p:attrNameLst>
                                          <p:attrName>style.visibility</p:attrName>
                                        </p:attrNameLst>
                                      </p:cBhvr>
                                      <p:to>
                                        <p:strVal val="visible"/>
                                      </p:to>
                                    </p:set>
                                    <p:anim calcmode="lin" valueType="num">
                                      <p:cBhvr additive="base">
                                        <p:cTn id="43" dur="500" fill="hold"/>
                                        <p:tgtEl>
                                          <p:spTgt spid="2">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2">
                                            <p:txEl>
                                              <p:pRg st="6" end="6"/>
                                            </p:txEl>
                                          </p:spTgt>
                                        </p:tgtEl>
                                        <p:attrNameLst>
                                          <p:attrName>style.visibility</p:attrName>
                                        </p:attrNameLst>
                                      </p:cBhvr>
                                      <p:to>
                                        <p:strVal val="visible"/>
                                      </p:to>
                                    </p:set>
                                    <p:anim calcmode="lin" valueType="num">
                                      <p:cBhvr additive="base">
                                        <p:cTn id="49" dur="500" fill="hold"/>
                                        <p:tgtEl>
                                          <p:spTgt spid="2">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2">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2">
                                            <p:txEl>
                                              <p:pRg st="7" end="7"/>
                                            </p:txEl>
                                          </p:spTgt>
                                        </p:tgtEl>
                                        <p:attrNameLst>
                                          <p:attrName>style.visibility</p:attrName>
                                        </p:attrNameLst>
                                      </p:cBhvr>
                                      <p:to>
                                        <p:strVal val="visible"/>
                                      </p:to>
                                    </p:set>
                                    <p:anim calcmode="lin" valueType="num">
                                      <p:cBhvr additive="base">
                                        <p:cTn id="55" dur="500" fill="hold"/>
                                        <p:tgtEl>
                                          <p:spTgt spid="2">
                                            <p:txEl>
                                              <p:pRg st="7" end="7"/>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2">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340242" y="101540"/>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6. CLASIFICACIÓN FORMAS FARMACÉUTICAS</a:t>
            </a:r>
          </a:p>
        </p:txBody>
      </p:sp>
      <p:sp>
        <p:nvSpPr>
          <p:cNvPr id="30" name="CuadroTexto 29">
            <a:extLst>
              <a:ext uri="{FF2B5EF4-FFF2-40B4-BE49-F238E27FC236}">
                <a16:creationId xmlns:a16="http://schemas.microsoft.com/office/drawing/2014/main" id="{62D8C410-0721-42BF-B3C6-A2EA00DC925A}"/>
              </a:ext>
            </a:extLst>
          </p:cNvPr>
          <p:cNvSpPr txBox="1"/>
          <p:nvPr/>
        </p:nvSpPr>
        <p:spPr>
          <a:xfrm>
            <a:off x="2856182" y="533350"/>
            <a:ext cx="2148914" cy="461665"/>
          </a:xfrm>
          <a:prstGeom prst="rect">
            <a:avLst/>
          </a:prstGeom>
          <a:noFill/>
        </p:spPr>
        <p:txBody>
          <a:bodyPr wrap="square">
            <a:spAutoFit/>
          </a:bodyPr>
          <a:lstStyle/>
          <a:p>
            <a:r>
              <a:rPr lang="es-CO" sz="2400" b="1" dirty="0"/>
              <a:t>COMPRIMIDOS</a:t>
            </a:r>
          </a:p>
        </p:txBody>
      </p:sp>
      <p:cxnSp>
        <p:nvCxnSpPr>
          <p:cNvPr id="3" name="Conector recto 2">
            <a:extLst>
              <a:ext uri="{FF2B5EF4-FFF2-40B4-BE49-F238E27FC236}">
                <a16:creationId xmlns:a16="http://schemas.microsoft.com/office/drawing/2014/main" id="{C940BDD1-BB42-489E-BB27-828FF35B1310}"/>
              </a:ext>
            </a:extLst>
          </p:cNvPr>
          <p:cNvCxnSpPr>
            <a:cxnSpLocks/>
          </p:cNvCxnSpPr>
          <p:nvPr/>
        </p:nvCxnSpPr>
        <p:spPr>
          <a:xfrm>
            <a:off x="3930639" y="1717537"/>
            <a:ext cx="568" cy="245532"/>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Conector recto 6">
            <a:extLst>
              <a:ext uri="{FF2B5EF4-FFF2-40B4-BE49-F238E27FC236}">
                <a16:creationId xmlns:a16="http://schemas.microsoft.com/office/drawing/2014/main" id="{193B0E16-4765-4FF3-BB66-72F3A5BCB3E9}"/>
              </a:ext>
            </a:extLst>
          </p:cNvPr>
          <p:cNvCxnSpPr>
            <a:cxnSpLocks/>
          </p:cNvCxnSpPr>
          <p:nvPr/>
        </p:nvCxnSpPr>
        <p:spPr>
          <a:xfrm>
            <a:off x="1114147" y="1963069"/>
            <a:ext cx="71313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Conector recto 10">
            <a:extLst>
              <a:ext uri="{FF2B5EF4-FFF2-40B4-BE49-F238E27FC236}">
                <a16:creationId xmlns:a16="http://schemas.microsoft.com/office/drawing/2014/main" id="{EF31407B-88B4-4EC0-9FC4-1195DAD63D9B}"/>
              </a:ext>
            </a:extLst>
          </p:cNvPr>
          <p:cNvCxnSpPr/>
          <p:nvPr/>
        </p:nvCxnSpPr>
        <p:spPr>
          <a:xfrm>
            <a:off x="1114147" y="1963069"/>
            <a:ext cx="0" cy="285136"/>
          </a:xfrm>
          <a:prstGeom prst="line">
            <a:avLst/>
          </a:prstGeom>
        </p:spPr>
        <p:style>
          <a:lnRef idx="1">
            <a:schemeClr val="accent1"/>
          </a:lnRef>
          <a:fillRef idx="0">
            <a:schemeClr val="accent1"/>
          </a:fillRef>
          <a:effectRef idx="0">
            <a:schemeClr val="accent1"/>
          </a:effectRef>
          <a:fontRef idx="minor">
            <a:schemeClr val="tx1"/>
          </a:fontRef>
        </p:style>
      </p:cxnSp>
      <p:sp>
        <p:nvSpPr>
          <p:cNvPr id="17" name="CuadroTexto 16">
            <a:extLst>
              <a:ext uri="{FF2B5EF4-FFF2-40B4-BE49-F238E27FC236}">
                <a16:creationId xmlns:a16="http://schemas.microsoft.com/office/drawing/2014/main" id="{AC39E4CD-CC04-4660-8E0C-7DA6A14196B7}"/>
              </a:ext>
            </a:extLst>
          </p:cNvPr>
          <p:cNvSpPr txBox="1"/>
          <p:nvPr/>
        </p:nvSpPr>
        <p:spPr>
          <a:xfrm>
            <a:off x="191388" y="965801"/>
            <a:ext cx="8620163" cy="738664"/>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s-ES" sz="1400" dirty="0"/>
              <a:t>Se fabrican mediante compresión del principio activo, que está en forma de polvo. Pueden ranurarse para facilitar la administración de dosis más pequeñas y fabricarse con una cubierta entérica (para evitar el fármaco en la mucosa) o con liberación retardada (ceden lentamente el principio activo).</a:t>
            </a:r>
            <a:endParaRPr lang="es-CO" sz="1400" dirty="0"/>
          </a:p>
        </p:txBody>
      </p:sp>
      <p:sp>
        <p:nvSpPr>
          <p:cNvPr id="15" name="CuadroTexto 14">
            <a:extLst>
              <a:ext uri="{FF2B5EF4-FFF2-40B4-BE49-F238E27FC236}">
                <a16:creationId xmlns:a16="http://schemas.microsoft.com/office/drawing/2014/main" id="{5502C24E-7888-4767-964D-010D05C95D49}"/>
              </a:ext>
            </a:extLst>
          </p:cNvPr>
          <p:cNvSpPr txBox="1"/>
          <p:nvPr/>
        </p:nvSpPr>
        <p:spPr>
          <a:xfrm>
            <a:off x="191389" y="2248205"/>
            <a:ext cx="2179302" cy="2000548"/>
          </a:xfrm>
          <a:prstGeom prst="rect">
            <a:avLst/>
          </a:prstGeom>
          <a:noFill/>
          <a:ln>
            <a:solidFill>
              <a:schemeClr val="accent1"/>
            </a:solidFill>
          </a:ln>
        </p:spPr>
        <p:txBody>
          <a:bodyPr wrap="square" rtlCol="0">
            <a:spAutoFit/>
          </a:bodyPr>
          <a:lstStyle/>
          <a:p>
            <a:pPr algn="ctr"/>
            <a:r>
              <a:rPr lang="es-CO" sz="1400" b="1" dirty="0">
                <a:highlight>
                  <a:srgbClr val="FFFF00"/>
                </a:highlight>
              </a:rPr>
              <a:t>Cubierta </a:t>
            </a:r>
            <a:r>
              <a:rPr lang="es-CO" sz="1400" b="1" dirty="0" err="1">
                <a:highlight>
                  <a:srgbClr val="FFFF00"/>
                </a:highlight>
              </a:rPr>
              <a:t>gastrorresistente</a:t>
            </a:r>
            <a:endParaRPr lang="es-CO" sz="1400" b="1" dirty="0">
              <a:highlight>
                <a:srgbClr val="FFFF00"/>
              </a:highlight>
            </a:endParaRPr>
          </a:p>
          <a:p>
            <a:pPr algn="ctr"/>
            <a:endParaRPr lang="es-CO" sz="1200" b="1" dirty="0"/>
          </a:p>
          <a:p>
            <a:pPr algn="just"/>
            <a:r>
              <a:rPr lang="es-ES" sz="1200" dirty="0"/>
              <a:t>Resistente a las secreciones ácidas del </a:t>
            </a:r>
            <a:r>
              <a:rPr lang="es-ES" sz="1200" b="1" dirty="0"/>
              <a:t>estómago, </a:t>
            </a:r>
            <a:r>
              <a:rPr lang="es-ES" sz="1200" dirty="0"/>
              <a:t>disgregándose finalmente en el intestino delgado. Se emplean para proteger fármacos que se alteran con los </a:t>
            </a:r>
            <a:r>
              <a:rPr lang="es-ES" sz="1200" b="1" dirty="0"/>
              <a:t>jugos gástricos </a:t>
            </a:r>
            <a:r>
              <a:rPr lang="es-ES" sz="1200" dirty="0"/>
              <a:t>o para </a:t>
            </a:r>
            <a:r>
              <a:rPr lang="es-ES" sz="1200" b="1" dirty="0"/>
              <a:t>proteger a la mucosa gástrica</a:t>
            </a:r>
            <a:r>
              <a:rPr lang="es-ES" sz="1200" dirty="0"/>
              <a:t> de fármacos irritantes</a:t>
            </a:r>
            <a:r>
              <a:rPr lang="es-ES" sz="1400" dirty="0"/>
              <a:t>.</a:t>
            </a:r>
            <a:endParaRPr lang="es-CO" sz="1400" dirty="0"/>
          </a:p>
        </p:txBody>
      </p:sp>
      <p:cxnSp>
        <p:nvCxnSpPr>
          <p:cNvPr id="19" name="Conector recto 18">
            <a:extLst>
              <a:ext uri="{FF2B5EF4-FFF2-40B4-BE49-F238E27FC236}">
                <a16:creationId xmlns:a16="http://schemas.microsoft.com/office/drawing/2014/main" id="{28C5D31A-2CD2-49E5-89D5-7AF4CBE9F570}"/>
              </a:ext>
            </a:extLst>
          </p:cNvPr>
          <p:cNvCxnSpPr/>
          <p:nvPr/>
        </p:nvCxnSpPr>
        <p:spPr>
          <a:xfrm>
            <a:off x="3931207" y="1963069"/>
            <a:ext cx="0" cy="285136"/>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Conector recto 19">
            <a:extLst>
              <a:ext uri="{FF2B5EF4-FFF2-40B4-BE49-F238E27FC236}">
                <a16:creationId xmlns:a16="http://schemas.microsoft.com/office/drawing/2014/main" id="{C43B2EAB-6BAC-48DB-887E-63A2AC28127F}"/>
              </a:ext>
            </a:extLst>
          </p:cNvPr>
          <p:cNvCxnSpPr/>
          <p:nvPr/>
        </p:nvCxnSpPr>
        <p:spPr>
          <a:xfrm>
            <a:off x="8245509" y="1979218"/>
            <a:ext cx="0" cy="285136"/>
          </a:xfrm>
          <a:prstGeom prst="line">
            <a:avLst/>
          </a:prstGeom>
        </p:spPr>
        <p:style>
          <a:lnRef idx="1">
            <a:schemeClr val="accent1"/>
          </a:lnRef>
          <a:fillRef idx="0">
            <a:schemeClr val="accent1"/>
          </a:fillRef>
          <a:effectRef idx="0">
            <a:schemeClr val="accent1"/>
          </a:effectRef>
          <a:fontRef idx="minor">
            <a:schemeClr val="tx1"/>
          </a:fontRef>
        </p:style>
      </p:cxnSp>
      <p:sp>
        <p:nvSpPr>
          <p:cNvPr id="22" name="CuadroTexto 21">
            <a:extLst>
              <a:ext uri="{FF2B5EF4-FFF2-40B4-BE49-F238E27FC236}">
                <a16:creationId xmlns:a16="http://schemas.microsoft.com/office/drawing/2014/main" id="{B5971924-D30A-4F75-92FE-F099FB38AD57}"/>
              </a:ext>
            </a:extLst>
          </p:cNvPr>
          <p:cNvSpPr txBox="1"/>
          <p:nvPr/>
        </p:nvSpPr>
        <p:spPr>
          <a:xfrm>
            <a:off x="2949668" y="2264354"/>
            <a:ext cx="1794617" cy="1261884"/>
          </a:xfrm>
          <a:prstGeom prst="rect">
            <a:avLst/>
          </a:prstGeom>
          <a:noFill/>
          <a:ln>
            <a:solidFill>
              <a:schemeClr val="accent1"/>
            </a:solidFill>
          </a:ln>
        </p:spPr>
        <p:txBody>
          <a:bodyPr wrap="square">
            <a:spAutoFit/>
          </a:bodyPr>
          <a:lstStyle/>
          <a:p>
            <a:pPr algn="ctr"/>
            <a:r>
              <a:rPr lang="es-ES" sz="1400" b="1" dirty="0">
                <a:highlight>
                  <a:srgbClr val="FFFF00"/>
                </a:highlight>
              </a:rPr>
              <a:t>Liberación controlada</a:t>
            </a:r>
          </a:p>
          <a:p>
            <a:pPr algn="ctr"/>
            <a:endParaRPr lang="es-ES" sz="1400" b="1" dirty="0">
              <a:highlight>
                <a:srgbClr val="FFFF00"/>
              </a:highlight>
            </a:endParaRPr>
          </a:p>
          <a:p>
            <a:pPr algn="just"/>
            <a:r>
              <a:rPr lang="es-ES" sz="1200" dirty="0"/>
              <a:t>Son sistemas que ejercen un control sobre la liberación del principio activo en el organismo.</a:t>
            </a:r>
          </a:p>
        </p:txBody>
      </p:sp>
      <p:sp>
        <p:nvSpPr>
          <p:cNvPr id="24" name="CuadroTexto 23">
            <a:extLst>
              <a:ext uri="{FF2B5EF4-FFF2-40B4-BE49-F238E27FC236}">
                <a16:creationId xmlns:a16="http://schemas.microsoft.com/office/drawing/2014/main" id="{0D22F257-2486-491A-8AD5-87AE82BFAC32}"/>
              </a:ext>
            </a:extLst>
          </p:cNvPr>
          <p:cNvSpPr txBox="1"/>
          <p:nvPr/>
        </p:nvSpPr>
        <p:spPr>
          <a:xfrm>
            <a:off x="5142693" y="2264354"/>
            <a:ext cx="1539829" cy="2000548"/>
          </a:xfrm>
          <a:prstGeom prst="rect">
            <a:avLst/>
          </a:prstGeom>
          <a:noFill/>
          <a:ln>
            <a:solidFill>
              <a:schemeClr val="accent1"/>
            </a:solidFill>
          </a:ln>
        </p:spPr>
        <p:txBody>
          <a:bodyPr wrap="square">
            <a:spAutoFit/>
          </a:bodyPr>
          <a:lstStyle/>
          <a:p>
            <a:pPr algn="ctr"/>
            <a:r>
              <a:rPr lang="es-ES" sz="1400" b="1" dirty="0">
                <a:highlight>
                  <a:srgbClr val="FFFF00"/>
                </a:highlight>
              </a:rPr>
              <a:t>Efervescentes </a:t>
            </a:r>
          </a:p>
          <a:p>
            <a:pPr algn="ctr"/>
            <a:endParaRPr lang="es-ES" sz="1400" b="1" dirty="0">
              <a:highlight>
                <a:srgbClr val="FFFF00"/>
              </a:highlight>
            </a:endParaRPr>
          </a:p>
          <a:p>
            <a:pPr algn="just"/>
            <a:r>
              <a:rPr lang="es-ES" sz="1200" dirty="0"/>
              <a:t>Se obtienen por compresión de un granulado de sales efervescentes, generalmente un ácido (ácido cítrico) y un álcali (bicarbonato sódico).</a:t>
            </a:r>
          </a:p>
        </p:txBody>
      </p:sp>
      <p:cxnSp>
        <p:nvCxnSpPr>
          <p:cNvPr id="14" name="Conector recto 13">
            <a:extLst>
              <a:ext uri="{FF2B5EF4-FFF2-40B4-BE49-F238E27FC236}">
                <a16:creationId xmlns:a16="http://schemas.microsoft.com/office/drawing/2014/main" id="{731ADA56-7D3A-4227-A13F-60F06770FFB8}"/>
              </a:ext>
            </a:extLst>
          </p:cNvPr>
          <p:cNvCxnSpPr/>
          <p:nvPr/>
        </p:nvCxnSpPr>
        <p:spPr>
          <a:xfrm>
            <a:off x="5997468" y="1979218"/>
            <a:ext cx="0" cy="285136"/>
          </a:xfrm>
          <a:prstGeom prst="line">
            <a:avLst/>
          </a:prstGeom>
        </p:spPr>
        <p:style>
          <a:lnRef idx="1">
            <a:schemeClr val="accent1"/>
          </a:lnRef>
          <a:fillRef idx="0">
            <a:schemeClr val="accent1"/>
          </a:fillRef>
          <a:effectRef idx="0">
            <a:schemeClr val="accent1"/>
          </a:effectRef>
          <a:fontRef idx="minor">
            <a:schemeClr val="tx1"/>
          </a:fontRef>
        </p:style>
      </p:cxnSp>
      <p:sp>
        <p:nvSpPr>
          <p:cNvPr id="16" name="CuadroTexto 15">
            <a:extLst>
              <a:ext uri="{FF2B5EF4-FFF2-40B4-BE49-F238E27FC236}">
                <a16:creationId xmlns:a16="http://schemas.microsoft.com/office/drawing/2014/main" id="{A64E4E95-751C-49CD-BCBC-9D970A2BCE9D}"/>
              </a:ext>
            </a:extLst>
          </p:cNvPr>
          <p:cNvSpPr txBox="1"/>
          <p:nvPr/>
        </p:nvSpPr>
        <p:spPr>
          <a:xfrm>
            <a:off x="6847374" y="2280502"/>
            <a:ext cx="2105238" cy="1446550"/>
          </a:xfrm>
          <a:prstGeom prst="rect">
            <a:avLst/>
          </a:prstGeom>
          <a:noFill/>
          <a:ln>
            <a:solidFill>
              <a:schemeClr val="accent1"/>
            </a:solidFill>
          </a:ln>
        </p:spPr>
        <p:txBody>
          <a:bodyPr wrap="square">
            <a:spAutoFit/>
          </a:bodyPr>
          <a:lstStyle/>
          <a:p>
            <a:pPr algn="ctr"/>
            <a:r>
              <a:rPr lang="es-ES" sz="1400" b="1" dirty="0">
                <a:highlight>
                  <a:srgbClr val="FFFF00"/>
                </a:highlight>
              </a:rPr>
              <a:t>Bucales</a:t>
            </a:r>
          </a:p>
          <a:p>
            <a:pPr algn="ctr"/>
            <a:endParaRPr lang="es-ES" sz="1400" b="1" dirty="0">
              <a:highlight>
                <a:srgbClr val="FFFF00"/>
              </a:highlight>
            </a:endParaRPr>
          </a:p>
          <a:p>
            <a:pPr algn="just"/>
            <a:r>
              <a:rPr lang="es-ES" sz="1200" dirty="0"/>
              <a:t>Son comprimidos destinados a disolverse íntegramente en la boca, con el fin de ejercer una acción local sobre la mucosa. </a:t>
            </a:r>
            <a:endParaRPr lang="es-ES" sz="1400" b="1" dirty="0">
              <a:highlight>
                <a:srgbClr val="FFFF00"/>
              </a:highlight>
            </a:endParaRPr>
          </a:p>
          <a:p>
            <a:pPr algn="just"/>
            <a:endParaRPr lang="es-ES" sz="1200" dirty="0"/>
          </a:p>
        </p:txBody>
      </p:sp>
    </p:spTree>
    <p:extLst>
      <p:ext uri="{BB962C8B-B14F-4D97-AF65-F5344CB8AC3E}">
        <p14:creationId xmlns:p14="http://schemas.microsoft.com/office/powerpoint/2010/main" val="1259647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BB0B17EF-52F6-4D0A-AF2E-203F33C684C2}"/>
              </a:ext>
            </a:extLst>
          </p:cNvPr>
          <p:cNvPicPr>
            <a:picLocks noChangeAspect="1"/>
          </p:cNvPicPr>
          <p:nvPr/>
        </p:nvPicPr>
        <p:blipFill>
          <a:blip r:embed="rId2"/>
          <a:stretch>
            <a:fillRect/>
          </a:stretch>
        </p:blipFill>
        <p:spPr>
          <a:xfrm>
            <a:off x="373468" y="244549"/>
            <a:ext cx="3423981" cy="266877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Imagen 5">
            <a:extLst>
              <a:ext uri="{FF2B5EF4-FFF2-40B4-BE49-F238E27FC236}">
                <a16:creationId xmlns:a16="http://schemas.microsoft.com/office/drawing/2014/main" id="{12190F0D-179D-4033-A7F9-B37F30D40B94}"/>
              </a:ext>
            </a:extLst>
          </p:cNvPr>
          <p:cNvPicPr>
            <a:picLocks noChangeAspect="1"/>
          </p:cNvPicPr>
          <p:nvPr/>
        </p:nvPicPr>
        <p:blipFill>
          <a:blip r:embed="rId3"/>
          <a:stretch>
            <a:fillRect/>
          </a:stretch>
        </p:blipFill>
        <p:spPr>
          <a:xfrm>
            <a:off x="4307378" y="455870"/>
            <a:ext cx="3519264" cy="2478854"/>
          </a:xfrm>
          <a:prstGeom prst="rect">
            <a:avLst/>
          </a:prstGeom>
        </p:spPr>
      </p:pic>
      <p:pic>
        <p:nvPicPr>
          <p:cNvPr id="7" name="Imagen 6">
            <a:extLst>
              <a:ext uri="{FF2B5EF4-FFF2-40B4-BE49-F238E27FC236}">
                <a16:creationId xmlns:a16="http://schemas.microsoft.com/office/drawing/2014/main" id="{B651EE7B-5AC5-49F5-A1D9-018D6D3893DC}"/>
              </a:ext>
            </a:extLst>
          </p:cNvPr>
          <p:cNvPicPr>
            <a:picLocks noChangeAspect="1"/>
          </p:cNvPicPr>
          <p:nvPr/>
        </p:nvPicPr>
        <p:blipFill>
          <a:blip r:embed="rId4"/>
          <a:stretch>
            <a:fillRect/>
          </a:stretch>
        </p:blipFill>
        <p:spPr>
          <a:xfrm>
            <a:off x="593207" y="3213026"/>
            <a:ext cx="2705100" cy="1685925"/>
          </a:xfrm>
          <a:prstGeom prst="rect">
            <a:avLst/>
          </a:prstGeom>
        </p:spPr>
      </p:pic>
      <p:pic>
        <p:nvPicPr>
          <p:cNvPr id="8" name="Imagen 7">
            <a:extLst>
              <a:ext uri="{FF2B5EF4-FFF2-40B4-BE49-F238E27FC236}">
                <a16:creationId xmlns:a16="http://schemas.microsoft.com/office/drawing/2014/main" id="{77FA0598-5B6A-405F-B0D4-F78722AF33C0}"/>
              </a:ext>
            </a:extLst>
          </p:cNvPr>
          <p:cNvPicPr>
            <a:picLocks noChangeAspect="1"/>
          </p:cNvPicPr>
          <p:nvPr/>
        </p:nvPicPr>
        <p:blipFill>
          <a:blip r:embed="rId5"/>
          <a:stretch>
            <a:fillRect/>
          </a:stretch>
        </p:blipFill>
        <p:spPr>
          <a:xfrm>
            <a:off x="4652880" y="3020637"/>
            <a:ext cx="3417232" cy="1949766"/>
          </a:xfrm>
          <a:prstGeom prst="rect">
            <a:avLst/>
          </a:prstGeom>
        </p:spPr>
      </p:pic>
    </p:spTree>
    <p:extLst>
      <p:ext uri="{BB962C8B-B14F-4D97-AF65-F5344CB8AC3E}">
        <p14:creationId xmlns:p14="http://schemas.microsoft.com/office/powerpoint/2010/main" val="9952480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340242" y="101540"/>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6. CLASIFICACIÓN FORMAS FARMACÉUTICAS</a:t>
            </a:r>
          </a:p>
        </p:txBody>
      </p:sp>
      <p:sp>
        <p:nvSpPr>
          <p:cNvPr id="30" name="CuadroTexto 29">
            <a:extLst>
              <a:ext uri="{FF2B5EF4-FFF2-40B4-BE49-F238E27FC236}">
                <a16:creationId xmlns:a16="http://schemas.microsoft.com/office/drawing/2014/main" id="{62D8C410-0721-42BF-B3C6-A2EA00DC925A}"/>
              </a:ext>
            </a:extLst>
          </p:cNvPr>
          <p:cNvSpPr txBox="1"/>
          <p:nvPr/>
        </p:nvSpPr>
        <p:spPr>
          <a:xfrm>
            <a:off x="2856182" y="533350"/>
            <a:ext cx="2148914" cy="461665"/>
          </a:xfrm>
          <a:prstGeom prst="rect">
            <a:avLst/>
          </a:prstGeom>
          <a:noFill/>
        </p:spPr>
        <p:txBody>
          <a:bodyPr wrap="square">
            <a:spAutoFit/>
          </a:bodyPr>
          <a:lstStyle/>
          <a:p>
            <a:pPr algn="ctr"/>
            <a:r>
              <a:rPr lang="es-CO" sz="2400" b="1" dirty="0"/>
              <a:t>GRAGEAS</a:t>
            </a:r>
          </a:p>
        </p:txBody>
      </p:sp>
      <p:sp>
        <p:nvSpPr>
          <p:cNvPr id="18" name="CuadroTexto 17">
            <a:extLst>
              <a:ext uri="{FF2B5EF4-FFF2-40B4-BE49-F238E27FC236}">
                <a16:creationId xmlns:a16="http://schemas.microsoft.com/office/drawing/2014/main" id="{85A92553-E4F4-4116-A8DF-01E8B2F878E0}"/>
              </a:ext>
            </a:extLst>
          </p:cNvPr>
          <p:cNvSpPr txBox="1"/>
          <p:nvPr/>
        </p:nvSpPr>
        <p:spPr>
          <a:xfrm>
            <a:off x="770017" y="1315307"/>
            <a:ext cx="2923953" cy="2862322"/>
          </a:xfrm>
          <a:prstGeom prst="rect">
            <a:avLst/>
          </a:prstGeom>
          <a:noFill/>
          <a:ln>
            <a:solidFill>
              <a:schemeClr val="accent1"/>
            </a:solidFill>
          </a:ln>
        </p:spPr>
        <p:txBody>
          <a:bodyPr wrap="square">
            <a:spAutoFit/>
          </a:bodyPr>
          <a:lstStyle/>
          <a:p>
            <a:pPr marL="285750" indent="-285750" algn="just">
              <a:buFont typeface="Wingdings" panose="05000000000000000000" pitchFamily="2" charset="2"/>
              <a:buChar char="ü"/>
            </a:pPr>
            <a:r>
              <a:rPr lang="es-ES" dirty="0"/>
              <a:t>Son comprimidos envueltos con una capa que suele ser de sacarosa.</a:t>
            </a:r>
          </a:p>
          <a:p>
            <a:pPr algn="just"/>
            <a:endParaRPr lang="es-ES" dirty="0"/>
          </a:p>
          <a:p>
            <a:pPr marL="285750" indent="-285750" algn="just">
              <a:buFont typeface="Wingdings" panose="05000000000000000000" pitchFamily="2" charset="2"/>
              <a:buChar char="ü"/>
            </a:pPr>
            <a:r>
              <a:rPr lang="es-ES" dirty="0"/>
              <a:t> Se utilizan para enmascarar el mal sabor de algunos fármacos.</a:t>
            </a:r>
          </a:p>
          <a:p>
            <a:pPr marL="285750" indent="-285750" algn="just">
              <a:buFont typeface="Wingdings" panose="05000000000000000000" pitchFamily="2" charset="2"/>
              <a:buChar char="ü"/>
            </a:pPr>
            <a:endParaRPr lang="es-ES" dirty="0"/>
          </a:p>
          <a:p>
            <a:pPr marL="285750" indent="-285750" algn="just">
              <a:buFont typeface="Wingdings" panose="05000000000000000000" pitchFamily="2" charset="2"/>
              <a:buChar char="ü"/>
            </a:pPr>
            <a:r>
              <a:rPr lang="es-ES" dirty="0"/>
              <a:t>Fármaco se libere en el intestino delgado.</a:t>
            </a:r>
            <a:endParaRPr lang="es-CO" dirty="0"/>
          </a:p>
        </p:txBody>
      </p:sp>
      <p:sp>
        <p:nvSpPr>
          <p:cNvPr id="8" name="Cerrar llave 7">
            <a:extLst>
              <a:ext uri="{FF2B5EF4-FFF2-40B4-BE49-F238E27FC236}">
                <a16:creationId xmlns:a16="http://schemas.microsoft.com/office/drawing/2014/main" id="{AC8E563E-9FE2-49E3-BF40-2A25B99D9B97}"/>
              </a:ext>
            </a:extLst>
          </p:cNvPr>
          <p:cNvSpPr/>
          <p:nvPr/>
        </p:nvSpPr>
        <p:spPr>
          <a:xfrm>
            <a:off x="3589625" y="1055745"/>
            <a:ext cx="1258821" cy="3554405"/>
          </a:xfrm>
          <a:prstGeom prst="rightBrace">
            <a:avLst/>
          </a:prstGeom>
          <a:ln w="25400"/>
        </p:spPr>
        <p:style>
          <a:lnRef idx="1">
            <a:schemeClr val="accent2"/>
          </a:lnRef>
          <a:fillRef idx="0">
            <a:schemeClr val="accent2"/>
          </a:fillRef>
          <a:effectRef idx="0">
            <a:schemeClr val="accent2"/>
          </a:effectRef>
          <a:fontRef idx="minor">
            <a:schemeClr val="tx1"/>
          </a:fontRef>
        </p:style>
        <p:txBody>
          <a:bodyPr rtlCol="0" anchor="ctr"/>
          <a:lstStyle/>
          <a:p>
            <a:pPr algn="ctr"/>
            <a:endParaRPr lang="es-CO"/>
          </a:p>
        </p:txBody>
      </p:sp>
      <p:pic>
        <p:nvPicPr>
          <p:cNvPr id="2" name="Imagen 1">
            <a:extLst>
              <a:ext uri="{FF2B5EF4-FFF2-40B4-BE49-F238E27FC236}">
                <a16:creationId xmlns:a16="http://schemas.microsoft.com/office/drawing/2014/main" id="{6D349F76-AD9E-4A35-A108-6E05975BAE79}"/>
              </a:ext>
            </a:extLst>
          </p:cNvPr>
          <p:cNvPicPr>
            <a:picLocks noChangeAspect="1"/>
          </p:cNvPicPr>
          <p:nvPr/>
        </p:nvPicPr>
        <p:blipFill rotWithShape="1">
          <a:blip r:embed="rId2"/>
          <a:srcRect l="15349" t="1974" r="24535" b="5323"/>
          <a:stretch/>
        </p:blipFill>
        <p:spPr>
          <a:xfrm>
            <a:off x="4832216" y="808738"/>
            <a:ext cx="2923953" cy="1381570"/>
          </a:xfrm>
          <a:prstGeom prst="rect">
            <a:avLst/>
          </a:prstGeom>
        </p:spPr>
      </p:pic>
      <p:pic>
        <p:nvPicPr>
          <p:cNvPr id="3" name="Imagen 2">
            <a:extLst>
              <a:ext uri="{FF2B5EF4-FFF2-40B4-BE49-F238E27FC236}">
                <a16:creationId xmlns:a16="http://schemas.microsoft.com/office/drawing/2014/main" id="{8D821939-97C9-4305-BFD1-FD5B68927C4A}"/>
              </a:ext>
            </a:extLst>
          </p:cNvPr>
          <p:cNvPicPr>
            <a:picLocks noChangeAspect="1"/>
          </p:cNvPicPr>
          <p:nvPr/>
        </p:nvPicPr>
        <p:blipFill>
          <a:blip r:embed="rId3"/>
          <a:stretch>
            <a:fillRect/>
          </a:stretch>
        </p:blipFill>
        <p:spPr>
          <a:xfrm>
            <a:off x="5814156" y="2190308"/>
            <a:ext cx="2453795" cy="1581211"/>
          </a:xfrm>
          <a:prstGeom prst="rect">
            <a:avLst/>
          </a:prstGeom>
        </p:spPr>
      </p:pic>
      <p:pic>
        <p:nvPicPr>
          <p:cNvPr id="4" name="Imagen 3">
            <a:extLst>
              <a:ext uri="{FF2B5EF4-FFF2-40B4-BE49-F238E27FC236}">
                <a16:creationId xmlns:a16="http://schemas.microsoft.com/office/drawing/2014/main" id="{556C4BD5-8D8F-4367-9FA7-F8E947455375}"/>
              </a:ext>
            </a:extLst>
          </p:cNvPr>
          <p:cNvPicPr>
            <a:picLocks noChangeAspect="1"/>
          </p:cNvPicPr>
          <p:nvPr/>
        </p:nvPicPr>
        <p:blipFill>
          <a:blip r:embed="rId4"/>
          <a:stretch>
            <a:fillRect/>
          </a:stretch>
        </p:blipFill>
        <p:spPr>
          <a:xfrm>
            <a:off x="5359063" y="3888167"/>
            <a:ext cx="2224226" cy="794451"/>
          </a:xfrm>
          <a:prstGeom prst="rect">
            <a:avLst/>
          </a:prstGeom>
        </p:spPr>
      </p:pic>
    </p:spTree>
    <p:extLst>
      <p:ext uri="{BB962C8B-B14F-4D97-AF65-F5344CB8AC3E}">
        <p14:creationId xmlns:p14="http://schemas.microsoft.com/office/powerpoint/2010/main" val="1265194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0"/>
                                        </p:tgtEl>
                                        <p:attrNameLst>
                                          <p:attrName>style.visibility</p:attrName>
                                        </p:attrNameLst>
                                      </p:cBhvr>
                                      <p:to>
                                        <p:strVal val="visible"/>
                                      </p:to>
                                    </p:set>
                                    <p:anim calcmode="lin" valueType="num">
                                      <p:cBhvr additive="base">
                                        <p:cTn id="13" dur="500" fill="hold"/>
                                        <p:tgtEl>
                                          <p:spTgt spid="30"/>
                                        </p:tgtEl>
                                        <p:attrNameLst>
                                          <p:attrName>ppt_x</p:attrName>
                                        </p:attrNameLst>
                                      </p:cBhvr>
                                      <p:tavLst>
                                        <p:tav tm="0">
                                          <p:val>
                                            <p:strVal val="#ppt_x"/>
                                          </p:val>
                                        </p:tav>
                                        <p:tav tm="100000">
                                          <p:val>
                                            <p:strVal val="#ppt_x"/>
                                          </p:val>
                                        </p:tav>
                                      </p:tavLst>
                                    </p:anim>
                                    <p:anim calcmode="lin" valueType="num">
                                      <p:cBhvr additive="base">
                                        <p:cTn id="14"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8">
                                            <p:txEl>
                                              <p:pRg st="0" end="0"/>
                                            </p:txEl>
                                          </p:spTgt>
                                        </p:tgtEl>
                                        <p:attrNameLst>
                                          <p:attrName>style.visibility</p:attrName>
                                        </p:attrNameLst>
                                      </p:cBhvr>
                                      <p:to>
                                        <p:strVal val="visible"/>
                                      </p:to>
                                    </p:set>
                                    <p:anim calcmode="lin" valueType="num">
                                      <p:cBhvr additive="base">
                                        <p:cTn id="19" dur="50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8">
                                            <p:txEl>
                                              <p:pRg st="2" end="2"/>
                                            </p:txEl>
                                          </p:spTgt>
                                        </p:tgtEl>
                                        <p:attrNameLst>
                                          <p:attrName>style.visibility</p:attrName>
                                        </p:attrNameLst>
                                      </p:cBhvr>
                                      <p:to>
                                        <p:strVal val="visible"/>
                                      </p:to>
                                    </p:set>
                                    <p:anim calcmode="lin" valueType="num">
                                      <p:cBhvr additive="base">
                                        <p:cTn id="25" dur="500" fill="hold"/>
                                        <p:tgtEl>
                                          <p:spTgt spid="18">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8">
                                            <p:txEl>
                                              <p:pRg st="4" end="4"/>
                                            </p:txEl>
                                          </p:spTgt>
                                        </p:tgtEl>
                                        <p:attrNameLst>
                                          <p:attrName>style.visibility</p:attrName>
                                        </p:attrNameLst>
                                      </p:cBhvr>
                                      <p:to>
                                        <p:strVal val="visible"/>
                                      </p:to>
                                    </p:set>
                                    <p:anim calcmode="lin" valueType="num">
                                      <p:cBhvr additive="base">
                                        <p:cTn id="31" dur="500" fill="hold"/>
                                        <p:tgtEl>
                                          <p:spTgt spid="18">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8">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cBhvr additive="base">
                                        <p:cTn id="37" dur="500" fill="hold"/>
                                        <p:tgtEl>
                                          <p:spTgt spid="8"/>
                                        </p:tgtEl>
                                        <p:attrNameLst>
                                          <p:attrName>ppt_x</p:attrName>
                                        </p:attrNameLst>
                                      </p:cBhvr>
                                      <p:tavLst>
                                        <p:tav tm="0">
                                          <p:val>
                                            <p:strVal val="#ppt_x"/>
                                          </p:val>
                                        </p:tav>
                                        <p:tav tm="100000">
                                          <p:val>
                                            <p:strVal val="#ppt_x"/>
                                          </p:val>
                                        </p:tav>
                                      </p:tavLst>
                                    </p:anim>
                                    <p:anim calcmode="lin" valueType="num">
                                      <p:cBhvr additive="base">
                                        <p:cTn id="3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2"/>
                                        </p:tgtEl>
                                        <p:attrNameLst>
                                          <p:attrName>style.visibility</p:attrName>
                                        </p:attrNameLst>
                                      </p:cBhvr>
                                      <p:to>
                                        <p:strVal val="visible"/>
                                      </p:to>
                                    </p:set>
                                    <p:anim calcmode="lin" valueType="num">
                                      <p:cBhvr additive="base">
                                        <p:cTn id="43" dur="500" fill="hold"/>
                                        <p:tgtEl>
                                          <p:spTgt spid="2"/>
                                        </p:tgtEl>
                                        <p:attrNameLst>
                                          <p:attrName>ppt_x</p:attrName>
                                        </p:attrNameLst>
                                      </p:cBhvr>
                                      <p:tavLst>
                                        <p:tav tm="0">
                                          <p:val>
                                            <p:strVal val="#ppt_x"/>
                                          </p:val>
                                        </p:tav>
                                        <p:tav tm="100000">
                                          <p:val>
                                            <p:strVal val="#ppt_x"/>
                                          </p:val>
                                        </p:tav>
                                      </p:tavLst>
                                    </p:anim>
                                    <p:anim calcmode="lin" valueType="num">
                                      <p:cBhvr additive="base">
                                        <p:cTn id="4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gtEl>
                                        <p:attrNameLst>
                                          <p:attrName>style.visibility</p:attrName>
                                        </p:attrNameLst>
                                      </p:cBhvr>
                                      <p:to>
                                        <p:strVal val="visible"/>
                                      </p:to>
                                    </p:set>
                                    <p:anim calcmode="lin" valueType="num">
                                      <p:cBhvr additive="base">
                                        <p:cTn id="49" dur="500" fill="hold"/>
                                        <p:tgtEl>
                                          <p:spTgt spid="3"/>
                                        </p:tgtEl>
                                        <p:attrNameLst>
                                          <p:attrName>ppt_x</p:attrName>
                                        </p:attrNameLst>
                                      </p:cBhvr>
                                      <p:tavLst>
                                        <p:tav tm="0">
                                          <p:val>
                                            <p:strVal val="#ppt_x"/>
                                          </p:val>
                                        </p:tav>
                                        <p:tav tm="100000">
                                          <p:val>
                                            <p:strVal val="#ppt_x"/>
                                          </p:val>
                                        </p:tav>
                                      </p:tavLst>
                                    </p:anim>
                                    <p:anim calcmode="lin" valueType="num">
                                      <p:cBhvr additive="base">
                                        <p:cTn id="5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4"/>
                                        </p:tgtEl>
                                        <p:attrNameLst>
                                          <p:attrName>style.visibility</p:attrName>
                                        </p:attrNameLst>
                                      </p:cBhvr>
                                      <p:to>
                                        <p:strVal val="visible"/>
                                      </p:to>
                                    </p:set>
                                    <p:anim calcmode="lin" valueType="num">
                                      <p:cBhvr additive="base">
                                        <p:cTn id="55" dur="500" fill="hold"/>
                                        <p:tgtEl>
                                          <p:spTgt spid="4"/>
                                        </p:tgtEl>
                                        <p:attrNameLst>
                                          <p:attrName>ppt_x</p:attrName>
                                        </p:attrNameLst>
                                      </p:cBhvr>
                                      <p:tavLst>
                                        <p:tav tm="0">
                                          <p:val>
                                            <p:strVal val="#ppt_x"/>
                                          </p:val>
                                        </p:tav>
                                        <p:tav tm="100000">
                                          <p:val>
                                            <p:strVal val="#ppt_x"/>
                                          </p:val>
                                        </p:tav>
                                      </p:tavLst>
                                    </p:anim>
                                    <p:anim calcmode="lin" valueType="num">
                                      <p:cBhvr additive="base">
                                        <p:cTn id="5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0" grpId="0"/>
      <p:bldP spid="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340242" y="101540"/>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6. CLASIFICACIÓN FORMAS FARMACÉUTICAS</a:t>
            </a:r>
          </a:p>
        </p:txBody>
      </p:sp>
      <p:sp>
        <p:nvSpPr>
          <p:cNvPr id="30" name="CuadroTexto 29">
            <a:extLst>
              <a:ext uri="{FF2B5EF4-FFF2-40B4-BE49-F238E27FC236}">
                <a16:creationId xmlns:a16="http://schemas.microsoft.com/office/drawing/2014/main" id="{62D8C410-0721-42BF-B3C6-A2EA00DC925A}"/>
              </a:ext>
            </a:extLst>
          </p:cNvPr>
          <p:cNvSpPr txBox="1"/>
          <p:nvPr/>
        </p:nvSpPr>
        <p:spPr>
          <a:xfrm>
            <a:off x="2856182" y="533350"/>
            <a:ext cx="2148914" cy="461665"/>
          </a:xfrm>
          <a:prstGeom prst="rect">
            <a:avLst/>
          </a:prstGeom>
          <a:noFill/>
        </p:spPr>
        <p:txBody>
          <a:bodyPr wrap="square">
            <a:spAutoFit/>
          </a:bodyPr>
          <a:lstStyle/>
          <a:p>
            <a:pPr algn="ctr"/>
            <a:r>
              <a:rPr lang="es-CO" sz="2400" b="1" dirty="0"/>
              <a:t>CÁPSULAS</a:t>
            </a:r>
          </a:p>
        </p:txBody>
      </p:sp>
      <p:sp>
        <p:nvSpPr>
          <p:cNvPr id="2" name="Elipse 1">
            <a:extLst>
              <a:ext uri="{FF2B5EF4-FFF2-40B4-BE49-F238E27FC236}">
                <a16:creationId xmlns:a16="http://schemas.microsoft.com/office/drawing/2014/main" id="{F2071697-5F47-4263-812F-B8E5F009EF6D}"/>
              </a:ext>
            </a:extLst>
          </p:cNvPr>
          <p:cNvSpPr/>
          <p:nvPr/>
        </p:nvSpPr>
        <p:spPr>
          <a:xfrm>
            <a:off x="2673728" y="1754050"/>
            <a:ext cx="3375348" cy="21584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S" sz="1200" dirty="0"/>
              <a:t>Son preparaciones de consistencia sólida formadas por un receptáculo duro o blando, de forma y capacidad variable, que contiene una unidad posológica de medicamento (contenido).</a:t>
            </a:r>
            <a:endParaRPr lang="es-CO" sz="1200" dirty="0"/>
          </a:p>
        </p:txBody>
      </p:sp>
      <p:sp>
        <p:nvSpPr>
          <p:cNvPr id="3" name="Elipse 2">
            <a:extLst>
              <a:ext uri="{FF2B5EF4-FFF2-40B4-BE49-F238E27FC236}">
                <a16:creationId xmlns:a16="http://schemas.microsoft.com/office/drawing/2014/main" id="{E4D9DBFE-D3D1-4419-A9FB-7138847A9591}"/>
              </a:ext>
            </a:extLst>
          </p:cNvPr>
          <p:cNvSpPr/>
          <p:nvPr/>
        </p:nvSpPr>
        <p:spPr>
          <a:xfrm>
            <a:off x="5816824" y="3348932"/>
            <a:ext cx="3041762" cy="156298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CO" sz="1200" b="1" u="sng" dirty="0"/>
              <a:t>Cápsulas blandas o perlas </a:t>
            </a:r>
            <a:r>
              <a:rPr lang="es-CO" sz="1200" dirty="0"/>
              <a:t>Receptáculo de una sola pieza; resultan interesantes para administrar líquidos oleosos (p. e. vitaminas liposolubles).</a:t>
            </a:r>
          </a:p>
        </p:txBody>
      </p:sp>
      <p:sp>
        <p:nvSpPr>
          <p:cNvPr id="9" name="Elipse 8">
            <a:extLst>
              <a:ext uri="{FF2B5EF4-FFF2-40B4-BE49-F238E27FC236}">
                <a16:creationId xmlns:a16="http://schemas.microsoft.com/office/drawing/2014/main" id="{1331E8BD-F854-4149-B754-829C62BB5F18}"/>
              </a:ext>
            </a:extLst>
          </p:cNvPr>
          <p:cNvSpPr/>
          <p:nvPr/>
        </p:nvSpPr>
        <p:spPr>
          <a:xfrm>
            <a:off x="5840603" y="916737"/>
            <a:ext cx="2785730" cy="156298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S" sz="1200" b="1" u="sng" dirty="0"/>
              <a:t>Cápsulas duras</a:t>
            </a:r>
          </a:p>
          <a:p>
            <a:pPr algn="just"/>
            <a:r>
              <a:rPr lang="es-ES" sz="1200" dirty="0"/>
              <a:t>Formadas por la tapa y la caja (dos medias cápsulas cilíndricas) que se cierran por encajado de ambas</a:t>
            </a:r>
            <a:endParaRPr lang="es-CO" sz="1200" dirty="0"/>
          </a:p>
        </p:txBody>
      </p:sp>
      <p:sp>
        <p:nvSpPr>
          <p:cNvPr id="10" name="Elipse 9">
            <a:extLst>
              <a:ext uri="{FF2B5EF4-FFF2-40B4-BE49-F238E27FC236}">
                <a16:creationId xmlns:a16="http://schemas.microsoft.com/office/drawing/2014/main" id="{A994CC2F-E0FB-467C-ACC8-24D2D99F5566}"/>
              </a:ext>
            </a:extLst>
          </p:cNvPr>
          <p:cNvSpPr/>
          <p:nvPr/>
        </p:nvSpPr>
        <p:spPr>
          <a:xfrm>
            <a:off x="205347" y="850605"/>
            <a:ext cx="2785730" cy="16291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S" sz="1200" b="1" u="sng" dirty="0"/>
              <a:t>Liberación modificada</a:t>
            </a:r>
            <a:r>
              <a:rPr lang="es-ES" sz="1200" dirty="0"/>
              <a:t> </a:t>
            </a:r>
          </a:p>
          <a:p>
            <a:pPr algn="just"/>
            <a:r>
              <a:rPr lang="es-ES" sz="1200" dirty="0"/>
              <a:t>Destinadas a modificar la velocidad o el lugar de liberación de los principios activos. </a:t>
            </a:r>
          </a:p>
        </p:txBody>
      </p:sp>
      <p:sp>
        <p:nvSpPr>
          <p:cNvPr id="11" name="Elipse 10">
            <a:extLst>
              <a:ext uri="{FF2B5EF4-FFF2-40B4-BE49-F238E27FC236}">
                <a16:creationId xmlns:a16="http://schemas.microsoft.com/office/drawing/2014/main" id="{6CDE6E98-61B3-4E54-89BA-50B755E14C97}"/>
              </a:ext>
            </a:extLst>
          </p:cNvPr>
          <p:cNvSpPr/>
          <p:nvPr/>
        </p:nvSpPr>
        <p:spPr>
          <a:xfrm>
            <a:off x="77330" y="3306724"/>
            <a:ext cx="2856406" cy="17015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S" sz="1200" b="1" u="sng" dirty="0"/>
              <a:t>Cubierta</a:t>
            </a:r>
            <a:r>
              <a:rPr lang="es-ES" sz="1200" dirty="0"/>
              <a:t> </a:t>
            </a:r>
            <a:r>
              <a:rPr lang="es-ES" sz="1200" b="1" u="sng" dirty="0" err="1"/>
              <a:t>gastrorresistente</a:t>
            </a:r>
            <a:endParaRPr lang="es-ES" sz="1200" b="1" u="sng" dirty="0"/>
          </a:p>
          <a:p>
            <a:pPr algn="just"/>
            <a:endParaRPr lang="es-ES" sz="1200" b="1" u="sng" dirty="0"/>
          </a:p>
          <a:p>
            <a:pPr algn="just"/>
            <a:r>
              <a:rPr lang="es-ES" sz="1200" dirty="0"/>
              <a:t>Se obtienen recubriendo cápsulas duras o blandas con una película gastro resistente.</a:t>
            </a:r>
            <a:endParaRPr lang="es-CO" sz="1200" dirty="0"/>
          </a:p>
        </p:txBody>
      </p:sp>
    </p:spTree>
    <p:extLst>
      <p:ext uri="{BB962C8B-B14F-4D97-AF65-F5344CB8AC3E}">
        <p14:creationId xmlns:p14="http://schemas.microsoft.com/office/powerpoint/2010/main" val="58200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wipe(down)">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wipe(down)">
                                      <p:cBhvr>
                                        <p:cTn id="29" dur="500"/>
                                        <p:tgtEl>
                                          <p:spTgt spid="11"/>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grpId="0" nodeType="clickEffect">
                                  <p:stCondLst>
                                    <p:cond delay="0"/>
                                  </p:stCondLst>
                                  <p:childTnLst>
                                    <p:set>
                                      <p:cBhvr>
                                        <p:cTn id="33" dur="1" fill="hold">
                                          <p:stCondLst>
                                            <p:cond delay="0"/>
                                          </p:stCondLst>
                                        </p:cTn>
                                        <p:tgtEl>
                                          <p:spTgt spid="3"/>
                                        </p:tgtEl>
                                        <p:attrNameLst>
                                          <p:attrName>style.visibility</p:attrName>
                                        </p:attrNameLst>
                                      </p:cBhvr>
                                      <p:to>
                                        <p:strVal val="visible"/>
                                      </p:to>
                                    </p:set>
                                    <p:animEffect transition="in" filter="wipe(down)">
                                      <p:cBhvr>
                                        <p:cTn id="3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animBg="1"/>
      <p:bldP spid="3" grpId="0" animBg="1"/>
      <p:bldP spid="9" grpId="0" animBg="1"/>
      <p:bldP spid="10" grpId="0" animBg="1"/>
      <p:bldP spid="1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9B0157DE-6DD9-43B9-AD72-0249DF54E066}"/>
              </a:ext>
            </a:extLst>
          </p:cNvPr>
          <p:cNvPicPr>
            <a:picLocks noChangeAspect="1"/>
          </p:cNvPicPr>
          <p:nvPr/>
        </p:nvPicPr>
        <p:blipFill>
          <a:blip r:embed="rId2"/>
          <a:stretch>
            <a:fillRect/>
          </a:stretch>
        </p:blipFill>
        <p:spPr>
          <a:xfrm>
            <a:off x="300037" y="171450"/>
            <a:ext cx="2702862" cy="1476375"/>
          </a:xfrm>
          <a:prstGeom prst="rect">
            <a:avLst/>
          </a:prstGeom>
        </p:spPr>
      </p:pic>
      <p:pic>
        <p:nvPicPr>
          <p:cNvPr id="6" name="Imagen 5">
            <a:extLst>
              <a:ext uri="{FF2B5EF4-FFF2-40B4-BE49-F238E27FC236}">
                <a16:creationId xmlns:a16="http://schemas.microsoft.com/office/drawing/2014/main" id="{B8526BC3-9533-4B0E-8EF0-5A9A22AF6615}"/>
              </a:ext>
            </a:extLst>
          </p:cNvPr>
          <p:cNvPicPr>
            <a:picLocks noChangeAspect="1"/>
          </p:cNvPicPr>
          <p:nvPr/>
        </p:nvPicPr>
        <p:blipFill>
          <a:blip r:embed="rId3"/>
          <a:stretch>
            <a:fillRect/>
          </a:stretch>
        </p:blipFill>
        <p:spPr>
          <a:xfrm>
            <a:off x="150892" y="2307487"/>
            <a:ext cx="3001151" cy="2194848"/>
          </a:xfrm>
          <a:prstGeom prst="rect">
            <a:avLst/>
          </a:prstGeom>
        </p:spPr>
      </p:pic>
      <p:pic>
        <p:nvPicPr>
          <p:cNvPr id="7" name="Imagen 6">
            <a:extLst>
              <a:ext uri="{FF2B5EF4-FFF2-40B4-BE49-F238E27FC236}">
                <a16:creationId xmlns:a16="http://schemas.microsoft.com/office/drawing/2014/main" id="{FBFD1C63-3001-4575-B9E5-9E5CD79BFC5A}"/>
              </a:ext>
            </a:extLst>
          </p:cNvPr>
          <p:cNvPicPr>
            <a:picLocks noChangeAspect="1"/>
          </p:cNvPicPr>
          <p:nvPr/>
        </p:nvPicPr>
        <p:blipFill>
          <a:blip r:embed="rId4"/>
          <a:stretch>
            <a:fillRect/>
          </a:stretch>
        </p:blipFill>
        <p:spPr>
          <a:xfrm>
            <a:off x="5991956" y="748710"/>
            <a:ext cx="2241081" cy="1224138"/>
          </a:xfrm>
          <a:prstGeom prst="rect">
            <a:avLst/>
          </a:prstGeom>
        </p:spPr>
      </p:pic>
      <p:pic>
        <p:nvPicPr>
          <p:cNvPr id="8" name="Imagen 7">
            <a:extLst>
              <a:ext uri="{FF2B5EF4-FFF2-40B4-BE49-F238E27FC236}">
                <a16:creationId xmlns:a16="http://schemas.microsoft.com/office/drawing/2014/main" id="{F66DCCF3-37EC-4FF0-AFC0-581FBDE4C313}"/>
              </a:ext>
            </a:extLst>
          </p:cNvPr>
          <p:cNvPicPr>
            <a:picLocks noChangeAspect="1"/>
          </p:cNvPicPr>
          <p:nvPr/>
        </p:nvPicPr>
        <p:blipFill>
          <a:blip r:embed="rId5"/>
          <a:stretch>
            <a:fillRect/>
          </a:stretch>
        </p:blipFill>
        <p:spPr>
          <a:xfrm>
            <a:off x="5991956" y="3238500"/>
            <a:ext cx="3001151" cy="1905000"/>
          </a:xfrm>
          <a:prstGeom prst="rect">
            <a:avLst/>
          </a:prstGeom>
        </p:spPr>
      </p:pic>
      <p:pic>
        <p:nvPicPr>
          <p:cNvPr id="9" name="Imagen 8">
            <a:extLst>
              <a:ext uri="{FF2B5EF4-FFF2-40B4-BE49-F238E27FC236}">
                <a16:creationId xmlns:a16="http://schemas.microsoft.com/office/drawing/2014/main" id="{BFCDAAD6-5755-4C6C-837D-64145D47B355}"/>
              </a:ext>
            </a:extLst>
          </p:cNvPr>
          <p:cNvPicPr>
            <a:picLocks noChangeAspect="1"/>
          </p:cNvPicPr>
          <p:nvPr/>
        </p:nvPicPr>
        <p:blipFill>
          <a:blip r:embed="rId6"/>
          <a:stretch>
            <a:fillRect/>
          </a:stretch>
        </p:blipFill>
        <p:spPr>
          <a:xfrm>
            <a:off x="3338512" y="1647825"/>
            <a:ext cx="2466975" cy="1847850"/>
          </a:xfrm>
          <a:prstGeom prst="rect">
            <a:avLst/>
          </a:prstGeom>
        </p:spPr>
      </p:pic>
    </p:spTree>
    <p:extLst>
      <p:ext uri="{BB962C8B-B14F-4D97-AF65-F5344CB8AC3E}">
        <p14:creationId xmlns:p14="http://schemas.microsoft.com/office/powerpoint/2010/main" val="17566775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340242" y="101540"/>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6. CLASIFICACIÓN FORMAS FARMACÉUTICAS</a:t>
            </a:r>
          </a:p>
        </p:txBody>
      </p:sp>
      <p:sp>
        <p:nvSpPr>
          <p:cNvPr id="30" name="CuadroTexto 29">
            <a:extLst>
              <a:ext uri="{FF2B5EF4-FFF2-40B4-BE49-F238E27FC236}">
                <a16:creationId xmlns:a16="http://schemas.microsoft.com/office/drawing/2014/main" id="{62D8C410-0721-42BF-B3C6-A2EA00DC925A}"/>
              </a:ext>
            </a:extLst>
          </p:cNvPr>
          <p:cNvSpPr txBox="1"/>
          <p:nvPr/>
        </p:nvSpPr>
        <p:spPr>
          <a:xfrm>
            <a:off x="2856182" y="533350"/>
            <a:ext cx="2148914" cy="461665"/>
          </a:xfrm>
          <a:prstGeom prst="rect">
            <a:avLst/>
          </a:prstGeom>
          <a:noFill/>
        </p:spPr>
        <p:txBody>
          <a:bodyPr wrap="square">
            <a:spAutoFit/>
          </a:bodyPr>
          <a:lstStyle/>
          <a:p>
            <a:pPr algn="ctr"/>
            <a:r>
              <a:rPr lang="es-CO" sz="2400" b="1" dirty="0"/>
              <a:t>POLVOS</a:t>
            </a:r>
          </a:p>
        </p:txBody>
      </p:sp>
      <p:sp>
        <p:nvSpPr>
          <p:cNvPr id="12" name="CuadroTexto 11">
            <a:extLst>
              <a:ext uri="{FF2B5EF4-FFF2-40B4-BE49-F238E27FC236}">
                <a16:creationId xmlns:a16="http://schemas.microsoft.com/office/drawing/2014/main" id="{2429CFF8-7802-4372-BFD1-4C04E7E2B9FC}"/>
              </a:ext>
            </a:extLst>
          </p:cNvPr>
          <p:cNvSpPr txBox="1"/>
          <p:nvPr/>
        </p:nvSpPr>
        <p:spPr>
          <a:xfrm>
            <a:off x="340242" y="1003419"/>
            <a:ext cx="8506046" cy="2585323"/>
          </a:xfrm>
          <a:prstGeom prst="rect">
            <a:avLst/>
          </a:prstGeom>
          <a:noFill/>
        </p:spPr>
        <p:txBody>
          <a:bodyPr wrap="square">
            <a:spAutoFit/>
          </a:bodyPr>
          <a:lstStyle/>
          <a:p>
            <a:pPr marL="285750" indent="-285750" algn="just">
              <a:buFont typeface="Wingdings" panose="05000000000000000000" pitchFamily="2" charset="2"/>
              <a:buChar char="ü"/>
            </a:pPr>
            <a:r>
              <a:rPr lang="es-ES" dirty="0"/>
              <a:t>El principio activo puede estar disperso o no en un excipiente pulverulento inerte (lactosa o sacarosa).</a:t>
            </a:r>
          </a:p>
          <a:p>
            <a:pPr marL="285750" indent="-285750" algn="just">
              <a:buFont typeface="Wingdings" panose="05000000000000000000" pitchFamily="2" charset="2"/>
              <a:buChar char="ü"/>
            </a:pPr>
            <a:endParaRPr lang="es-ES" dirty="0"/>
          </a:p>
          <a:p>
            <a:pPr marL="285750" indent="-285750" algn="just">
              <a:buFont typeface="Wingdings" panose="05000000000000000000" pitchFamily="2" charset="2"/>
              <a:buChar char="ü"/>
            </a:pPr>
            <a:r>
              <a:rPr lang="es-ES" dirty="0"/>
              <a:t>Cada dosis se administra previa preparación de una solución extemporánea en agua u otra bebida. La dosificación se realiza en recipientes multidosis o en dosis unitarias (bolsas y papelillos).</a:t>
            </a:r>
          </a:p>
          <a:p>
            <a:pPr algn="just"/>
            <a:endParaRPr lang="es-ES" dirty="0"/>
          </a:p>
          <a:p>
            <a:pPr marL="285750" indent="-285750" algn="just">
              <a:buFont typeface="Wingdings" panose="05000000000000000000" pitchFamily="2" charset="2"/>
              <a:buChar char="ü"/>
            </a:pPr>
            <a:r>
              <a:rPr lang="es-ES" dirty="0"/>
              <a:t>Muchos principios activos se dispensan de </a:t>
            </a:r>
            <a:r>
              <a:rPr lang="es-ES"/>
              <a:t>esta forma: </a:t>
            </a:r>
            <a:r>
              <a:rPr lang="es-ES" dirty="0"/>
              <a:t>antibióticos, fermentos lácticos, antiácidos, etc.</a:t>
            </a:r>
            <a:endParaRPr lang="es-CO" dirty="0"/>
          </a:p>
        </p:txBody>
      </p:sp>
    </p:spTree>
    <p:extLst>
      <p:ext uri="{BB962C8B-B14F-4D97-AF65-F5344CB8AC3E}">
        <p14:creationId xmlns:p14="http://schemas.microsoft.com/office/powerpoint/2010/main" val="3359988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340242" y="101540"/>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6. CLASIFICACIÓN FORMAS FARMACÉUTICAS</a:t>
            </a:r>
          </a:p>
        </p:txBody>
      </p:sp>
      <p:sp>
        <p:nvSpPr>
          <p:cNvPr id="30" name="CuadroTexto 29">
            <a:extLst>
              <a:ext uri="{FF2B5EF4-FFF2-40B4-BE49-F238E27FC236}">
                <a16:creationId xmlns:a16="http://schemas.microsoft.com/office/drawing/2014/main" id="{62D8C410-0721-42BF-B3C6-A2EA00DC925A}"/>
              </a:ext>
            </a:extLst>
          </p:cNvPr>
          <p:cNvSpPr txBox="1"/>
          <p:nvPr/>
        </p:nvSpPr>
        <p:spPr>
          <a:xfrm>
            <a:off x="2856182" y="533350"/>
            <a:ext cx="2148914" cy="461665"/>
          </a:xfrm>
          <a:prstGeom prst="rect">
            <a:avLst/>
          </a:prstGeom>
          <a:noFill/>
        </p:spPr>
        <p:txBody>
          <a:bodyPr wrap="square">
            <a:spAutoFit/>
          </a:bodyPr>
          <a:lstStyle/>
          <a:p>
            <a:pPr algn="ctr"/>
            <a:r>
              <a:rPr lang="es-CO" sz="2400" b="1" dirty="0"/>
              <a:t>POLVOS</a:t>
            </a:r>
          </a:p>
        </p:txBody>
      </p:sp>
      <p:pic>
        <p:nvPicPr>
          <p:cNvPr id="2" name="Imagen 1">
            <a:extLst>
              <a:ext uri="{FF2B5EF4-FFF2-40B4-BE49-F238E27FC236}">
                <a16:creationId xmlns:a16="http://schemas.microsoft.com/office/drawing/2014/main" id="{3AB58E41-2D28-4D81-AC10-024CE425BBD1}"/>
              </a:ext>
            </a:extLst>
          </p:cNvPr>
          <p:cNvPicPr>
            <a:picLocks noChangeAspect="1"/>
          </p:cNvPicPr>
          <p:nvPr/>
        </p:nvPicPr>
        <p:blipFill rotWithShape="1">
          <a:blip r:embed="rId2"/>
          <a:srcRect l="6091" t="6616" r="1783" b="7183"/>
          <a:stretch/>
        </p:blipFill>
        <p:spPr>
          <a:xfrm>
            <a:off x="2030819" y="1328644"/>
            <a:ext cx="4195511" cy="2486212"/>
          </a:xfrm>
          <a:prstGeom prst="rect">
            <a:avLst/>
          </a:prstGeom>
        </p:spPr>
      </p:pic>
    </p:spTree>
    <p:extLst>
      <p:ext uri="{BB962C8B-B14F-4D97-AF65-F5344CB8AC3E}">
        <p14:creationId xmlns:p14="http://schemas.microsoft.com/office/powerpoint/2010/main" val="2020578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340242" y="101540"/>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6. CLASIFICACIÓN FORMAS FARMACÉUTICAS</a:t>
            </a:r>
          </a:p>
        </p:txBody>
      </p:sp>
      <p:sp>
        <p:nvSpPr>
          <p:cNvPr id="30" name="CuadroTexto 29">
            <a:extLst>
              <a:ext uri="{FF2B5EF4-FFF2-40B4-BE49-F238E27FC236}">
                <a16:creationId xmlns:a16="http://schemas.microsoft.com/office/drawing/2014/main" id="{62D8C410-0721-42BF-B3C6-A2EA00DC925A}"/>
              </a:ext>
            </a:extLst>
          </p:cNvPr>
          <p:cNvSpPr txBox="1"/>
          <p:nvPr/>
        </p:nvSpPr>
        <p:spPr>
          <a:xfrm>
            <a:off x="2856182" y="533350"/>
            <a:ext cx="2148914" cy="461665"/>
          </a:xfrm>
          <a:prstGeom prst="rect">
            <a:avLst/>
          </a:prstGeom>
          <a:noFill/>
        </p:spPr>
        <p:txBody>
          <a:bodyPr wrap="square">
            <a:spAutoFit/>
          </a:bodyPr>
          <a:lstStyle/>
          <a:p>
            <a:pPr algn="ctr"/>
            <a:r>
              <a:rPr lang="es-CO" sz="2400" b="1" dirty="0"/>
              <a:t>GRANULADOS</a:t>
            </a:r>
          </a:p>
        </p:txBody>
      </p:sp>
      <p:sp>
        <p:nvSpPr>
          <p:cNvPr id="7" name="CuadroTexto 6">
            <a:extLst>
              <a:ext uri="{FF2B5EF4-FFF2-40B4-BE49-F238E27FC236}">
                <a16:creationId xmlns:a16="http://schemas.microsoft.com/office/drawing/2014/main" id="{3DC1782B-40E1-457D-B8D4-30C8C64B2820}"/>
              </a:ext>
            </a:extLst>
          </p:cNvPr>
          <p:cNvSpPr txBox="1"/>
          <p:nvPr/>
        </p:nvSpPr>
        <p:spPr>
          <a:xfrm>
            <a:off x="146867" y="1098201"/>
            <a:ext cx="3723383" cy="2862322"/>
          </a:xfrm>
          <a:prstGeom prst="rect">
            <a:avLst/>
          </a:prstGeom>
        </p:spPr>
        <p:style>
          <a:lnRef idx="2">
            <a:schemeClr val="accent4"/>
          </a:lnRef>
          <a:fillRef idx="1">
            <a:schemeClr val="lt1"/>
          </a:fillRef>
          <a:effectRef idx="0">
            <a:schemeClr val="accent4"/>
          </a:effectRef>
          <a:fontRef idx="minor">
            <a:schemeClr val="dk1"/>
          </a:fontRef>
        </p:style>
        <p:txBody>
          <a:bodyPr wrap="square">
            <a:spAutoFit/>
          </a:bodyPr>
          <a:lstStyle/>
          <a:p>
            <a:pPr algn="just"/>
            <a:r>
              <a:rPr lang="es-ES" dirty="0"/>
              <a:t>Agregados de partículas de polvo que incluyen principios activos, azúcares y coadyuvantes diversos. Se presentan en forma de pequeños granos de grosor uniforme, forma irregular y más o menos porosidad. Existen granulados de distintos tipos: efervescentes, recubiertos, </a:t>
            </a:r>
            <a:r>
              <a:rPr lang="es-ES" dirty="0" err="1"/>
              <a:t>gastrorresistentes</a:t>
            </a:r>
            <a:r>
              <a:rPr lang="es-ES" dirty="0"/>
              <a:t> y de liberación modificada.</a:t>
            </a:r>
            <a:endParaRPr lang="es-CO" dirty="0"/>
          </a:p>
        </p:txBody>
      </p:sp>
      <p:sp>
        <p:nvSpPr>
          <p:cNvPr id="3" name="Flecha: a la derecha 2">
            <a:extLst>
              <a:ext uri="{FF2B5EF4-FFF2-40B4-BE49-F238E27FC236}">
                <a16:creationId xmlns:a16="http://schemas.microsoft.com/office/drawing/2014/main" id="{7DC4D1E8-63D6-49A6-9646-99614DDF14D5}"/>
              </a:ext>
            </a:extLst>
          </p:cNvPr>
          <p:cNvSpPr/>
          <p:nvPr/>
        </p:nvSpPr>
        <p:spPr>
          <a:xfrm>
            <a:off x="4014928" y="1977656"/>
            <a:ext cx="648586" cy="5940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2" name="Imagen 1">
            <a:extLst>
              <a:ext uri="{FF2B5EF4-FFF2-40B4-BE49-F238E27FC236}">
                <a16:creationId xmlns:a16="http://schemas.microsoft.com/office/drawing/2014/main" id="{5F70FDA4-0678-46D3-88E3-5DA406FCD58C}"/>
              </a:ext>
            </a:extLst>
          </p:cNvPr>
          <p:cNvPicPr>
            <a:picLocks noChangeAspect="1"/>
          </p:cNvPicPr>
          <p:nvPr/>
        </p:nvPicPr>
        <p:blipFill>
          <a:blip r:embed="rId2"/>
          <a:stretch>
            <a:fillRect/>
          </a:stretch>
        </p:blipFill>
        <p:spPr>
          <a:xfrm>
            <a:off x="6647626" y="808737"/>
            <a:ext cx="2349508" cy="1743075"/>
          </a:xfrm>
          <a:prstGeom prst="rect">
            <a:avLst/>
          </a:prstGeom>
        </p:spPr>
      </p:pic>
      <p:pic>
        <p:nvPicPr>
          <p:cNvPr id="4" name="Imagen 3">
            <a:extLst>
              <a:ext uri="{FF2B5EF4-FFF2-40B4-BE49-F238E27FC236}">
                <a16:creationId xmlns:a16="http://schemas.microsoft.com/office/drawing/2014/main" id="{2FD95636-E614-4771-B069-5C7C077C1F14}"/>
              </a:ext>
            </a:extLst>
          </p:cNvPr>
          <p:cNvPicPr>
            <a:picLocks noChangeAspect="1"/>
          </p:cNvPicPr>
          <p:nvPr/>
        </p:nvPicPr>
        <p:blipFill>
          <a:blip r:embed="rId3"/>
          <a:stretch>
            <a:fillRect/>
          </a:stretch>
        </p:blipFill>
        <p:spPr>
          <a:xfrm>
            <a:off x="4779904" y="995015"/>
            <a:ext cx="2148914" cy="1762125"/>
          </a:xfrm>
          <a:prstGeom prst="rect">
            <a:avLst/>
          </a:prstGeom>
        </p:spPr>
      </p:pic>
      <p:pic>
        <p:nvPicPr>
          <p:cNvPr id="8" name="Imagen 7">
            <a:extLst>
              <a:ext uri="{FF2B5EF4-FFF2-40B4-BE49-F238E27FC236}">
                <a16:creationId xmlns:a16="http://schemas.microsoft.com/office/drawing/2014/main" id="{A9478650-2C9B-4E73-BB99-7F4526E442A9}"/>
              </a:ext>
            </a:extLst>
          </p:cNvPr>
          <p:cNvPicPr>
            <a:picLocks noChangeAspect="1"/>
          </p:cNvPicPr>
          <p:nvPr/>
        </p:nvPicPr>
        <p:blipFill>
          <a:blip r:embed="rId4"/>
          <a:stretch>
            <a:fillRect/>
          </a:stretch>
        </p:blipFill>
        <p:spPr>
          <a:xfrm>
            <a:off x="4571999" y="2931456"/>
            <a:ext cx="2524125" cy="1809750"/>
          </a:xfrm>
          <a:prstGeom prst="rect">
            <a:avLst/>
          </a:prstGeom>
        </p:spPr>
      </p:pic>
      <p:pic>
        <p:nvPicPr>
          <p:cNvPr id="9" name="Imagen 8">
            <a:extLst>
              <a:ext uri="{FF2B5EF4-FFF2-40B4-BE49-F238E27FC236}">
                <a16:creationId xmlns:a16="http://schemas.microsoft.com/office/drawing/2014/main" id="{0D809ADA-5D53-4D91-B892-C580BAE14E3A}"/>
              </a:ext>
            </a:extLst>
          </p:cNvPr>
          <p:cNvPicPr>
            <a:picLocks noChangeAspect="1"/>
          </p:cNvPicPr>
          <p:nvPr/>
        </p:nvPicPr>
        <p:blipFill>
          <a:blip r:embed="rId5"/>
          <a:stretch>
            <a:fillRect/>
          </a:stretch>
        </p:blipFill>
        <p:spPr>
          <a:xfrm>
            <a:off x="6934703" y="2713281"/>
            <a:ext cx="2143125" cy="2143125"/>
          </a:xfrm>
          <a:prstGeom prst="rect">
            <a:avLst/>
          </a:prstGeom>
        </p:spPr>
      </p:pic>
    </p:spTree>
    <p:extLst>
      <p:ext uri="{BB962C8B-B14F-4D97-AF65-F5344CB8AC3E}">
        <p14:creationId xmlns:p14="http://schemas.microsoft.com/office/powerpoint/2010/main" val="1201524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ppt_x"/>
                                          </p:val>
                                        </p:tav>
                                        <p:tav tm="100000">
                                          <p:val>
                                            <p:strVal val="#ppt_x"/>
                                          </p:val>
                                        </p:tav>
                                      </p:tavLst>
                                    </p:anim>
                                    <p:anim calcmode="lin" valueType="num">
                                      <p:cBhvr additive="base">
                                        <p:cTn id="2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ppt_x"/>
                                          </p:val>
                                        </p:tav>
                                        <p:tav tm="100000">
                                          <p:val>
                                            <p:strVal val="#ppt_x"/>
                                          </p:val>
                                        </p:tav>
                                      </p:tavLst>
                                    </p:anim>
                                    <p:anim calcmode="lin" valueType="num">
                                      <p:cBhvr additive="base">
                                        <p:cTn id="3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340242" y="101540"/>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6. CLASIFICACIÓN FORMAS FARMACÉUTICAS</a:t>
            </a:r>
          </a:p>
        </p:txBody>
      </p:sp>
      <p:sp>
        <p:nvSpPr>
          <p:cNvPr id="4" name="Globo: flecha hacia abajo 3">
            <a:extLst>
              <a:ext uri="{FF2B5EF4-FFF2-40B4-BE49-F238E27FC236}">
                <a16:creationId xmlns:a16="http://schemas.microsoft.com/office/drawing/2014/main" id="{060A321B-BD99-400E-B948-1997F2407FB3}"/>
              </a:ext>
            </a:extLst>
          </p:cNvPr>
          <p:cNvSpPr/>
          <p:nvPr/>
        </p:nvSpPr>
        <p:spPr>
          <a:xfrm>
            <a:off x="255182" y="707197"/>
            <a:ext cx="3530009" cy="2264735"/>
          </a:xfrm>
          <a:prstGeom prst="downArrow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ES" sz="2000" b="1" dirty="0"/>
              <a:t>Sellos</a:t>
            </a:r>
          </a:p>
          <a:p>
            <a:pPr algn="just"/>
            <a:r>
              <a:rPr lang="es-ES" sz="1600" dirty="0"/>
              <a:t>Son cápsulas con un receptáculo de almidón. Prácticamente, han sido</a:t>
            </a:r>
          </a:p>
          <a:p>
            <a:pPr algn="just"/>
            <a:r>
              <a:rPr lang="es-ES" sz="1600" dirty="0"/>
              <a:t>desplazados por las cápsulas duras</a:t>
            </a:r>
            <a:r>
              <a:rPr lang="es-ES" dirty="0"/>
              <a:t>.</a:t>
            </a:r>
          </a:p>
        </p:txBody>
      </p:sp>
      <p:sp>
        <p:nvSpPr>
          <p:cNvPr id="10" name="Globo: flecha hacia abajo 9">
            <a:extLst>
              <a:ext uri="{FF2B5EF4-FFF2-40B4-BE49-F238E27FC236}">
                <a16:creationId xmlns:a16="http://schemas.microsoft.com/office/drawing/2014/main" id="{D8942B1E-C9FD-4A50-B73E-8CE274AD7473}"/>
              </a:ext>
            </a:extLst>
          </p:cNvPr>
          <p:cNvSpPr/>
          <p:nvPr/>
        </p:nvSpPr>
        <p:spPr>
          <a:xfrm>
            <a:off x="4053280" y="664745"/>
            <a:ext cx="4835538" cy="2439962"/>
          </a:xfrm>
          <a:prstGeom prst="downArrow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ES" sz="2000" b="1" dirty="0"/>
              <a:t>Píldoras</a:t>
            </a:r>
          </a:p>
          <a:p>
            <a:pPr algn="just"/>
            <a:r>
              <a:rPr lang="es-ES" sz="1600" dirty="0"/>
              <a:t>Preparaciones sólidas y esféricas, destinadas a ser deglutidas íntegramente. Cada unidad contiene uno o más principios activos interpuestos en una masa plástica. Se encuentran en franco desuso tras haber sido desplazadas por los comprimidos y las cápsulas.</a:t>
            </a:r>
          </a:p>
        </p:txBody>
      </p:sp>
      <p:pic>
        <p:nvPicPr>
          <p:cNvPr id="2" name="Imagen 1">
            <a:extLst>
              <a:ext uri="{FF2B5EF4-FFF2-40B4-BE49-F238E27FC236}">
                <a16:creationId xmlns:a16="http://schemas.microsoft.com/office/drawing/2014/main" id="{1E40CD4E-287E-4A8F-B6E9-98F235693810}"/>
              </a:ext>
            </a:extLst>
          </p:cNvPr>
          <p:cNvPicPr>
            <a:picLocks noChangeAspect="1"/>
          </p:cNvPicPr>
          <p:nvPr/>
        </p:nvPicPr>
        <p:blipFill rotWithShape="1">
          <a:blip r:embed="rId2"/>
          <a:srcRect l="14765" t="16549" r="12359" b="20000"/>
          <a:stretch/>
        </p:blipFill>
        <p:spPr>
          <a:xfrm>
            <a:off x="6602819" y="3104707"/>
            <a:ext cx="2385872" cy="1730050"/>
          </a:xfrm>
          <a:prstGeom prst="rect">
            <a:avLst/>
          </a:prstGeom>
        </p:spPr>
      </p:pic>
      <p:pic>
        <p:nvPicPr>
          <p:cNvPr id="3" name="Imagen 2">
            <a:extLst>
              <a:ext uri="{FF2B5EF4-FFF2-40B4-BE49-F238E27FC236}">
                <a16:creationId xmlns:a16="http://schemas.microsoft.com/office/drawing/2014/main" id="{F76A3E9F-BD67-4728-9797-8C8D3BA98A71}"/>
              </a:ext>
            </a:extLst>
          </p:cNvPr>
          <p:cNvPicPr>
            <a:picLocks noChangeAspect="1"/>
          </p:cNvPicPr>
          <p:nvPr/>
        </p:nvPicPr>
        <p:blipFill>
          <a:blip r:embed="rId3"/>
          <a:stretch>
            <a:fillRect/>
          </a:stretch>
        </p:blipFill>
        <p:spPr>
          <a:xfrm>
            <a:off x="4163782" y="3112603"/>
            <a:ext cx="2237017" cy="1722154"/>
          </a:xfrm>
          <a:prstGeom prst="rect">
            <a:avLst/>
          </a:prstGeom>
        </p:spPr>
      </p:pic>
    </p:spTree>
    <p:extLst>
      <p:ext uri="{BB962C8B-B14F-4D97-AF65-F5344CB8AC3E}">
        <p14:creationId xmlns:p14="http://schemas.microsoft.com/office/powerpoint/2010/main" val="809082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340242" y="101540"/>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6. CLASIFICACIÓN FORMAS FARMACÉUTICAS</a:t>
            </a:r>
          </a:p>
        </p:txBody>
      </p:sp>
      <p:sp>
        <p:nvSpPr>
          <p:cNvPr id="4" name="Globo: flecha hacia abajo 3">
            <a:extLst>
              <a:ext uri="{FF2B5EF4-FFF2-40B4-BE49-F238E27FC236}">
                <a16:creationId xmlns:a16="http://schemas.microsoft.com/office/drawing/2014/main" id="{060A321B-BD99-400E-B948-1997F2407FB3}"/>
              </a:ext>
            </a:extLst>
          </p:cNvPr>
          <p:cNvSpPr/>
          <p:nvPr/>
        </p:nvSpPr>
        <p:spPr>
          <a:xfrm>
            <a:off x="255182" y="707197"/>
            <a:ext cx="3530009" cy="2264735"/>
          </a:xfrm>
          <a:prstGeom prst="downArrow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ES" sz="1600" b="1" dirty="0"/>
              <a:t>Tabletas </a:t>
            </a:r>
          </a:p>
          <a:p>
            <a:pPr algn="just"/>
            <a:endParaRPr lang="es-ES" sz="1400" dirty="0"/>
          </a:p>
          <a:p>
            <a:pPr algn="just"/>
            <a:r>
              <a:rPr lang="es-ES" sz="1400" dirty="0"/>
              <a:t>Son pastillas para desleír en la cavidad bucal. Se diferencian de las píldoras por el tamaño y de los comprimidos por la técnica de elaboración. </a:t>
            </a:r>
          </a:p>
        </p:txBody>
      </p:sp>
      <p:sp>
        <p:nvSpPr>
          <p:cNvPr id="10" name="Globo: flecha hacia abajo 9">
            <a:extLst>
              <a:ext uri="{FF2B5EF4-FFF2-40B4-BE49-F238E27FC236}">
                <a16:creationId xmlns:a16="http://schemas.microsoft.com/office/drawing/2014/main" id="{D8942B1E-C9FD-4A50-B73E-8CE274AD7473}"/>
              </a:ext>
            </a:extLst>
          </p:cNvPr>
          <p:cNvSpPr/>
          <p:nvPr/>
        </p:nvSpPr>
        <p:spPr>
          <a:xfrm>
            <a:off x="4053280" y="664745"/>
            <a:ext cx="4835538" cy="2439962"/>
          </a:xfrm>
          <a:prstGeom prst="downArrow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ES" sz="1400" b="1" dirty="0"/>
              <a:t>Pastillas oficinales</a:t>
            </a:r>
          </a:p>
          <a:p>
            <a:pPr algn="ctr"/>
            <a:endParaRPr lang="es-ES" sz="1400" b="1" dirty="0"/>
          </a:p>
          <a:p>
            <a:pPr algn="just"/>
            <a:r>
              <a:rPr lang="es-ES" sz="1400" dirty="0"/>
              <a:t>Presentan una consistencia semisólida y están constituidas primordialmente por los principios activos y goma arábiga como aglutinante. Suelen recubrirse, para su mejor conservación, con parafina o azúcar en polvo (escarchado). Se emplean para la </a:t>
            </a:r>
            <a:r>
              <a:rPr lang="es-ES" sz="1400" dirty="0" err="1"/>
              <a:t>vehiculización</a:t>
            </a:r>
            <a:r>
              <a:rPr lang="es-ES" sz="1400" dirty="0"/>
              <a:t> de antitusígenos y antisépticos pulmonares</a:t>
            </a:r>
            <a:r>
              <a:rPr lang="es-ES" sz="1600" dirty="0"/>
              <a:t>.</a:t>
            </a:r>
          </a:p>
        </p:txBody>
      </p:sp>
      <p:pic>
        <p:nvPicPr>
          <p:cNvPr id="2" name="Imagen 1">
            <a:extLst>
              <a:ext uri="{FF2B5EF4-FFF2-40B4-BE49-F238E27FC236}">
                <a16:creationId xmlns:a16="http://schemas.microsoft.com/office/drawing/2014/main" id="{5EB03D45-BF99-4519-B26A-B4F05E9AB957}"/>
              </a:ext>
            </a:extLst>
          </p:cNvPr>
          <p:cNvPicPr>
            <a:picLocks noChangeAspect="1"/>
          </p:cNvPicPr>
          <p:nvPr/>
        </p:nvPicPr>
        <p:blipFill>
          <a:blip r:embed="rId2"/>
          <a:stretch>
            <a:fillRect/>
          </a:stretch>
        </p:blipFill>
        <p:spPr>
          <a:xfrm>
            <a:off x="507040" y="2971932"/>
            <a:ext cx="2986420" cy="2171568"/>
          </a:xfrm>
          <a:prstGeom prst="rect">
            <a:avLst/>
          </a:prstGeom>
        </p:spPr>
      </p:pic>
      <p:pic>
        <p:nvPicPr>
          <p:cNvPr id="3" name="Imagen 2">
            <a:extLst>
              <a:ext uri="{FF2B5EF4-FFF2-40B4-BE49-F238E27FC236}">
                <a16:creationId xmlns:a16="http://schemas.microsoft.com/office/drawing/2014/main" id="{3A4B2F24-E973-4C18-973B-2F6EC029E722}"/>
              </a:ext>
            </a:extLst>
          </p:cNvPr>
          <p:cNvPicPr>
            <a:picLocks noChangeAspect="1"/>
          </p:cNvPicPr>
          <p:nvPr/>
        </p:nvPicPr>
        <p:blipFill>
          <a:blip r:embed="rId3"/>
          <a:stretch>
            <a:fillRect/>
          </a:stretch>
        </p:blipFill>
        <p:spPr>
          <a:xfrm>
            <a:off x="5242324" y="3230635"/>
            <a:ext cx="2457450" cy="1654161"/>
          </a:xfrm>
          <a:prstGeom prst="rect">
            <a:avLst/>
          </a:prstGeom>
        </p:spPr>
      </p:pic>
    </p:spTree>
    <p:extLst>
      <p:ext uri="{BB962C8B-B14F-4D97-AF65-F5344CB8AC3E}">
        <p14:creationId xmlns:p14="http://schemas.microsoft.com/office/powerpoint/2010/main" val="2739415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1020725" y="144309"/>
            <a:ext cx="6103087" cy="717761"/>
          </a:xfrm>
          <a:prstGeom prst="rect">
            <a:avLst/>
          </a:prstGeom>
          <a:noFill/>
          <a:ln w="9525" algn="ctr">
            <a:noFill/>
            <a:miter lim="800000"/>
            <a:headEnd/>
            <a:tailEnd/>
          </a:ln>
          <a:effectLst/>
        </p:spPr>
        <p:txBody>
          <a:bodyPr wrap="square">
            <a:spAutoFit/>
          </a:bodyPr>
          <a:lstStyle/>
          <a:p>
            <a:pPr algn="ctr">
              <a:lnSpc>
                <a:spcPct val="140000"/>
              </a:lnSpc>
              <a:spcBef>
                <a:spcPct val="50000"/>
              </a:spcBef>
              <a:defRPr/>
            </a:pPr>
            <a:r>
              <a:rPr lang="es-MX" sz="3200" b="1" dirty="0">
                <a:effectLst>
                  <a:outerShdw blurRad="38100" dist="38100" dir="2700000" algn="tl">
                    <a:srgbClr val="C0C0C0"/>
                  </a:outerShdw>
                </a:effectLst>
              </a:rPr>
              <a:t>1. REFLEXIÓN INICIAL</a:t>
            </a:r>
            <a:endParaRPr lang="es-ES" sz="3200" b="1" dirty="0">
              <a:effectLst>
                <a:outerShdw blurRad="38100" dist="38100" dir="2700000" algn="tl">
                  <a:srgbClr val="C0C0C0"/>
                </a:outerShdw>
              </a:effectLst>
            </a:endParaRPr>
          </a:p>
        </p:txBody>
      </p:sp>
      <p:sp>
        <p:nvSpPr>
          <p:cNvPr id="2" name="CuadroTexto 1">
            <a:extLst>
              <a:ext uri="{FF2B5EF4-FFF2-40B4-BE49-F238E27FC236}">
                <a16:creationId xmlns:a16="http://schemas.microsoft.com/office/drawing/2014/main" id="{1F8AD9A7-F1EC-40BD-8EFB-ED2EB6EAEDAA}"/>
              </a:ext>
            </a:extLst>
          </p:cNvPr>
          <p:cNvSpPr txBox="1"/>
          <p:nvPr/>
        </p:nvSpPr>
        <p:spPr>
          <a:xfrm>
            <a:off x="414670" y="999460"/>
            <a:ext cx="8335925" cy="646331"/>
          </a:xfrm>
          <a:prstGeom prst="rect">
            <a:avLst/>
          </a:prstGeom>
          <a:noFill/>
        </p:spPr>
        <p:txBody>
          <a:bodyPr wrap="square" rtlCol="0">
            <a:spAutoFit/>
          </a:bodyPr>
          <a:lstStyle/>
          <a:p>
            <a:pPr marL="285750" indent="-285750">
              <a:buFont typeface="Wingdings" panose="05000000000000000000" pitchFamily="2" charset="2"/>
              <a:buChar char="ü"/>
            </a:pPr>
            <a:endParaRPr lang="es-CO" dirty="0"/>
          </a:p>
          <a:p>
            <a:pPr marL="285750" indent="-285750">
              <a:buFont typeface="Wingdings" panose="05000000000000000000" pitchFamily="2" charset="2"/>
              <a:buChar char="ü"/>
            </a:pPr>
            <a:endParaRPr lang="es-CO" dirty="0"/>
          </a:p>
        </p:txBody>
      </p:sp>
      <p:sp>
        <p:nvSpPr>
          <p:cNvPr id="3" name="CuadroTexto 2">
            <a:extLst>
              <a:ext uri="{FF2B5EF4-FFF2-40B4-BE49-F238E27FC236}">
                <a16:creationId xmlns:a16="http://schemas.microsoft.com/office/drawing/2014/main" id="{A2C7BA4E-2931-48D9-8B65-359447B585C2}"/>
              </a:ext>
            </a:extLst>
          </p:cNvPr>
          <p:cNvSpPr txBox="1"/>
          <p:nvPr/>
        </p:nvSpPr>
        <p:spPr>
          <a:xfrm>
            <a:off x="233916" y="1330859"/>
            <a:ext cx="8644269" cy="2677656"/>
          </a:xfrm>
          <a:prstGeom prst="rect">
            <a:avLst/>
          </a:prstGeom>
          <a:noFill/>
        </p:spPr>
        <p:txBody>
          <a:bodyPr wrap="square" rtlCol="0">
            <a:spAutoFit/>
          </a:bodyPr>
          <a:lstStyle/>
          <a:p>
            <a:pPr algn="just"/>
            <a:r>
              <a:rPr lang="es-CO" sz="2400" dirty="0"/>
              <a:t>¿Por qué crees que es importante adquirir este conocimiento relacionado con las formas farmacéuticas y las vías de administración?</a:t>
            </a:r>
          </a:p>
          <a:p>
            <a:pPr algn="just"/>
            <a:endParaRPr lang="es-CO" sz="2400" dirty="0"/>
          </a:p>
          <a:p>
            <a:pPr algn="just"/>
            <a:endParaRPr lang="es-CO" sz="2400" dirty="0"/>
          </a:p>
          <a:p>
            <a:pPr algn="just"/>
            <a:r>
              <a:rPr lang="es-CO" sz="2400" dirty="0"/>
              <a:t>¿Qué relación encuentran este las formas farmacéuticas, las vías de administración y la dispensación de los productos farmacéuticos?</a:t>
            </a:r>
          </a:p>
        </p:txBody>
      </p:sp>
    </p:spTree>
    <p:extLst>
      <p:ext uri="{BB962C8B-B14F-4D97-AF65-F5344CB8AC3E}">
        <p14:creationId xmlns:p14="http://schemas.microsoft.com/office/powerpoint/2010/main" val="773719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340242" y="101540"/>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6. CLASIFICACIÓN FORMAS FARMACÉUTICAS</a:t>
            </a:r>
          </a:p>
        </p:txBody>
      </p:sp>
      <p:sp>
        <p:nvSpPr>
          <p:cNvPr id="2" name="Globo: flecha derecha 1">
            <a:extLst>
              <a:ext uri="{FF2B5EF4-FFF2-40B4-BE49-F238E27FC236}">
                <a16:creationId xmlns:a16="http://schemas.microsoft.com/office/drawing/2014/main" id="{68EF5B79-4ABB-4ED9-8BBB-01CC40BDE5BD}"/>
              </a:ext>
            </a:extLst>
          </p:cNvPr>
          <p:cNvSpPr/>
          <p:nvPr/>
        </p:nvSpPr>
        <p:spPr>
          <a:xfrm>
            <a:off x="552892" y="1003447"/>
            <a:ext cx="4019108" cy="2838893"/>
          </a:xfrm>
          <a:prstGeom prst="right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b="1" dirty="0"/>
              <a:t>Liofilizados </a:t>
            </a:r>
          </a:p>
          <a:p>
            <a:pPr algn="just"/>
            <a:r>
              <a:rPr lang="es-ES" sz="1400" dirty="0"/>
              <a:t>Son preparaciones farmacéuticas que se acondicionan en forma</a:t>
            </a:r>
          </a:p>
          <a:p>
            <a:pPr algn="just"/>
            <a:r>
              <a:rPr lang="es-ES" sz="1400" dirty="0"/>
              <a:t>de dosis unitarias y se liofilizan a continuación. Son formas muy porosas e hidrófilas, y fácilmente dispersables en agua.</a:t>
            </a:r>
            <a:endParaRPr lang="es-CO" sz="1400" dirty="0"/>
          </a:p>
        </p:txBody>
      </p:sp>
      <p:pic>
        <p:nvPicPr>
          <p:cNvPr id="3" name="Imagen 2">
            <a:extLst>
              <a:ext uri="{FF2B5EF4-FFF2-40B4-BE49-F238E27FC236}">
                <a16:creationId xmlns:a16="http://schemas.microsoft.com/office/drawing/2014/main" id="{ED60AEF4-88F6-4226-9020-A10A52BD4B8E}"/>
              </a:ext>
            </a:extLst>
          </p:cNvPr>
          <p:cNvPicPr>
            <a:picLocks noChangeAspect="1"/>
          </p:cNvPicPr>
          <p:nvPr/>
        </p:nvPicPr>
        <p:blipFill>
          <a:blip r:embed="rId2"/>
          <a:stretch>
            <a:fillRect/>
          </a:stretch>
        </p:blipFill>
        <p:spPr>
          <a:xfrm>
            <a:off x="5232436" y="832218"/>
            <a:ext cx="2635657" cy="1590675"/>
          </a:xfrm>
          <a:prstGeom prst="rect">
            <a:avLst/>
          </a:prstGeom>
        </p:spPr>
      </p:pic>
      <p:pic>
        <p:nvPicPr>
          <p:cNvPr id="4" name="Imagen 3">
            <a:extLst>
              <a:ext uri="{FF2B5EF4-FFF2-40B4-BE49-F238E27FC236}">
                <a16:creationId xmlns:a16="http://schemas.microsoft.com/office/drawing/2014/main" id="{5219FA7B-ABBE-4A46-A4D9-8D9BB9CE4BE8}"/>
              </a:ext>
            </a:extLst>
          </p:cNvPr>
          <p:cNvPicPr>
            <a:picLocks noChangeAspect="1"/>
          </p:cNvPicPr>
          <p:nvPr/>
        </p:nvPicPr>
        <p:blipFill>
          <a:blip r:embed="rId3"/>
          <a:stretch>
            <a:fillRect/>
          </a:stretch>
        </p:blipFill>
        <p:spPr>
          <a:xfrm>
            <a:off x="5355818" y="2722475"/>
            <a:ext cx="2600325" cy="1752600"/>
          </a:xfrm>
          <a:prstGeom prst="rect">
            <a:avLst/>
          </a:prstGeom>
        </p:spPr>
      </p:pic>
    </p:spTree>
    <p:extLst>
      <p:ext uri="{BB962C8B-B14F-4D97-AF65-F5344CB8AC3E}">
        <p14:creationId xmlns:p14="http://schemas.microsoft.com/office/powerpoint/2010/main" val="1592656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340242" y="101540"/>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6. CLASIFICACIÓN FORMAS FARMACÉUTICAS</a:t>
            </a:r>
          </a:p>
        </p:txBody>
      </p:sp>
      <p:sp>
        <p:nvSpPr>
          <p:cNvPr id="2" name="Globo: flecha derecha 1">
            <a:extLst>
              <a:ext uri="{FF2B5EF4-FFF2-40B4-BE49-F238E27FC236}">
                <a16:creationId xmlns:a16="http://schemas.microsoft.com/office/drawing/2014/main" id="{68EF5B79-4ABB-4ED9-8BBB-01CC40BDE5BD}"/>
              </a:ext>
            </a:extLst>
          </p:cNvPr>
          <p:cNvSpPr/>
          <p:nvPr/>
        </p:nvSpPr>
        <p:spPr>
          <a:xfrm>
            <a:off x="478464" y="664745"/>
            <a:ext cx="4019108" cy="2101260"/>
          </a:xfrm>
          <a:prstGeom prst="right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b="1" dirty="0"/>
              <a:t>Sobres</a:t>
            </a:r>
          </a:p>
          <a:p>
            <a:pPr algn="ctr"/>
            <a:endParaRPr lang="es-ES" b="1" dirty="0"/>
          </a:p>
          <a:p>
            <a:pPr algn="just"/>
            <a:r>
              <a:rPr lang="es-ES" sz="1400" dirty="0"/>
              <a:t>Presentación de un fármaco en</a:t>
            </a:r>
          </a:p>
          <a:p>
            <a:pPr algn="just"/>
            <a:r>
              <a:rPr lang="es-ES" sz="1400" dirty="0"/>
              <a:t>forma de polvo, por lo general sólido, finamente dividido, protegido de la luz y de la humedad.</a:t>
            </a:r>
          </a:p>
        </p:txBody>
      </p:sp>
      <p:sp>
        <p:nvSpPr>
          <p:cNvPr id="8" name="Globo: flecha derecha 7">
            <a:extLst>
              <a:ext uri="{FF2B5EF4-FFF2-40B4-BE49-F238E27FC236}">
                <a16:creationId xmlns:a16="http://schemas.microsoft.com/office/drawing/2014/main" id="{EEA15ECD-DD43-4F37-9639-01B32C35DD2B}"/>
              </a:ext>
            </a:extLst>
          </p:cNvPr>
          <p:cNvSpPr/>
          <p:nvPr/>
        </p:nvSpPr>
        <p:spPr>
          <a:xfrm>
            <a:off x="478464" y="2902722"/>
            <a:ext cx="4019108" cy="2101260"/>
          </a:xfrm>
          <a:prstGeom prst="right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b="1" dirty="0"/>
              <a:t>Vial</a:t>
            </a:r>
          </a:p>
          <a:p>
            <a:pPr algn="ctr"/>
            <a:endParaRPr lang="es-ES" sz="1400" dirty="0"/>
          </a:p>
          <a:p>
            <a:pPr algn="just"/>
            <a:r>
              <a:rPr lang="es-ES" sz="1400" dirty="0"/>
              <a:t>Recipiente estéril que contiene un fármaco, habitualmente en forma de polvo seco liofilizado. Para su administración, se debe preparar en solución con un líquido </a:t>
            </a:r>
          </a:p>
        </p:txBody>
      </p:sp>
      <p:pic>
        <p:nvPicPr>
          <p:cNvPr id="3" name="Imagen 2">
            <a:extLst>
              <a:ext uri="{FF2B5EF4-FFF2-40B4-BE49-F238E27FC236}">
                <a16:creationId xmlns:a16="http://schemas.microsoft.com/office/drawing/2014/main" id="{3F0072DB-6489-4F5E-8D56-1C285442B842}"/>
              </a:ext>
            </a:extLst>
          </p:cNvPr>
          <p:cNvPicPr>
            <a:picLocks noChangeAspect="1"/>
          </p:cNvPicPr>
          <p:nvPr/>
        </p:nvPicPr>
        <p:blipFill>
          <a:blip r:embed="rId2"/>
          <a:stretch>
            <a:fillRect/>
          </a:stretch>
        </p:blipFill>
        <p:spPr>
          <a:xfrm>
            <a:off x="4869434" y="707197"/>
            <a:ext cx="2924231" cy="2434856"/>
          </a:xfrm>
          <a:prstGeom prst="rect">
            <a:avLst/>
          </a:prstGeom>
        </p:spPr>
      </p:pic>
      <p:pic>
        <p:nvPicPr>
          <p:cNvPr id="9" name="Imagen 8">
            <a:extLst>
              <a:ext uri="{FF2B5EF4-FFF2-40B4-BE49-F238E27FC236}">
                <a16:creationId xmlns:a16="http://schemas.microsoft.com/office/drawing/2014/main" id="{8AAD04FD-2558-4DC1-8C9A-5F782F2F9B3E}"/>
              </a:ext>
            </a:extLst>
          </p:cNvPr>
          <p:cNvPicPr>
            <a:picLocks noChangeAspect="1"/>
          </p:cNvPicPr>
          <p:nvPr/>
        </p:nvPicPr>
        <p:blipFill rotWithShape="1">
          <a:blip r:embed="rId3"/>
          <a:srcRect l="23618" t="35762" r="57588" b="27442"/>
          <a:stretch/>
        </p:blipFill>
        <p:spPr>
          <a:xfrm>
            <a:off x="5762847" y="3250904"/>
            <a:ext cx="1711842" cy="1753078"/>
          </a:xfrm>
          <a:prstGeom prst="rect">
            <a:avLst/>
          </a:prstGeom>
        </p:spPr>
      </p:pic>
    </p:spTree>
    <p:extLst>
      <p:ext uri="{BB962C8B-B14F-4D97-AF65-F5344CB8AC3E}">
        <p14:creationId xmlns:p14="http://schemas.microsoft.com/office/powerpoint/2010/main" val="1571362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1000"/>
                                        <p:tgtEl>
                                          <p:spTgt spid="9"/>
                                        </p:tgtEl>
                                      </p:cBhvr>
                                    </p:animEffect>
                                    <p:anim calcmode="lin" valueType="num">
                                      <p:cBhvr>
                                        <p:cTn id="21" dur="1000" fill="hold"/>
                                        <p:tgtEl>
                                          <p:spTgt spid="9"/>
                                        </p:tgtEl>
                                        <p:attrNameLst>
                                          <p:attrName>ppt_x</p:attrName>
                                        </p:attrNameLst>
                                      </p:cBhvr>
                                      <p:tavLst>
                                        <p:tav tm="0">
                                          <p:val>
                                            <p:strVal val="#ppt_x"/>
                                          </p:val>
                                        </p:tav>
                                        <p:tav tm="100000">
                                          <p:val>
                                            <p:strVal val="#ppt_x"/>
                                          </p:val>
                                        </p:tav>
                                      </p:tavLst>
                                    </p:anim>
                                    <p:anim calcmode="lin" valueType="num">
                                      <p:cBhvr>
                                        <p:cTn id="2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648586" y="1983503"/>
            <a:ext cx="7243047" cy="584775"/>
          </a:xfrm>
          <a:prstGeom prst="rect">
            <a:avLst/>
          </a:prstGeom>
          <a:noFill/>
          <a:ln w="9525" algn="ctr">
            <a:noFill/>
            <a:miter lim="800000"/>
            <a:headEnd/>
            <a:tailEnd/>
          </a:ln>
          <a:effectLst/>
        </p:spPr>
        <p:txBody>
          <a:bodyPr wrap="square">
            <a:spAutoFit/>
          </a:bodyPr>
          <a:lstStyle/>
          <a:p>
            <a:pPr algn="ctr">
              <a:spcBef>
                <a:spcPct val="50000"/>
              </a:spcBef>
              <a:defRPr/>
            </a:pPr>
            <a:r>
              <a:rPr lang="es-ES" sz="3200" b="1" dirty="0">
                <a:effectLst>
                  <a:outerShdw blurRad="38100" dist="38100" dir="2700000" algn="tl">
                    <a:srgbClr val="C0C0C0"/>
                  </a:outerShdw>
                </a:effectLst>
              </a:rPr>
              <a:t> FORMAS FARMACÉUTICAS LÍQUIDAS</a:t>
            </a:r>
          </a:p>
        </p:txBody>
      </p:sp>
    </p:spTree>
    <p:extLst>
      <p:ext uri="{BB962C8B-B14F-4D97-AF65-F5344CB8AC3E}">
        <p14:creationId xmlns:p14="http://schemas.microsoft.com/office/powerpoint/2010/main" val="688098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265814" y="353598"/>
            <a:ext cx="7243047" cy="954107"/>
          </a:xfrm>
          <a:prstGeom prst="rect">
            <a:avLst/>
          </a:prstGeom>
          <a:noFill/>
          <a:ln w="9525" algn="ctr">
            <a:noFill/>
            <a:miter lim="800000"/>
            <a:headEnd/>
            <a:tailEnd/>
          </a:ln>
          <a:effectLst/>
        </p:spPr>
        <p:txBody>
          <a:bodyPr wrap="square">
            <a:spAutoFit/>
          </a:bodyPr>
          <a:lstStyle/>
          <a:p>
            <a:pPr algn="ctr">
              <a:spcBef>
                <a:spcPct val="50000"/>
              </a:spcBef>
              <a:defRPr/>
            </a:pPr>
            <a:r>
              <a:rPr lang="es-ES" sz="2800" b="1" dirty="0">
                <a:effectLst>
                  <a:outerShdw blurRad="38100" dist="38100" dir="2700000" algn="tl">
                    <a:srgbClr val="C0C0C0"/>
                  </a:outerShdw>
                </a:effectLst>
              </a:rPr>
              <a:t> CLASIFICACIÓN FORMAS FARMACÉUTICAS LÍQUIDAS</a:t>
            </a:r>
          </a:p>
        </p:txBody>
      </p:sp>
      <p:sp>
        <p:nvSpPr>
          <p:cNvPr id="3" name="Rectángulo: esquinas redondeadas 2">
            <a:extLst>
              <a:ext uri="{FF2B5EF4-FFF2-40B4-BE49-F238E27FC236}">
                <a16:creationId xmlns:a16="http://schemas.microsoft.com/office/drawing/2014/main" id="{35E0E7F5-D1D5-4A18-AEB8-AC4AE3E4F126}"/>
              </a:ext>
            </a:extLst>
          </p:cNvPr>
          <p:cNvSpPr/>
          <p:nvPr/>
        </p:nvSpPr>
        <p:spPr>
          <a:xfrm>
            <a:off x="148855" y="1573619"/>
            <a:ext cx="2232838" cy="839972"/>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s-CO" b="1" dirty="0"/>
              <a:t>SOLUCIONES</a:t>
            </a:r>
          </a:p>
        </p:txBody>
      </p:sp>
      <p:sp>
        <p:nvSpPr>
          <p:cNvPr id="7" name="Rectángulo: esquinas redondeadas 6">
            <a:extLst>
              <a:ext uri="{FF2B5EF4-FFF2-40B4-BE49-F238E27FC236}">
                <a16:creationId xmlns:a16="http://schemas.microsoft.com/office/drawing/2014/main" id="{E8E55915-BCA6-44E0-85FB-92D3CFA5BFFE}"/>
              </a:ext>
            </a:extLst>
          </p:cNvPr>
          <p:cNvSpPr/>
          <p:nvPr/>
        </p:nvSpPr>
        <p:spPr>
          <a:xfrm>
            <a:off x="3332672" y="1573619"/>
            <a:ext cx="2232837" cy="839972"/>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s-CO" b="1" dirty="0"/>
              <a:t>SUSPENSIONES</a:t>
            </a:r>
          </a:p>
        </p:txBody>
      </p:sp>
      <p:sp>
        <p:nvSpPr>
          <p:cNvPr id="8" name="Rectángulo: esquinas redondeadas 7">
            <a:extLst>
              <a:ext uri="{FF2B5EF4-FFF2-40B4-BE49-F238E27FC236}">
                <a16:creationId xmlns:a16="http://schemas.microsoft.com/office/drawing/2014/main" id="{359B1360-C6F6-409D-A483-78C3B1512570}"/>
              </a:ext>
            </a:extLst>
          </p:cNvPr>
          <p:cNvSpPr/>
          <p:nvPr/>
        </p:nvSpPr>
        <p:spPr>
          <a:xfrm>
            <a:off x="6516489" y="1573619"/>
            <a:ext cx="2133600" cy="8399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b="1" dirty="0"/>
              <a:t>EMULSIONES</a:t>
            </a:r>
          </a:p>
        </p:txBody>
      </p:sp>
      <p:cxnSp>
        <p:nvCxnSpPr>
          <p:cNvPr id="9" name="Conector recto 8">
            <a:extLst>
              <a:ext uri="{FF2B5EF4-FFF2-40B4-BE49-F238E27FC236}">
                <a16:creationId xmlns:a16="http://schemas.microsoft.com/office/drawing/2014/main" id="{84FAC3E0-BCCE-4446-AAF6-B015FAF8E064}"/>
              </a:ext>
            </a:extLst>
          </p:cNvPr>
          <p:cNvCxnSpPr>
            <a:stCxn id="3" idx="2"/>
          </p:cNvCxnSpPr>
          <p:nvPr/>
        </p:nvCxnSpPr>
        <p:spPr>
          <a:xfrm>
            <a:off x="1265274" y="2413591"/>
            <a:ext cx="0" cy="2158409"/>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Conector recto 10">
            <a:extLst>
              <a:ext uri="{FF2B5EF4-FFF2-40B4-BE49-F238E27FC236}">
                <a16:creationId xmlns:a16="http://schemas.microsoft.com/office/drawing/2014/main" id="{0A9663F2-1FDA-435F-A273-BAB3E2F980CB}"/>
              </a:ext>
            </a:extLst>
          </p:cNvPr>
          <p:cNvCxnSpPr/>
          <p:nvPr/>
        </p:nvCxnSpPr>
        <p:spPr>
          <a:xfrm>
            <a:off x="1265274" y="2775098"/>
            <a:ext cx="22328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Conector recto 11">
            <a:extLst>
              <a:ext uri="{FF2B5EF4-FFF2-40B4-BE49-F238E27FC236}">
                <a16:creationId xmlns:a16="http://schemas.microsoft.com/office/drawing/2014/main" id="{AB5DFE99-52D2-4EF1-BFE0-F125938EB943}"/>
              </a:ext>
            </a:extLst>
          </p:cNvPr>
          <p:cNvCxnSpPr/>
          <p:nvPr/>
        </p:nvCxnSpPr>
        <p:spPr>
          <a:xfrm>
            <a:off x="1265274" y="3352800"/>
            <a:ext cx="22328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Conector recto 12">
            <a:extLst>
              <a:ext uri="{FF2B5EF4-FFF2-40B4-BE49-F238E27FC236}">
                <a16:creationId xmlns:a16="http://schemas.microsoft.com/office/drawing/2014/main" id="{1DDD9A96-3135-4ABE-8B0B-61A6D2A0BA43}"/>
              </a:ext>
            </a:extLst>
          </p:cNvPr>
          <p:cNvCxnSpPr/>
          <p:nvPr/>
        </p:nvCxnSpPr>
        <p:spPr>
          <a:xfrm>
            <a:off x="1265274" y="3916326"/>
            <a:ext cx="22328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Conector recto 13">
            <a:extLst>
              <a:ext uri="{FF2B5EF4-FFF2-40B4-BE49-F238E27FC236}">
                <a16:creationId xmlns:a16="http://schemas.microsoft.com/office/drawing/2014/main" id="{2F3C72A1-A18D-4C1E-9203-08C8B909DB5C}"/>
              </a:ext>
            </a:extLst>
          </p:cNvPr>
          <p:cNvCxnSpPr/>
          <p:nvPr/>
        </p:nvCxnSpPr>
        <p:spPr>
          <a:xfrm>
            <a:off x="1265274" y="4554279"/>
            <a:ext cx="223284" cy="0"/>
          </a:xfrm>
          <a:prstGeom prst="line">
            <a:avLst/>
          </a:prstGeom>
        </p:spPr>
        <p:style>
          <a:lnRef idx="1">
            <a:schemeClr val="accent1"/>
          </a:lnRef>
          <a:fillRef idx="0">
            <a:schemeClr val="accent1"/>
          </a:fillRef>
          <a:effectRef idx="0">
            <a:schemeClr val="accent1"/>
          </a:effectRef>
          <a:fontRef idx="minor">
            <a:schemeClr val="tx1"/>
          </a:fontRef>
        </p:style>
      </p:cxnSp>
      <p:sp>
        <p:nvSpPr>
          <p:cNvPr id="15" name="CuadroTexto 14">
            <a:extLst>
              <a:ext uri="{FF2B5EF4-FFF2-40B4-BE49-F238E27FC236}">
                <a16:creationId xmlns:a16="http://schemas.microsoft.com/office/drawing/2014/main" id="{D0DF311A-9227-4449-9488-9ECEA481A28D}"/>
              </a:ext>
            </a:extLst>
          </p:cNvPr>
          <p:cNvSpPr txBox="1"/>
          <p:nvPr/>
        </p:nvSpPr>
        <p:spPr>
          <a:xfrm>
            <a:off x="1488558" y="2571750"/>
            <a:ext cx="1116419" cy="276999"/>
          </a:xfrm>
          <a:prstGeom prst="rect">
            <a:avLst/>
          </a:prstGeom>
          <a:noFill/>
          <a:ln>
            <a:solidFill>
              <a:schemeClr val="accent1"/>
            </a:solidFill>
          </a:ln>
        </p:spPr>
        <p:txBody>
          <a:bodyPr wrap="square" rtlCol="0">
            <a:spAutoFit/>
          </a:bodyPr>
          <a:lstStyle/>
          <a:p>
            <a:pPr algn="ctr"/>
            <a:r>
              <a:rPr lang="es-CO" sz="1200" b="1" dirty="0"/>
              <a:t>JARABES</a:t>
            </a:r>
          </a:p>
        </p:txBody>
      </p:sp>
      <p:sp>
        <p:nvSpPr>
          <p:cNvPr id="16" name="CuadroTexto 15">
            <a:extLst>
              <a:ext uri="{FF2B5EF4-FFF2-40B4-BE49-F238E27FC236}">
                <a16:creationId xmlns:a16="http://schemas.microsoft.com/office/drawing/2014/main" id="{965C74AF-4907-47DA-802F-1C46C783A1B5}"/>
              </a:ext>
            </a:extLst>
          </p:cNvPr>
          <p:cNvSpPr txBox="1"/>
          <p:nvPr/>
        </p:nvSpPr>
        <p:spPr>
          <a:xfrm>
            <a:off x="1488558" y="3153958"/>
            <a:ext cx="1116419" cy="276999"/>
          </a:xfrm>
          <a:prstGeom prst="rect">
            <a:avLst/>
          </a:prstGeom>
          <a:noFill/>
          <a:ln>
            <a:solidFill>
              <a:schemeClr val="accent1"/>
            </a:solidFill>
          </a:ln>
        </p:spPr>
        <p:txBody>
          <a:bodyPr wrap="square" rtlCol="0">
            <a:spAutoFit/>
          </a:bodyPr>
          <a:lstStyle/>
          <a:p>
            <a:pPr algn="ctr"/>
            <a:r>
              <a:rPr lang="es-CO" sz="1200" b="1" dirty="0"/>
              <a:t>GOTAS</a:t>
            </a:r>
          </a:p>
        </p:txBody>
      </p:sp>
      <p:sp>
        <p:nvSpPr>
          <p:cNvPr id="17" name="CuadroTexto 16">
            <a:extLst>
              <a:ext uri="{FF2B5EF4-FFF2-40B4-BE49-F238E27FC236}">
                <a16:creationId xmlns:a16="http://schemas.microsoft.com/office/drawing/2014/main" id="{A5994314-BA38-4F8B-A863-CE9469B677BB}"/>
              </a:ext>
            </a:extLst>
          </p:cNvPr>
          <p:cNvSpPr txBox="1"/>
          <p:nvPr/>
        </p:nvSpPr>
        <p:spPr>
          <a:xfrm>
            <a:off x="1488558" y="3722132"/>
            <a:ext cx="1116419" cy="276999"/>
          </a:xfrm>
          <a:prstGeom prst="rect">
            <a:avLst/>
          </a:prstGeom>
          <a:noFill/>
          <a:ln>
            <a:solidFill>
              <a:schemeClr val="accent1"/>
            </a:solidFill>
          </a:ln>
        </p:spPr>
        <p:txBody>
          <a:bodyPr wrap="square" rtlCol="0">
            <a:spAutoFit/>
          </a:bodyPr>
          <a:lstStyle/>
          <a:p>
            <a:pPr algn="ctr"/>
            <a:r>
              <a:rPr lang="es-CO" sz="1200" b="1" dirty="0"/>
              <a:t>AMPOLLAS</a:t>
            </a:r>
          </a:p>
        </p:txBody>
      </p:sp>
      <p:sp>
        <p:nvSpPr>
          <p:cNvPr id="18" name="CuadroTexto 17">
            <a:extLst>
              <a:ext uri="{FF2B5EF4-FFF2-40B4-BE49-F238E27FC236}">
                <a16:creationId xmlns:a16="http://schemas.microsoft.com/office/drawing/2014/main" id="{0580494B-354D-46B5-9202-9D53DB57D1B2}"/>
              </a:ext>
            </a:extLst>
          </p:cNvPr>
          <p:cNvSpPr txBox="1"/>
          <p:nvPr/>
        </p:nvSpPr>
        <p:spPr>
          <a:xfrm>
            <a:off x="1488558" y="4295186"/>
            <a:ext cx="1116419" cy="276999"/>
          </a:xfrm>
          <a:prstGeom prst="rect">
            <a:avLst/>
          </a:prstGeom>
          <a:noFill/>
          <a:ln>
            <a:solidFill>
              <a:schemeClr val="accent1"/>
            </a:solidFill>
          </a:ln>
        </p:spPr>
        <p:txBody>
          <a:bodyPr wrap="square" rtlCol="0">
            <a:spAutoFit/>
          </a:bodyPr>
          <a:lstStyle/>
          <a:p>
            <a:pPr algn="ctr"/>
            <a:r>
              <a:rPr lang="es-CO" sz="1200" b="1" dirty="0"/>
              <a:t>VIAL</a:t>
            </a:r>
          </a:p>
        </p:txBody>
      </p:sp>
      <p:cxnSp>
        <p:nvCxnSpPr>
          <p:cNvPr id="19" name="Conector recto 18">
            <a:extLst>
              <a:ext uri="{FF2B5EF4-FFF2-40B4-BE49-F238E27FC236}">
                <a16:creationId xmlns:a16="http://schemas.microsoft.com/office/drawing/2014/main" id="{3C36EFB9-48E2-4EDA-8A8D-5CDD33F060F4}"/>
              </a:ext>
            </a:extLst>
          </p:cNvPr>
          <p:cNvCxnSpPr/>
          <p:nvPr/>
        </p:nvCxnSpPr>
        <p:spPr>
          <a:xfrm>
            <a:off x="4406757" y="2761514"/>
            <a:ext cx="22328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Conector recto 19">
            <a:extLst>
              <a:ext uri="{FF2B5EF4-FFF2-40B4-BE49-F238E27FC236}">
                <a16:creationId xmlns:a16="http://schemas.microsoft.com/office/drawing/2014/main" id="{9EAABEA2-8334-4144-AFB1-335540C22B36}"/>
              </a:ext>
            </a:extLst>
          </p:cNvPr>
          <p:cNvCxnSpPr/>
          <p:nvPr/>
        </p:nvCxnSpPr>
        <p:spPr>
          <a:xfrm>
            <a:off x="4406757" y="3339216"/>
            <a:ext cx="22328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Conector recto 20">
            <a:extLst>
              <a:ext uri="{FF2B5EF4-FFF2-40B4-BE49-F238E27FC236}">
                <a16:creationId xmlns:a16="http://schemas.microsoft.com/office/drawing/2014/main" id="{CB99FB9D-7FCA-49D1-BD58-508F3388730A}"/>
              </a:ext>
            </a:extLst>
          </p:cNvPr>
          <p:cNvCxnSpPr/>
          <p:nvPr/>
        </p:nvCxnSpPr>
        <p:spPr>
          <a:xfrm>
            <a:off x="4406757" y="3902742"/>
            <a:ext cx="22328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Conector recto 21">
            <a:extLst>
              <a:ext uri="{FF2B5EF4-FFF2-40B4-BE49-F238E27FC236}">
                <a16:creationId xmlns:a16="http://schemas.microsoft.com/office/drawing/2014/main" id="{528473BD-496C-4646-8DDA-99689DCFD260}"/>
              </a:ext>
            </a:extLst>
          </p:cNvPr>
          <p:cNvCxnSpPr/>
          <p:nvPr/>
        </p:nvCxnSpPr>
        <p:spPr>
          <a:xfrm>
            <a:off x="4406757" y="4359508"/>
            <a:ext cx="223284" cy="0"/>
          </a:xfrm>
          <a:prstGeom prst="line">
            <a:avLst/>
          </a:prstGeom>
        </p:spPr>
        <p:style>
          <a:lnRef idx="1">
            <a:schemeClr val="accent1"/>
          </a:lnRef>
          <a:fillRef idx="0">
            <a:schemeClr val="accent1"/>
          </a:fillRef>
          <a:effectRef idx="0">
            <a:schemeClr val="accent1"/>
          </a:effectRef>
          <a:fontRef idx="minor">
            <a:schemeClr val="tx1"/>
          </a:fontRef>
        </p:style>
      </p:cxnSp>
      <p:sp>
        <p:nvSpPr>
          <p:cNvPr id="23" name="CuadroTexto 22">
            <a:extLst>
              <a:ext uri="{FF2B5EF4-FFF2-40B4-BE49-F238E27FC236}">
                <a16:creationId xmlns:a16="http://schemas.microsoft.com/office/drawing/2014/main" id="{04498DEA-6F2D-4F98-B6BA-18DFF6084584}"/>
              </a:ext>
            </a:extLst>
          </p:cNvPr>
          <p:cNvSpPr txBox="1"/>
          <p:nvPr/>
        </p:nvSpPr>
        <p:spPr>
          <a:xfrm>
            <a:off x="4630041" y="2558166"/>
            <a:ext cx="1116419" cy="276999"/>
          </a:xfrm>
          <a:prstGeom prst="rect">
            <a:avLst/>
          </a:prstGeom>
          <a:noFill/>
          <a:ln>
            <a:solidFill>
              <a:schemeClr val="accent1"/>
            </a:solidFill>
          </a:ln>
        </p:spPr>
        <p:txBody>
          <a:bodyPr wrap="square" rtlCol="0">
            <a:spAutoFit/>
          </a:bodyPr>
          <a:lstStyle/>
          <a:p>
            <a:pPr algn="ctr"/>
            <a:r>
              <a:rPr lang="es-CO" sz="1200" b="1" dirty="0"/>
              <a:t>GEL</a:t>
            </a:r>
          </a:p>
        </p:txBody>
      </p:sp>
      <p:sp>
        <p:nvSpPr>
          <p:cNvPr id="24" name="CuadroTexto 23">
            <a:extLst>
              <a:ext uri="{FF2B5EF4-FFF2-40B4-BE49-F238E27FC236}">
                <a16:creationId xmlns:a16="http://schemas.microsoft.com/office/drawing/2014/main" id="{174D0529-C254-46E5-9A2B-6E1F8BE07E3D}"/>
              </a:ext>
            </a:extLst>
          </p:cNvPr>
          <p:cNvSpPr txBox="1"/>
          <p:nvPr/>
        </p:nvSpPr>
        <p:spPr>
          <a:xfrm>
            <a:off x="4630041" y="3140374"/>
            <a:ext cx="1116419" cy="276999"/>
          </a:xfrm>
          <a:prstGeom prst="rect">
            <a:avLst/>
          </a:prstGeom>
          <a:noFill/>
          <a:ln>
            <a:solidFill>
              <a:schemeClr val="accent1"/>
            </a:solidFill>
          </a:ln>
        </p:spPr>
        <p:txBody>
          <a:bodyPr wrap="square" rtlCol="0">
            <a:spAutoFit/>
          </a:bodyPr>
          <a:lstStyle/>
          <a:p>
            <a:pPr algn="ctr"/>
            <a:r>
              <a:rPr lang="es-CO" sz="1200" b="1" dirty="0"/>
              <a:t>LOCIÓN</a:t>
            </a:r>
          </a:p>
        </p:txBody>
      </p:sp>
      <p:sp>
        <p:nvSpPr>
          <p:cNvPr id="25" name="CuadroTexto 24">
            <a:extLst>
              <a:ext uri="{FF2B5EF4-FFF2-40B4-BE49-F238E27FC236}">
                <a16:creationId xmlns:a16="http://schemas.microsoft.com/office/drawing/2014/main" id="{2514A031-5E32-4CEE-A95C-49BB4DE0153C}"/>
              </a:ext>
            </a:extLst>
          </p:cNvPr>
          <p:cNvSpPr txBox="1"/>
          <p:nvPr/>
        </p:nvSpPr>
        <p:spPr>
          <a:xfrm>
            <a:off x="4630041" y="3708548"/>
            <a:ext cx="1116419" cy="276999"/>
          </a:xfrm>
          <a:prstGeom prst="rect">
            <a:avLst/>
          </a:prstGeom>
          <a:noFill/>
          <a:ln>
            <a:solidFill>
              <a:schemeClr val="accent1"/>
            </a:solidFill>
          </a:ln>
        </p:spPr>
        <p:txBody>
          <a:bodyPr wrap="square" rtlCol="0">
            <a:spAutoFit/>
          </a:bodyPr>
          <a:lstStyle/>
          <a:p>
            <a:pPr algn="ctr"/>
            <a:r>
              <a:rPr lang="es-CO" sz="1200" b="1" dirty="0"/>
              <a:t>PASTA</a:t>
            </a:r>
          </a:p>
        </p:txBody>
      </p:sp>
      <p:sp>
        <p:nvSpPr>
          <p:cNvPr id="26" name="CuadroTexto 25">
            <a:extLst>
              <a:ext uri="{FF2B5EF4-FFF2-40B4-BE49-F238E27FC236}">
                <a16:creationId xmlns:a16="http://schemas.microsoft.com/office/drawing/2014/main" id="{DD79B219-A5C4-4775-A3F2-9968426E4D9F}"/>
              </a:ext>
            </a:extLst>
          </p:cNvPr>
          <p:cNvSpPr txBox="1"/>
          <p:nvPr/>
        </p:nvSpPr>
        <p:spPr>
          <a:xfrm>
            <a:off x="4630041" y="4221008"/>
            <a:ext cx="1116419" cy="276999"/>
          </a:xfrm>
          <a:prstGeom prst="rect">
            <a:avLst/>
          </a:prstGeom>
          <a:noFill/>
          <a:ln>
            <a:solidFill>
              <a:schemeClr val="accent1"/>
            </a:solidFill>
          </a:ln>
        </p:spPr>
        <p:txBody>
          <a:bodyPr wrap="square" rtlCol="0">
            <a:spAutoFit/>
          </a:bodyPr>
          <a:lstStyle/>
          <a:p>
            <a:pPr algn="ctr"/>
            <a:r>
              <a:rPr lang="es-CO" sz="1200" b="1" dirty="0"/>
              <a:t>SUPOSITORIO</a:t>
            </a:r>
          </a:p>
        </p:txBody>
      </p:sp>
      <p:cxnSp>
        <p:nvCxnSpPr>
          <p:cNvPr id="27" name="Conector recto 26">
            <a:extLst>
              <a:ext uri="{FF2B5EF4-FFF2-40B4-BE49-F238E27FC236}">
                <a16:creationId xmlns:a16="http://schemas.microsoft.com/office/drawing/2014/main" id="{D08DC7BE-2467-4531-8228-AE90D090818B}"/>
              </a:ext>
            </a:extLst>
          </p:cNvPr>
          <p:cNvCxnSpPr>
            <a:cxnSpLocks/>
          </p:cNvCxnSpPr>
          <p:nvPr/>
        </p:nvCxnSpPr>
        <p:spPr>
          <a:xfrm>
            <a:off x="4404422" y="2395870"/>
            <a:ext cx="0" cy="2558902"/>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Conector recto 28">
            <a:extLst>
              <a:ext uri="{FF2B5EF4-FFF2-40B4-BE49-F238E27FC236}">
                <a16:creationId xmlns:a16="http://schemas.microsoft.com/office/drawing/2014/main" id="{D0BA2524-8FD5-4F0A-A132-F3F83BBF9228}"/>
              </a:ext>
            </a:extLst>
          </p:cNvPr>
          <p:cNvCxnSpPr/>
          <p:nvPr/>
        </p:nvCxnSpPr>
        <p:spPr>
          <a:xfrm>
            <a:off x="4406757" y="4954772"/>
            <a:ext cx="223284" cy="0"/>
          </a:xfrm>
          <a:prstGeom prst="line">
            <a:avLst/>
          </a:prstGeom>
        </p:spPr>
        <p:style>
          <a:lnRef idx="1">
            <a:schemeClr val="accent1"/>
          </a:lnRef>
          <a:fillRef idx="0">
            <a:schemeClr val="accent1"/>
          </a:fillRef>
          <a:effectRef idx="0">
            <a:schemeClr val="accent1"/>
          </a:effectRef>
          <a:fontRef idx="minor">
            <a:schemeClr val="tx1"/>
          </a:fontRef>
        </p:style>
      </p:cxnSp>
      <p:sp>
        <p:nvSpPr>
          <p:cNvPr id="30" name="CuadroTexto 29">
            <a:extLst>
              <a:ext uri="{FF2B5EF4-FFF2-40B4-BE49-F238E27FC236}">
                <a16:creationId xmlns:a16="http://schemas.microsoft.com/office/drawing/2014/main" id="{284F84DB-2B61-461A-9154-A3D8F80A28DF}"/>
              </a:ext>
            </a:extLst>
          </p:cNvPr>
          <p:cNvSpPr txBox="1"/>
          <p:nvPr/>
        </p:nvSpPr>
        <p:spPr>
          <a:xfrm>
            <a:off x="4630041" y="4789902"/>
            <a:ext cx="1116419" cy="276999"/>
          </a:xfrm>
          <a:prstGeom prst="rect">
            <a:avLst/>
          </a:prstGeom>
          <a:noFill/>
          <a:ln>
            <a:solidFill>
              <a:schemeClr val="accent1"/>
            </a:solidFill>
          </a:ln>
        </p:spPr>
        <p:txBody>
          <a:bodyPr wrap="square" rtlCol="0">
            <a:spAutoFit/>
          </a:bodyPr>
          <a:lstStyle/>
          <a:p>
            <a:pPr algn="ctr"/>
            <a:r>
              <a:rPr lang="es-CO" sz="1200" b="1" dirty="0"/>
              <a:t>POMADA</a:t>
            </a:r>
          </a:p>
        </p:txBody>
      </p:sp>
    </p:spTree>
    <p:extLst>
      <p:ext uri="{BB962C8B-B14F-4D97-AF65-F5344CB8AC3E}">
        <p14:creationId xmlns:p14="http://schemas.microsoft.com/office/powerpoint/2010/main" val="733931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1000"/>
                                        <p:tgtEl>
                                          <p:spTgt spid="8"/>
                                        </p:tgtEl>
                                      </p:cBhvr>
                                    </p:animEffect>
                                    <p:anim calcmode="lin" valueType="num">
                                      <p:cBhvr>
                                        <p:cTn id="27" dur="1000" fill="hold"/>
                                        <p:tgtEl>
                                          <p:spTgt spid="8"/>
                                        </p:tgtEl>
                                        <p:attrNameLst>
                                          <p:attrName>ppt_x</p:attrName>
                                        </p:attrNameLst>
                                      </p:cBhvr>
                                      <p:tavLst>
                                        <p:tav tm="0">
                                          <p:val>
                                            <p:strVal val="#ppt_x"/>
                                          </p:val>
                                        </p:tav>
                                        <p:tav tm="100000">
                                          <p:val>
                                            <p:strVal val="#ppt_x"/>
                                          </p:val>
                                        </p:tav>
                                      </p:tavLst>
                                    </p:anim>
                                    <p:anim calcmode="lin" valueType="num">
                                      <p:cBhvr>
                                        <p:cTn id="28"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9"/>
                                        </p:tgtEl>
                                        <p:attrNameLst>
                                          <p:attrName>style.visibility</p:attrName>
                                        </p:attrNameLst>
                                      </p:cBhvr>
                                      <p:to>
                                        <p:strVal val="visible"/>
                                      </p:to>
                                    </p:set>
                                    <p:anim calcmode="lin" valueType="num">
                                      <p:cBhvr additive="base">
                                        <p:cTn id="33" dur="500" fill="hold"/>
                                        <p:tgtEl>
                                          <p:spTgt spid="9"/>
                                        </p:tgtEl>
                                        <p:attrNameLst>
                                          <p:attrName>ppt_x</p:attrName>
                                        </p:attrNameLst>
                                      </p:cBhvr>
                                      <p:tavLst>
                                        <p:tav tm="0">
                                          <p:val>
                                            <p:strVal val="#ppt_x"/>
                                          </p:val>
                                        </p:tav>
                                        <p:tav tm="100000">
                                          <p:val>
                                            <p:strVal val="#ppt_x"/>
                                          </p:val>
                                        </p:tav>
                                      </p:tavLst>
                                    </p:anim>
                                    <p:anim calcmode="lin" valueType="num">
                                      <p:cBhvr additive="base">
                                        <p:cTn id="34" dur="500" fill="hold"/>
                                        <p:tgtEl>
                                          <p:spTgt spid="9"/>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500" fill="hold"/>
                                        <p:tgtEl>
                                          <p:spTgt spid="11"/>
                                        </p:tgtEl>
                                        <p:attrNameLst>
                                          <p:attrName>ppt_x</p:attrName>
                                        </p:attrNameLst>
                                      </p:cBhvr>
                                      <p:tavLst>
                                        <p:tav tm="0">
                                          <p:val>
                                            <p:strVal val="#ppt_x"/>
                                          </p:val>
                                        </p:tav>
                                        <p:tav tm="100000">
                                          <p:val>
                                            <p:strVal val="#ppt_x"/>
                                          </p:val>
                                        </p:tav>
                                      </p:tavLst>
                                    </p:anim>
                                    <p:anim calcmode="lin" valueType="num">
                                      <p:cBhvr additive="base">
                                        <p:cTn id="38" dur="500" fill="hold"/>
                                        <p:tgtEl>
                                          <p:spTgt spid="11"/>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15"/>
                                        </p:tgtEl>
                                        <p:attrNameLst>
                                          <p:attrName>style.visibility</p:attrName>
                                        </p:attrNameLst>
                                      </p:cBhvr>
                                      <p:to>
                                        <p:strVal val="visible"/>
                                      </p:to>
                                    </p:set>
                                    <p:anim calcmode="lin" valueType="num">
                                      <p:cBhvr additive="base">
                                        <p:cTn id="41" dur="500" fill="hold"/>
                                        <p:tgtEl>
                                          <p:spTgt spid="15"/>
                                        </p:tgtEl>
                                        <p:attrNameLst>
                                          <p:attrName>ppt_x</p:attrName>
                                        </p:attrNameLst>
                                      </p:cBhvr>
                                      <p:tavLst>
                                        <p:tav tm="0">
                                          <p:val>
                                            <p:strVal val="#ppt_x"/>
                                          </p:val>
                                        </p:tav>
                                        <p:tav tm="100000">
                                          <p:val>
                                            <p:strVal val="#ppt_x"/>
                                          </p:val>
                                        </p:tav>
                                      </p:tavLst>
                                    </p:anim>
                                    <p:anim calcmode="lin" valueType="num">
                                      <p:cBhvr additive="base">
                                        <p:cTn id="42"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16"/>
                                        </p:tgtEl>
                                        <p:attrNameLst>
                                          <p:attrName>style.visibility</p:attrName>
                                        </p:attrNameLst>
                                      </p:cBhvr>
                                      <p:to>
                                        <p:strVal val="visible"/>
                                      </p:to>
                                    </p:set>
                                    <p:anim calcmode="lin" valueType="num">
                                      <p:cBhvr additive="base">
                                        <p:cTn id="47" dur="500" fill="hold"/>
                                        <p:tgtEl>
                                          <p:spTgt spid="16"/>
                                        </p:tgtEl>
                                        <p:attrNameLst>
                                          <p:attrName>ppt_x</p:attrName>
                                        </p:attrNameLst>
                                      </p:cBhvr>
                                      <p:tavLst>
                                        <p:tav tm="0">
                                          <p:val>
                                            <p:strVal val="#ppt_x"/>
                                          </p:val>
                                        </p:tav>
                                        <p:tav tm="100000">
                                          <p:val>
                                            <p:strVal val="#ppt_x"/>
                                          </p:val>
                                        </p:tav>
                                      </p:tavLst>
                                    </p:anim>
                                    <p:anim calcmode="lin" valueType="num">
                                      <p:cBhvr additive="base">
                                        <p:cTn id="4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grpId="0" nodeType="clickEffect">
                                  <p:stCondLst>
                                    <p:cond delay="0"/>
                                  </p:stCondLst>
                                  <p:childTnLst>
                                    <p:set>
                                      <p:cBhvr>
                                        <p:cTn id="52" dur="1" fill="hold">
                                          <p:stCondLst>
                                            <p:cond delay="0"/>
                                          </p:stCondLst>
                                        </p:cTn>
                                        <p:tgtEl>
                                          <p:spTgt spid="17"/>
                                        </p:tgtEl>
                                        <p:attrNameLst>
                                          <p:attrName>style.visibility</p:attrName>
                                        </p:attrNameLst>
                                      </p:cBhvr>
                                      <p:to>
                                        <p:strVal val="visible"/>
                                      </p:to>
                                    </p:set>
                                    <p:anim calcmode="lin" valueType="num">
                                      <p:cBhvr additive="base">
                                        <p:cTn id="53" dur="500" fill="hold"/>
                                        <p:tgtEl>
                                          <p:spTgt spid="17"/>
                                        </p:tgtEl>
                                        <p:attrNameLst>
                                          <p:attrName>ppt_x</p:attrName>
                                        </p:attrNameLst>
                                      </p:cBhvr>
                                      <p:tavLst>
                                        <p:tav tm="0">
                                          <p:val>
                                            <p:strVal val="#ppt_x"/>
                                          </p:val>
                                        </p:tav>
                                        <p:tav tm="100000">
                                          <p:val>
                                            <p:strVal val="#ppt_x"/>
                                          </p:val>
                                        </p:tav>
                                      </p:tavLst>
                                    </p:anim>
                                    <p:anim calcmode="lin" valueType="num">
                                      <p:cBhvr additive="base">
                                        <p:cTn id="54"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grpId="0" nodeType="clickEffect">
                                  <p:stCondLst>
                                    <p:cond delay="0"/>
                                  </p:stCondLst>
                                  <p:childTnLst>
                                    <p:set>
                                      <p:cBhvr>
                                        <p:cTn id="58" dur="1" fill="hold">
                                          <p:stCondLst>
                                            <p:cond delay="0"/>
                                          </p:stCondLst>
                                        </p:cTn>
                                        <p:tgtEl>
                                          <p:spTgt spid="18"/>
                                        </p:tgtEl>
                                        <p:attrNameLst>
                                          <p:attrName>style.visibility</p:attrName>
                                        </p:attrNameLst>
                                      </p:cBhvr>
                                      <p:to>
                                        <p:strVal val="visible"/>
                                      </p:to>
                                    </p:set>
                                    <p:anim calcmode="lin" valueType="num">
                                      <p:cBhvr additive="base">
                                        <p:cTn id="59" dur="500" fill="hold"/>
                                        <p:tgtEl>
                                          <p:spTgt spid="18"/>
                                        </p:tgtEl>
                                        <p:attrNameLst>
                                          <p:attrName>ppt_x</p:attrName>
                                        </p:attrNameLst>
                                      </p:cBhvr>
                                      <p:tavLst>
                                        <p:tav tm="0">
                                          <p:val>
                                            <p:strVal val="#ppt_x"/>
                                          </p:val>
                                        </p:tav>
                                        <p:tav tm="100000">
                                          <p:val>
                                            <p:strVal val="#ppt_x"/>
                                          </p:val>
                                        </p:tav>
                                      </p:tavLst>
                                    </p:anim>
                                    <p:anim calcmode="lin" valueType="num">
                                      <p:cBhvr additive="base">
                                        <p:cTn id="60"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 presetClass="entr" presetSubtype="4" fill="hold" nodeType="clickEffect">
                                  <p:stCondLst>
                                    <p:cond delay="0"/>
                                  </p:stCondLst>
                                  <p:childTnLst>
                                    <p:set>
                                      <p:cBhvr>
                                        <p:cTn id="64" dur="1" fill="hold">
                                          <p:stCondLst>
                                            <p:cond delay="0"/>
                                          </p:stCondLst>
                                        </p:cTn>
                                        <p:tgtEl>
                                          <p:spTgt spid="27"/>
                                        </p:tgtEl>
                                        <p:attrNameLst>
                                          <p:attrName>style.visibility</p:attrName>
                                        </p:attrNameLst>
                                      </p:cBhvr>
                                      <p:to>
                                        <p:strVal val="visible"/>
                                      </p:to>
                                    </p:set>
                                    <p:anim calcmode="lin" valueType="num">
                                      <p:cBhvr additive="base">
                                        <p:cTn id="65" dur="500" fill="hold"/>
                                        <p:tgtEl>
                                          <p:spTgt spid="27"/>
                                        </p:tgtEl>
                                        <p:attrNameLst>
                                          <p:attrName>ppt_x</p:attrName>
                                        </p:attrNameLst>
                                      </p:cBhvr>
                                      <p:tavLst>
                                        <p:tav tm="0">
                                          <p:val>
                                            <p:strVal val="#ppt_x"/>
                                          </p:val>
                                        </p:tav>
                                        <p:tav tm="100000">
                                          <p:val>
                                            <p:strVal val="#ppt_x"/>
                                          </p:val>
                                        </p:tav>
                                      </p:tavLst>
                                    </p:anim>
                                    <p:anim calcmode="lin" valueType="num">
                                      <p:cBhvr additive="base">
                                        <p:cTn id="66"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42" presetClass="entr" presetSubtype="0" fill="hold" grpId="0" nodeType="clickEffect">
                                  <p:stCondLst>
                                    <p:cond delay="0"/>
                                  </p:stCondLst>
                                  <p:childTnLst>
                                    <p:set>
                                      <p:cBhvr>
                                        <p:cTn id="70" dur="1" fill="hold">
                                          <p:stCondLst>
                                            <p:cond delay="0"/>
                                          </p:stCondLst>
                                        </p:cTn>
                                        <p:tgtEl>
                                          <p:spTgt spid="23"/>
                                        </p:tgtEl>
                                        <p:attrNameLst>
                                          <p:attrName>style.visibility</p:attrName>
                                        </p:attrNameLst>
                                      </p:cBhvr>
                                      <p:to>
                                        <p:strVal val="visible"/>
                                      </p:to>
                                    </p:set>
                                    <p:animEffect transition="in" filter="fade">
                                      <p:cBhvr>
                                        <p:cTn id="71" dur="1000"/>
                                        <p:tgtEl>
                                          <p:spTgt spid="23"/>
                                        </p:tgtEl>
                                      </p:cBhvr>
                                    </p:animEffect>
                                    <p:anim calcmode="lin" valueType="num">
                                      <p:cBhvr>
                                        <p:cTn id="72" dur="1000" fill="hold"/>
                                        <p:tgtEl>
                                          <p:spTgt spid="23"/>
                                        </p:tgtEl>
                                        <p:attrNameLst>
                                          <p:attrName>ppt_x</p:attrName>
                                        </p:attrNameLst>
                                      </p:cBhvr>
                                      <p:tavLst>
                                        <p:tav tm="0">
                                          <p:val>
                                            <p:strVal val="#ppt_x"/>
                                          </p:val>
                                        </p:tav>
                                        <p:tav tm="100000">
                                          <p:val>
                                            <p:strVal val="#ppt_x"/>
                                          </p:val>
                                        </p:tav>
                                      </p:tavLst>
                                    </p:anim>
                                    <p:anim calcmode="lin" valueType="num">
                                      <p:cBhvr>
                                        <p:cTn id="73"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42" presetClass="entr" presetSubtype="0" fill="hold" grpId="0" nodeType="clickEffect">
                                  <p:stCondLst>
                                    <p:cond delay="0"/>
                                  </p:stCondLst>
                                  <p:childTnLst>
                                    <p:set>
                                      <p:cBhvr>
                                        <p:cTn id="77" dur="1" fill="hold">
                                          <p:stCondLst>
                                            <p:cond delay="0"/>
                                          </p:stCondLst>
                                        </p:cTn>
                                        <p:tgtEl>
                                          <p:spTgt spid="24"/>
                                        </p:tgtEl>
                                        <p:attrNameLst>
                                          <p:attrName>style.visibility</p:attrName>
                                        </p:attrNameLst>
                                      </p:cBhvr>
                                      <p:to>
                                        <p:strVal val="visible"/>
                                      </p:to>
                                    </p:set>
                                    <p:animEffect transition="in" filter="fade">
                                      <p:cBhvr>
                                        <p:cTn id="78" dur="1000"/>
                                        <p:tgtEl>
                                          <p:spTgt spid="24"/>
                                        </p:tgtEl>
                                      </p:cBhvr>
                                    </p:animEffect>
                                    <p:anim calcmode="lin" valueType="num">
                                      <p:cBhvr>
                                        <p:cTn id="79" dur="1000" fill="hold"/>
                                        <p:tgtEl>
                                          <p:spTgt spid="24"/>
                                        </p:tgtEl>
                                        <p:attrNameLst>
                                          <p:attrName>ppt_x</p:attrName>
                                        </p:attrNameLst>
                                      </p:cBhvr>
                                      <p:tavLst>
                                        <p:tav tm="0">
                                          <p:val>
                                            <p:strVal val="#ppt_x"/>
                                          </p:val>
                                        </p:tav>
                                        <p:tav tm="100000">
                                          <p:val>
                                            <p:strVal val="#ppt_x"/>
                                          </p:val>
                                        </p:tav>
                                      </p:tavLst>
                                    </p:anim>
                                    <p:anim calcmode="lin" valueType="num">
                                      <p:cBhvr>
                                        <p:cTn id="80"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42" presetClass="entr" presetSubtype="0" fill="hold" grpId="0" nodeType="clickEffect">
                                  <p:stCondLst>
                                    <p:cond delay="0"/>
                                  </p:stCondLst>
                                  <p:childTnLst>
                                    <p:set>
                                      <p:cBhvr>
                                        <p:cTn id="84" dur="1" fill="hold">
                                          <p:stCondLst>
                                            <p:cond delay="0"/>
                                          </p:stCondLst>
                                        </p:cTn>
                                        <p:tgtEl>
                                          <p:spTgt spid="25"/>
                                        </p:tgtEl>
                                        <p:attrNameLst>
                                          <p:attrName>style.visibility</p:attrName>
                                        </p:attrNameLst>
                                      </p:cBhvr>
                                      <p:to>
                                        <p:strVal val="visible"/>
                                      </p:to>
                                    </p:set>
                                    <p:animEffect transition="in" filter="fade">
                                      <p:cBhvr>
                                        <p:cTn id="85" dur="1000"/>
                                        <p:tgtEl>
                                          <p:spTgt spid="25"/>
                                        </p:tgtEl>
                                      </p:cBhvr>
                                    </p:animEffect>
                                    <p:anim calcmode="lin" valueType="num">
                                      <p:cBhvr>
                                        <p:cTn id="86" dur="1000" fill="hold"/>
                                        <p:tgtEl>
                                          <p:spTgt spid="25"/>
                                        </p:tgtEl>
                                        <p:attrNameLst>
                                          <p:attrName>ppt_x</p:attrName>
                                        </p:attrNameLst>
                                      </p:cBhvr>
                                      <p:tavLst>
                                        <p:tav tm="0">
                                          <p:val>
                                            <p:strVal val="#ppt_x"/>
                                          </p:val>
                                        </p:tav>
                                        <p:tav tm="100000">
                                          <p:val>
                                            <p:strVal val="#ppt_x"/>
                                          </p:val>
                                        </p:tav>
                                      </p:tavLst>
                                    </p:anim>
                                    <p:anim calcmode="lin" valueType="num">
                                      <p:cBhvr>
                                        <p:cTn id="87"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88" fill="hold">
                      <p:stCondLst>
                        <p:cond delay="indefinite"/>
                      </p:stCondLst>
                      <p:childTnLst>
                        <p:par>
                          <p:cTn id="89" fill="hold">
                            <p:stCondLst>
                              <p:cond delay="0"/>
                            </p:stCondLst>
                            <p:childTnLst>
                              <p:par>
                                <p:cTn id="90" presetID="2" presetClass="entr" presetSubtype="4" fill="hold" grpId="0" nodeType="clickEffect">
                                  <p:stCondLst>
                                    <p:cond delay="0"/>
                                  </p:stCondLst>
                                  <p:childTnLst>
                                    <p:set>
                                      <p:cBhvr>
                                        <p:cTn id="91" dur="1" fill="hold">
                                          <p:stCondLst>
                                            <p:cond delay="0"/>
                                          </p:stCondLst>
                                        </p:cTn>
                                        <p:tgtEl>
                                          <p:spTgt spid="26"/>
                                        </p:tgtEl>
                                        <p:attrNameLst>
                                          <p:attrName>style.visibility</p:attrName>
                                        </p:attrNameLst>
                                      </p:cBhvr>
                                      <p:to>
                                        <p:strVal val="visible"/>
                                      </p:to>
                                    </p:set>
                                    <p:anim calcmode="lin" valueType="num">
                                      <p:cBhvr additive="base">
                                        <p:cTn id="92" dur="500" fill="hold"/>
                                        <p:tgtEl>
                                          <p:spTgt spid="26"/>
                                        </p:tgtEl>
                                        <p:attrNameLst>
                                          <p:attrName>ppt_x</p:attrName>
                                        </p:attrNameLst>
                                      </p:cBhvr>
                                      <p:tavLst>
                                        <p:tav tm="0">
                                          <p:val>
                                            <p:strVal val="#ppt_x"/>
                                          </p:val>
                                        </p:tav>
                                        <p:tav tm="100000">
                                          <p:val>
                                            <p:strVal val="#ppt_x"/>
                                          </p:val>
                                        </p:tav>
                                      </p:tavLst>
                                    </p:anim>
                                    <p:anim calcmode="lin" valueType="num">
                                      <p:cBhvr additive="base">
                                        <p:cTn id="93"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94" fill="hold">
                      <p:stCondLst>
                        <p:cond delay="indefinite"/>
                      </p:stCondLst>
                      <p:childTnLst>
                        <p:par>
                          <p:cTn id="95" fill="hold">
                            <p:stCondLst>
                              <p:cond delay="0"/>
                            </p:stCondLst>
                            <p:childTnLst>
                              <p:par>
                                <p:cTn id="96" presetID="2" presetClass="entr" presetSubtype="4" fill="hold" grpId="0" nodeType="clickEffect">
                                  <p:stCondLst>
                                    <p:cond delay="0"/>
                                  </p:stCondLst>
                                  <p:childTnLst>
                                    <p:set>
                                      <p:cBhvr>
                                        <p:cTn id="97" dur="1" fill="hold">
                                          <p:stCondLst>
                                            <p:cond delay="0"/>
                                          </p:stCondLst>
                                        </p:cTn>
                                        <p:tgtEl>
                                          <p:spTgt spid="30"/>
                                        </p:tgtEl>
                                        <p:attrNameLst>
                                          <p:attrName>style.visibility</p:attrName>
                                        </p:attrNameLst>
                                      </p:cBhvr>
                                      <p:to>
                                        <p:strVal val="visible"/>
                                      </p:to>
                                    </p:set>
                                    <p:anim calcmode="lin" valueType="num">
                                      <p:cBhvr additive="base">
                                        <p:cTn id="98" dur="500" fill="hold"/>
                                        <p:tgtEl>
                                          <p:spTgt spid="30"/>
                                        </p:tgtEl>
                                        <p:attrNameLst>
                                          <p:attrName>ppt_x</p:attrName>
                                        </p:attrNameLst>
                                      </p:cBhvr>
                                      <p:tavLst>
                                        <p:tav tm="0">
                                          <p:val>
                                            <p:strVal val="#ppt_x"/>
                                          </p:val>
                                        </p:tav>
                                        <p:tav tm="100000">
                                          <p:val>
                                            <p:strVal val="#ppt_x"/>
                                          </p:val>
                                        </p:tav>
                                      </p:tavLst>
                                    </p:anim>
                                    <p:anim calcmode="lin" valueType="num">
                                      <p:cBhvr additive="base">
                                        <p:cTn id="99"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animBg="1"/>
      <p:bldP spid="7" grpId="0" animBg="1"/>
      <p:bldP spid="8" grpId="0" animBg="1"/>
      <p:bldP spid="15" grpId="0" animBg="1"/>
      <p:bldP spid="16" grpId="0" animBg="1"/>
      <p:bldP spid="17" grpId="0" animBg="1"/>
      <p:bldP spid="18" grpId="0" animBg="1"/>
      <p:bldP spid="23" grpId="0" animBg="1"/>
      <p:bldP spid="24" grpId="0" animBg="1"/>
      <p:bldP spid="25" grpId="0" animBg="1"/>
      <p:bldP spid="26" grpId="0" animBg="1"/>
      <p:bldP spid="30"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404036" y="231059"/>
            <a:ext cx="7243047" cy="954107"/>
          </a:xfrm>
          <a:prstGeom prst="rect">
            <a:avLst/>
          </a:prstGeom>
          <a:noFill/>
          <a:ln w="9525" algn="ctr">
            <a:noFill/>
            <a:miter lim="800000"/>
            <a:headEnd/>
            <a:tailEnd/>
          </a:ln>
          <a:effectLst/>
        </p:spPr>
        <p:txBody>
          <a:bodyPr wrap="square">
            <a:spAutoFit/>
          </a:bodyPr>
          <a:lstStyle/>
          <a:p>
            <a:pPr algn="ctr">
              <a:spcBef>
                <a:spcPct val="50000"/>
              </a:spcBef>
              <a:defRPr/>
            </a:pPr>
            <a:r>
              <a:rPr lang="es-ES" sz="2800" b="1" dirty="0">
                <a:effectLst>
                  <a:outerShdw blurRad="38100" dist="38100" dir="2700000" algn="tl">
                    <a:srgbClr val="C0C0C0"/>
                  </a:outerShdw>
                </a:effectLst>
              </a:rPr>
              <a:t> CLASIFICACIÓN FORMAS FARMACÉUTICAS LÍQUIDAS</a:t>
            </a:r>
          </a:p>
        </p:txBody>
      </p:sp>
      <p:sp>
        <p:nvSpPr>
          <p:cNvPr id="8" name="Rectángulo: esquinas redondeadas 7">
            <a:extLst>
              <a:ext uri="{FF2B5EF4-FFF2-40B4-BE49-F238E27FC236}">
                <a16:creationId xmlns:a16="http://schemas.microsoft.com/office/drawing/2014/main" id="{359B1360-C6F6-409D-A483-78C3B1512570}"/>
              </a:ext>
            </a:extLst>
          </p:cNvPr>
          <p:cNvSpPr/>
          <p:nvPr/>
        </p:nvSpPr>
        <p:spPr>
          <a:xfrm>
            <a:off x="2382194" y="1185166"/>
            <a:ext cx="3286730" cy="4757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2400" b="1" dirty="0"/>
              <a:t>EMULSIONES</a:t>
            </a:r>
          </a:p>
        </p:txBody>
      </p:sp>
      <p:sp>
        <p:nvSpPr>
          <p:cNvPr id="28" name="CuadroTexto 27">
            <a:extLst>
              <a:ext uri="{FF2B5EF4-FFF2-40B4-BE49-F238E27FC236}">
                <a16:creationId xmlns:a16="http://schemas.microsoft.com/office/drawing/2014/main" id="{46F99E0B-4336-487E-BD88-D11C132F9407}"/>
              </a:ext>
            </a:extLst>
          </p:cNvPr>
          <p:cNvSpPr txBox="1"/>
          <p:nvPr/>
        </p:nvSpPr>
        <p:spPr>
          <a:xfrm>
            <a:off x="297711" y="1874377"/>
            <a:ext cx="8399721" cy="1631216"/>
          </a:xfrm>
          <a:prstGeom prst="rect">
            <a:avLst/>
          </a:prstGeom>
          <a:noFill/>
          <a:ln>
            <a:solidFill>
              <a:schemeClr val="accent1"/>
            </a:solidFill>
          </a:ln>
        </p:spPr>
        <p:txBody>
          <a:bodyPr wrap="square">
            <a:spAutoFit/>
          </a:bodyPr>
          <a:lstStyle/>
          <a:p>
            <a:pPr algn="just"/>
            <a:r>
              <a:rPr lang="es-ES" sz="2000" dirty="0"/>
              <a:t>Es un sistema en el que un líquido está disperso sin diluirse, como pequeñas gotitas, en otro líquido. La viscosidad aumenta añadiendo sustancias emulsificantes. En este grupo están las cremas que se definen como emulsiones líquidas viscosas o semisólidas de aceite en agua o de agua en aceite.</a:t>
            </a:r>
            <a:endParaRPr lang="es-CO" sz="2000" dirty="0"/>
          </a:p>
        </p:txBody>
      </p:sp>
      <p:pic>
        <p:nvPicPr>
          <p:cNvPr id="2" name="Imagen 1">
            <a:extLst>
              <a:ext uri="{FF2B5EF4-FFF2-40B4-BE49-F238E27FC236}">
                <a16:creationId xmlns:a16="http://schemas.microsoft.com/office/drawing/2014/main" id="{0D1048D2-E66B-4E3C-AC0C-E50E51348251}"/>
              </a:ext>
            </a:extLst>
          </p:cNvPr>
          <p:cNvPicPr>
            <a:picLocks noChangeAspect="1"/>
          </p:cNvPicPr>
          <p:nvPr/>
        </p:nvPicPr>
        <p:blipFill>
          <a:blip r:embed="rId2"/>
          <a:stretch>
            <a:fillRect/>
          </a:stretch>
        </p:blipFill>
        <p:spPr>
          <a:xfrm>
            <a:off x="4848446" y="3708258"/>
            <a:ext cx="2143125" cy="1193378"/>
          </a:xfrm>
          <a:prstGeom prst="rect">
            <a:avLst/>
          </a:prstGeom>
        </p:spPr>
      </p:pic>
      <p:pic>
        <p:nvPicPr>
          <p:cNvPr id="3" name="Imagen 2">
            <a:extLst>
              <a:ext uri="{FF2B5EF4-FFF2-40B4-BE49-F238E27FC236}">
                <a16:creationId xmlns:a16="http://schemas.microsoft.com/office/drawing/2014/main" id="{61BAB93B-B847-44C1-819A-B30AAE2C1E05}"/>
              </a:ext>
            </a:extLst>
          </p:cNvPr>
          <p:cNvPicPr>
            <a:picLocks noChangeAspect="1"/>
          </p:cNvPicPr>
          <p:nvPr/>
        </p:nvPicPr>
        <p:blipFill>
          <a:blip r:embed="rId3"/>
          <a:stretch>
            <a:fillRect/>
          </a:stretch>
        </p:blipFill>
        <p:spPr>
          <a:xfrm>
            <a:off x="6817795" y="3708258"/>
            <a:ext cx="2143125" cy="1193378"/>
          </a:xfrm>
          <a:prstGeom prst="rect">
            <a:avLst/>
          </a:prstGeom>
        </p:spPr>
      </p:pic>
      <p:pic>
        <p:nvPicPr>
          <p:cNvPr id="4" name="Imagen 3">
            <a:extLst>
              <a:ext uri="{FF2B5EF4-FFF2-40B4-BE49-F238E27FC236}">
                <a16:creationId xmlns:a16="http://schemas.microsoft.com/office/drawing/2014/main" id="{BBF365B8-BFA1-49F6-85C6-A1C89CFF0A37}"/>
              </a:ext>
            </a:extLst>
          </p:cNvPr>
          <p:cNvPicPr>
            <a:picLocks noChangeAspect="1"/>
          </p:cNvPicPr>
          <p:nvPr/>
        </p:nvPicPr>
        <p:blipFill>
          <a:blip r:embed="rId4"/>
          <a:stretch>
            <a:fillRect/>
          </a:stretch>
        </p:blipFill>
        <p:spPr>
          <a:xfrm>
            <a:off x="1266605" y="3663239"/>
            <a:ext cx="3028950" cy="1283416"/>
          </a:xfrm>
          <a:prstGeom prst="rect">
            <a:avLst/>
          </a:prstGeom>
        </p:spPr>
      </p:pic>
    </p:spTree>
    <p:extLst>
      <p:ext uri="{BB962C8B-B14F-4D97-AF65-F5344CB8AC3E}">
        <p14:creationId xmlns:p14="http://schemas.microsoft.com/office/powerpoint/2010/main" val="2110315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fill="hold"/>
                                        <p:tgtEl>
                                          <p:spTgt spid="28"/>
                                        </p:tgtEl>
                                        <p:attrNameLst>
                                          <p:attrName>ppt_x</p:attrName>
                                        </p:attrNameLst>
                                      </p:cBhvr>
                                      <p:tavLst>
                                        <p:tav tm="0">
                                          <p:val>
                                            <p:strVal val="#ppt_x"/>
                                          </p:val>
                                        </p:tav>
                                        <p:tav tm="100000">
                                          <p:val>
                                            <p:strVal val="#ppt_x"/>
                                          </p:val>
                                        </p:tav>
                                      </p:tavLst>
                                    </p:anim>
                                    <p:anim calcmode="lin" valueType="num">
                                      <p:cBhvr additive="base">
                                        <p:cTn id="20"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ppt_x"/>
                                          </p:val>
                                        </p:tav>
                                        <p:tav tm="100000">
                                          <p:val>
                                            <p:strVal val="#ppt_x"/>
                                          </p:val>
                                        </p:tav>
                                      </p:tavLst>
                                    </p:anim>
                                    <p:anim calcmode="lin" valueType="num">
                                      <p:cBhvr additive="base">
                                        <p:cTn id="2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1000"/>
                                        <p:tgtEl>
                                          <p:spTgt spid="2"/>
                                        </p:tgtEl>
                                      </p:cBhvr>
                                    </p:animEffect>
                                    <p:anim calcmode="lin" valueType="num">
                                      <p:cBhvr>
                                        <p:cTn id="32" dur="1000" fill="hold"/>
                                        <p:tgtEl>
                                          <p:spTgt spid="2"/>
                                        </p:tgtEl>
                                        <p:attrNameLst>
                                          <p:attrName>ppt_x</p:attrName>
                                        </p:attrNameLst>
                                      </p:cBhvr>
                                      <p:tavLst>
                                        <p:tav tm="0">
                                          <p:val>
                                            <p:strVal val="#ppt_x"/>
                                          </p:val>
                                        </p:tav>
                                        <p:tav tm="100000">
                                          <p:val>
                                            <p:strVal val="#ppt_x"/>
                                          </p:val>
                                        </p:tav>
                                      </p:tavLst>
                                    </p:anim>
                                    <p:anim calcmode="lin" valueType="num">
                                      <p:cBhvr>
                                        <p:cTn id="3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nodeType="clickEffect">
                                  <p:stCondLst>
                                    <p:cond delay="0"/>
                                  </p:stCondLst>
                                  <p:childTnLst>
                                    <p:set>
                                      <p:cBhvr>
                                        <p:cTn id="37" dur="1" fill="hold">
                                          <p:stCondLst>
                                            <p:cond delay="0"/>
                                          </p:stCondLst>
                                        </p:cTn>
                                        <p:tgtEl>
                                          <p:spTgt spid="3"/>
                                        </p:tgtEl>
                                        <p:attrNameLst>
                                          <p:attrName>style.visibility</p:attrName>
                                        </p:attrNameLst>
                                      </p:cBhvr>
                                      <p:to>
                                        <p:strVal val="visible"/>
                                      </p:to>
                                    </p:set>
                                    <p:anim calcmode="lin" valueType="num">
                                      <p:cBhvr additive="base">
                                        <p:cTn id="38" dur="500" fill="hold"/>
                                        <p:tgtEl>
                                          <p:spTgt spid="3"/>
                                        </p:tgtEl>
                                        <p:attrNameLst>
                                          <p:attrName>ppt_x</p:attrName>
                                        </p:attrNameLst>
                                      </p:cBhvr>
                                      <p:tavLst>
                                        <p:tav tm="0">
                                          <p:val>
                                            <p:strVal val="#ppt_x"/>
                                          </p:val>
                                        </p:tav>
                                        <p:tav tm="100000">
                                          <p:val>
                                            <p:strVal val="#ppt_x"/>
                                          </p:val>
                                        </p:tav>
                                      </p:tavLst>
                                    </p:anim>
                                    <p:anim calcmode="lin" valueType="num">
                                      <p:cBhvr additive="base">
                                        <p:cTn id="39"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animBg="1"/>
      <p:bldP spid="28"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 Box 13">
            <a:extLst>
              <a:ext uri="{FF2B5EF4-FFF2-40B4-BE49-F238E27FC236}">
                <a16:creationId xmlns:a16="http://schemas.microsoft.com/office/drawing/2014/main" id="{BD032CD6-F8FA-40AC-A7EA-919044DDE197}"/>
              </a:ext>
            </a:extLst>
          </p:cNvPr>
          <p:cNvSpPr txBox="1">
            <a:spLocks noChangeArrowheads="1"/>
          </p:cNvSpPr>
          <p:nvPr/>
        </p:nvSpPr>
        <p:spPr bwMode="auto">
          <a:xfrm>
            <a:off x="265814" y="69293"/>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 CLASIFICACIÓN FORMAS FARMACÉUTICAS LÍQUIDAS</a:t>
            </a:r>
          </a:p>
        </p:txBody>
      </p:sp>
      <p:sp>
        <p:nvSpPr>
          <p:cNvPr id="29" name="Rectángulo: esquinas redondeadas 28">
            <a:extLst>
              <a:ext uri="{FF2B5EF4-FFF2-40B4-BE49-F238E27FC236}">
                <a16:creationId xmlns:a16="http://schemas.microsoft.com/office/drawing/2014/main" id="{1762F3F2-71F8-4FEC-9719-3F4AD67E5B2B}"/>
              </a:ext>
            </a:extLst>
          </p:cNvPr>
          <p:cNvSpPr/>
          <p:nvPr/>
        </p:nvSpPr>
        <p:spPr>
          <a:xfrm>
            <a:off x="2711302" y="707197"/>
            <a:ext cx="4614531" cy="393504"/>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s-CO" sz="2400" b="1" dirty="0"/>
              <a:t>SOLUCIONES</a:t>
            </a:r>
          </a:p>
        </p:txBody>
      </p:sp>
      <p:cxnSp>
        <p:nvCxnSpPr>
          <p:cNvPr id="30" name="Conector recto 29">
            <a:extLst>
              <a:ext uri="{FF2B5EF4-FFF2-40B4-BE49-F238E27FC236}">
                <a16:creationId xmlns:a16="http://schemas.microsoft.com/office/drawing/2014/main" id="{B3E1DC2F-2E44-4A7F-BAB2-51353A657B20}"/>
              </a:ext>
            </a:extLst>
          </p:cNvPr>
          <p:cNvCxnSpPr>
            <a:cxnSpLocks/>
          </p:cNvCxnSpPr>
          <p:nvPr/>
        </p:nvCxnSpPr>
        <p:spPr>
          <a:xfrm flipH="1">
            <a:off x="1095153" y="914879"/>
            <a:ext cx="10633" cy="387066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Conector recto 30">
            <a:extLst>
              <a:ext uri="{FF2B5EF4-FFF2-40B4-BE49-F238E27FC236}">
                <a16:creationId xmlns:a16="http://schemas.microsoft.com/office/drawing/2014/main" id="{CE8980AE-8F6E-4EA1-8FF0-5D81A5254178}"/>
              </a:ext>
            </a:extLst>
          </p:cNvPr>
          <p:cNvCxnSpPr/>
          <p:nvPr/>
        </p:nvCxnSpPr>
        <p:spPr>
          <a:xfrm>
            <a:off x="1095153" y="1930768"/>
            <a:ext cx="22328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Conector recto 31">
            <a:extLst>
              <a:ext uri="{FF2B5EF4-FFF2-40B4-BE49-F238E27FC236}">
                <a16:creationId xmlns:a16="http://schemas.microsoft.com/office/drawing/2014/main" id="{54F01CAC-0D6D-411B-B955-7D94473F3D3E}"/>
              </a:ext>
            </a:extLst>
          </p:cNvPr>
          <p:cNvCxnSpPr/>
          <p:nvPr/>
        </p:nvCxnSpPr>
        <p:spPr>
          <a:xfrm>
            <a:off x="1105786" y="2854326"/>
            <a:ext cx="22328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Conector recto 32">
            <a:extLst>
              <a:ext uri="{FF2B5EF4-FFF2-40B4-BE49-F238E27FC236}">
                <a16:creationId xmlns:a16="http://schemas.microsoft.com/office/drawing/2014/main" id="{C3954981-AA45-4BB2-A3C3-6E930320D7EE}"/>
              </a:ext>
            </a:extLst>
          </p:cNvPr>
          <p:cNvCxnSpPr/>
          <p:nvPr/>
        </p:nvCxnSpPr>
        <p:spPr>
          <a:xfrm>
            <a:off x="1105786" y="3762245"/>
            <a:ext cx="22328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Conector recto 33">
            <a:extLst>
              <a:ext uri="{FF2B5EF4-FFF2-40B4-BE49-F238E27FC236}">
                <a16:creationId xmlns:a16="http://schemas.microsoft.com/office/drawing/2014/main" id="{F2503453-F64B-45C3-A7F0-395E6127A6C7}"/>
              </a:ext>
            </a:extLst>
          </p:cNvPr>
          <p:cNvCxnSpPr/>
          <p:nvPr/>
        </p:nvCxnSpPr>
        <p:spPr>
          <a:xfrm>
            <a:off x="1095153" y="4785540"/>
            <a:ext cx="223284" cy="0"/>
          </a:xfrm>
          <a:prstGeom prst="line">
            <a:avLst/>
          </a:prstGeom>
        </p:spPr>
        <p:style>
          <a:lnRef idx="1">
            <a:schemeClr val="accent1"/>
          </a:lnRef>
          <a:fillRef idx="0">
            <a:schemeClr val="accent1"/>
          </a:fillRef>
          <a:effectRef idx="0">
            <a:schemeClr val="accent1"/>
          </a:effectRef>
          <a:fontRef idx="minor">
            <a:schemeClr val="tx1"/>
          </a:fontRef>
        </p:style>
      </p:cxnSp>
      <p:sp>
        <p:nvSpPr>
          <p:cNvPr id="35" name="CuadroTexto 34">
            <a:extLst>
              <a:ext uri="{FF2B5EF4-FFF2-40B4-BE49-F238E27FC236}">
                <a16:creationId xmlns:a16="http://schemas.microsoft.com/office/drawing/2014/main" id="{1931FE64-8DA9-487E-B215-7BDA835D73E6}"/>
              </a:ext>
            </a:extLst>
          </p:cNvPr>
          <p:cNvSpPr txBox="1"/>
          <p:nvPr/>
        </p:nvSpPr>
        <p:spPr>
          <a:xfrm>
            <a:off x="1323753" y="1792269"/>
            <a:ext cx="1116419" cy="276999"/>
          </a:xfrm>
          <a:prstGeom prst="rect">
            <a:avLst/>
          </a:prstGeom>
          <a:noFill/>
          <a:ln>
            <a:solidFill>
              <a:schemeClr val="accent1"/>
            </a:solidFill>
          </a:ln>
        </p:spPr>
        <p:txBody>
          <a:bodyPr wrap="square" rtlCol="0">
            <a:spAutoFit/>
          </a:bodyPr>
          <a:lstStyle/>
          <a:p>
            <a:pPr algn="ctr"/>
            <a:r>
              <a:rPr lang="es-CO" sz="1200" b="1" dirty="0"/>
              <a:t>JARABES</a:t>
            </a:r>
          </a:p>
        </p:txBody>
      </p:sp>
      <p:sp>
        <p:nvSpPr>
          <p:cNvPr id="36" name="CuadroTexto 35">
            <a:extLst>
              <a:ext uri="{FF2B5EF4-FFF2-40B4-BE49-F238E27FC236}">
                <a16:creationId xmlns:a16="http://schemas.microsoft.com/office/drawing/2014/main" id="{77C28BC2-7E0D-42A9-828D-F48ACB8B67D2}"/>
              </a:ext>
            </a:extLst>
          </p:cNvPr>
          <p:cNvSpPr txBox="1"/>
          <p:nvPr/>
        </p:nvSpPr>
        <p:spPr>
          <a:xfrm>
            <a:off x="1329070" y="2655484"/>
            <a:ext cx="1116419" cy="276999"/>
          </a:xfrm>
          <a:prstGeom prst="rect">
            <a:avLst/>
          </a:prstGeom>
          <a:noFill/>
          <a:ln>
            <a:solidFill>
              <a:schemeClr val="accent1"/>
            </a:solidFill>
          </a:ln>
        </p:spPr>
        <p:txBody>
          <a:bodyPr wrap="square" rtlCol="0">
            <a:spAutoFit/>
          </a:bodyPr>
          <a:lstStyle/>
          <a:p>
            <a:pPr algn="ctr"/>
            <a:r>
              <a:rPr lang="es-CO" sz="1200" b="1" dirty="0"/>
              <a:t>GOTAS</a:t>
            </a:r>
          </a:p>
        </p:txBody>
      </p:sp>
      <p:sp>
        <p:nvSpPr>
          <p:cNvPr id="37" name="CuadroTexto 36">
            <a:extLst>
              <a:ext uri="{FF2B5EF4-FFF2-40B4-BE49-F238E27FC236}">
                <a16:creationId xmlns:a16="http://schemas.microsoft.com/office/drawing/2014/main" id="{B05E45B2-DB1A-4C46-9806-0D40BE57B2C0}"/>
              </a:ext>
            </a:extLst>
          </p:cNvPr>
          <p:cNvSpPr txBox="1"/>
          <p:nvPr/>
        </p:nvSpPr>
        <p:spPr>
          <a:xfrm>
            <a:off x="1329070" y="3568051"/>
            <a:ext cx="1116419" cy="276999"/>
          </a:xfrm>
          <a:prstGeom prst="rect">
            <a:avLst/>
          </a:prstGeom>
          <a:noFill/>
          <a:ln>
            <a:solidFill>
              <a:schemeClr val="accent1"/>
            </a:solidFill>
          </a:ln>
        </p:spPr>
        <p:txBody>
          <a:bodyPr wrap="square" rtlCol="0">
            <a:spAutoFit/>
          </a:bodyPr>
          <a:lstStyle/>
          <a:p>
            <a:pPr algn="ctr"/>
            <a:r>
              <a:rPr lang="es-CO" sz="1200" b="1" dirty="0"/>
              <a:t>AMPOLLAS</a:t>
            </a:r>
          </a:p>
        </p:txBody>
      </p:sp>
      <p:sp>
        <p:nvSpPr>
          <p:cNvPr id="38" name="CuadroTexto 37">
            <a:extLst>
              <a:ext uri="{FF2B5EF4-FFF2-40B4-BE49-F238E27FC236}">
                <a16:creationId xmlns:a16="http://schemas.microsoft.com/office/drawing/2014/main" id="{9CCDA783-02EC-4659-8EE0-EDAF4DBA57AE}"/>
              </a:ext>
            </a:extLst>
          </p:cNvPr>
          <p:cNvSpPr txBox="1"/>
          <p:nvPr/>
        </p:nvSpPr>
        <p:spPr>
          <a:xfrm>
            <a:off x="1329070" y="4647040"/>
            <a:ext cx="1116419" cy="276999"/>
          </a:xfrm>
          <a:prstGeom prst="rect">
            <a:avLst/>
          </a:prstGeom>
          <a:noFill/>
          <a:ln>
            <a:solidFill>
              <a:schemeClr val="accent1"/>
            </a:solidFill>
          </a:ln>
        </p:spPr>
        <p:txBody>
          <a:bodyPr wrap="square" rtlCol="0">
            <a:spAutoFit/>
          </a:bodyPr>
          <a:lstStyle/>
          <a:p>
            <a:pPr algn="ctr"/>
            <a:r>
              <a:rPr lang="es-CO" sz="1200" b="1" dirty="0"/>
              <a:t>VIAL</a:t>
            </a:r>
          </a:p>
        </p:txBody>
      </p:sp>
      <p:cxnSp>
        <p:nvCxnSpPr>
          <p:cNvPr id="10" name="Conector recto 9">
            <a:extLst>
              <a:ext uri="{FF2B5EF4-FFF2-40B4-BE49-F238E27FC236}">
                <a16:creationId xmlns:a16="http://schemas.microsoft.com/office/drawing/2014/main" id="{13ACA9DE-A142-4BD0-A14E-974F3D36E75B}"/>
              </a:ext>
            </a:extLst>
          </p:cNvPr>
          <p:cNvCxnSpPr>
            <a:endCxn id="29" idx="1"/>
          </p:cNvCxnSpPr>
          <p:nvPr/>
        </p:nvCxnSpPr>
        <p:spPr>
          <a:xfrm flipV="1">
            <a:off x="1105786" y="903949"/>
            <a:ext cx="1605516" cy="1093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Conector recto 39">
            <a:extLst>
              <a:ext uri="{FF2B5EF4-FFF2-40B4-BE49-F238E27FC236}">
                <a16:creationId xmlns:a16="http://schemas.microsoft.com/office/drawing/2014/main" id="{D3E59335-CD8B-4850-B936-D8BCA57F203C}"/>
              </a:ext>
            </a:extLst>
          </p:cNvPr>
          <p:cNvCxnSpPr>
            <a:stCxn id="35" idx="3"/>
          </p:cNvCxnSpPr>
          <p:nvPr/>
        </p:nvCxnSpPr>
        <p:spPr>
          <a:xfrm flipV="1">
            <a:off x="2440172" y="1930768"/>
            <a:ext cx="388088" cy="1"/>
          </a:xfrm>
          <a:prstGeom prst="line">
            <a:avLst/>
          </a:prstGeom>
        </p:spPr>
        <p:style>
          <a:lnRef idx="1">
            <a:schemeClr val="accent1"/>
          </a:lnRef>
          <a:fillRef idx="0">
            <a:schemeClr val="accent1"/>
          </a:fillRef>
          <a:effectRef idx="0">
            <a:schemeClr val="accent1"/>
          </a:effectRef>
          <a:fontRef idx="minor">
            <a:schemeClr val="tx1"/>
          </a:fontRef>
        </p:style>
      </p:cxnSp>
      <p:sp>
        <p:nvSpPr>
          <p:cNvPr id="41" name="CuadroTexto 40">
            <a:extLst>
              <a:ext uri="{FF2B5EF4-FFF2-40B4-BE49-F238E27FC236}">
                <a16:creationId xmlns:a16="http://schemas.microsoft.com/office/drawing/2014/main" id="{917732F1-4B48-4636-A0BD-56266F640A8F}"/>
              </a:ext>
            </a:extLst>
          </p:cNvPr>
          <p:cNvSpPr txBox="1"/>
          <p:nvPr/>
        </p:nvSpPr>
        <p:spPr>
          <a:xfrm>
            <a:off x="2828260" y="1607603"/>
            <a:ext cx="2881422" cy="646331"/>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just"/>
            <a:r>
              <a:rPr lang="es-ES" sz="1200" dirty="0"/>
              <a:t>Solución concentrada de azúcares en agua. Se suele utilizar en caso de medicamentos con sabor desagradable.</a:t>
            </a:r>
            <a:endParaRPr lang="es-CO" sz="1200" dirty="0"/>
          </a:p>
        </p:txBody>
      </p:sp>
      <p:cxnSp>
        <p:nvCxnSpPr>
          <p:cNvPr id="42" name="Conector recto 41">
            <a:extLst>
              <a:ext uri="{FF2B5EF4-FFF2-40B4-BE49-F238E27FC236}">
                <a16:creationId xmlns:a16="http://schemas.microsoft.com/office/drawing/2014/main" id="{C5ACAE3B-D614-4B82-A0D4-19AE9CCBE371}"/>
              </a:ext>
            </a:extLst>
          </p:cNvPr>
          <p:cNvCxnSpPr/>
          <p:nvPr/>
        </p:nvCxnSpPr>
        <p:spPr>
          <a:xfrm flipV="1">
            <a:off x="2445489" y="2808158"/>
            <a:ext cx="388088" cy="1"/>
          </a:xfrm>
          <a:prstGeom prst="line">
            <a:avLst/>
          </a:prstGeom>
        </p:spPr>
        <p:style>
          <a:lnRef idx="1">
            <a:schemeClr val="accent1"/>
          </a:lnRef>
          <a:fillRef idx="0">
            <a:schemeClr val="accent1"/>
          </a:fillRef>
          <a:effectRef idx="0">
            <a:schemeClr val="accent1"/>
          </a:effectRef>
          <a:fontRef idx="minor">
            <a:schemeClr val="tx1"/>
          </a:fontRef>
        </p:style>
      </p:cxnSp>
      <p:sp>
        <p:nvSpPr>
          <p:cNvPr id="43" name="CuadroTexto 42">
            <a:extLst>
              <a:ext uri="{FF2B5EF4-FFF2-40B4-BE49-F238E27FC236}">
                <a16:creationId xmlns:a16="http://schemas.microsoft.com/office/drawing/2014/main" id="{C101AD57-0EA5-4B43-8956-A9EA1C750403}"/>
              </a:ext>
            </a:extLst>
          </p:cNvPr>
          <p:cNvSpPr txBox="1"/>
          <p:nvPr/>
        </p:nvSpPr>
        <p:spPr>
          <a:xfrm>
            <a:off x="2833577" y="2460724"/>
            <a:ext cx="2881422" cy="646331"/>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just"/>
            <a:r>
              <a:rPr lang="es-ES" sz="1200" dirty="0"/>
              <a:t>Solución de un medicamento preparado</a:t>
            </a:r>
          </a:p>
          <a:p>
            <a:pPr algn="just"/>
            <a:r>
              <a:rPr lang="es-ES" sz="1200" dirty="0"/>
              <a:t>para administrar en pequeñas cantidades,</a:t>
            </a:r>
          </a:p>
          <a:p>
            <a:pPr algn="just"/>
            <a:r>
              <a:rPr lang="es-ES" sz="1200" dirty="0"/>
              <a:t>principalmente en las mucosas.</a:t>
            </a:r>
            <a:endParaRPr lang="es-CO" sz="1200" dirty="0"/>
          </a:p>
        </p:txBody>
      </p:sp>
      <p:cxnSp>
        <p:nvCxnSpPr>
          <p:cNvPr id="44" name="Conector recto 43">
            <a:extLst>
              <a:ext uri="{FF2B5EF4-FFF2-40B4-BE49-F238E27FC236}">
                <a16:creationId xmlns:a16="http://schemas.microsoft.com/office/drawing/2014/main" id="{83013EAF-BB17-4D27-BF51-C39BA9CAF24D}"/>
              </a:ext>
            </a:extLst>
          </p:cNvPr>
          <p:cNvCxnSpPr/>
          <p:nvPr/>
        </p:nvCxnSpPr>
        <p:spPr>
          <a:xfrm flipV="1">
            <a:off x="2445489" y="3704176"/>
            <a:ext cx="388088" cy="1"/>
          </a:xfrm>
          <a:prstGeom prst="line">
            <a:avLst/>
          </a:prstGeom>
        </p:spPr>
        <p:style>
          <a:lnRef idx="1">
            <a:schemeClr val="accent1"/>
          </a:lnRef>
          <a:fillRef idx="0">
            <a:schemeClr val="accent1"/>
          </a:fillRef>
          <a:effectRef idx="0">
            <a:schemeClr val="accent1"/>
          </a:effectRef>
          <a:fontRef idx="minor">
            <a:schemeClr val="tx1"/>
          </a:fontRef>
        </p:style>
      </p:cxnSp>
      <p:sp>
        <p:nvSpPr>
          <p:cNvPr id="45" name="CuadroTexto 44">
            <a:extLst>
              <a:ext uri="{FF2B5EF4-FFF2-40B4-BE49-F238E27FC236}">
                <a16:creationId xmlns:a16="http://schemas.microsoft.com/office/drawing/2014/main" id="{19C33DE2-4D23-484A-8CA4-09382D329A72}"/>
              </a:ext>
            </a:extLst>
          </p:cNvPr>
          <p:cNvSpPr txBox="1"/>
          <p:nvPr/>
        </p:nvSpPr>
        <p:spPr>
          <a:xfrm>
            <a:off x="2828259" y="3362409"/>
            <a:ext cx="2881423" cy="646331"/>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just"/>
            <a:r>
              <a:rPr lang="es-ES" sz="1200" dirty="0"/>
              <a:t>Recipiente estéril de vidrio o plástico que suele contener una dosis de una solución para administrar por vía parenteral.</a:t>
            </a:r>
            <a:endParaRPr lang="es-CO" sz="1200" dirty="0"/>
          </a:p>
        </p:txBody>
      </p:sp>
      <p:cxnSp>
        <p:nvCxnSpPr>
          <p:cNvPr id="47" name="Conector recto 46">
            <a:extLst>
              <a:ext uri="{FF2B5EF4-FFF2-40B4-BE49-F238E27FC236}">
                <a16:creationId xmlns:a16="http://schemas.microsoft.com/office/drawing/2014/main" id="{4D149CD1-39D2-4BF7-B335-91DC8832C77D}"/>
              </a:ext>
            </a:extLst>
          </p:cNvPr>
          <p:cNvCxnSpPr/>
          <p:nvPr/>
        </p:nvCxnSpPr>
        <p:spPr>
          <a:xfrm flipV="1">
            <a:off x="2450806" y="4783938"/>
            <a:ext cx="388088" cy="1"/>
          </a:xfrm>
          <a:prstGeom prst="line">
            <a:avLst/>
          </a:prstGeom>
        </p:spPr>
        <p:style>
          <a:lnRef idx="1">
            <a:schemeClr val="accent1"/>
          </a:lnRef>
          <a:fillRef idx="0">
            <a:schemeClr val="accent1"/>
          </a:fillRef>
          <a:effectRef idx="0">
            <a:schemeClr val="accent1"/>
          </a:effectRef>
          <a:fontRef idx="minor">
            <a:schemeClr val="tx1"/>
          </a:fontRef>
        </p:style>
      </p:cxnSp>
      <p:sp>
        <p:nvSpPr>
          <p:cNvPr id="48" name="CuadroTexto 47">
            <a:extLst>
              <a:ext uri="{FF2B5EF4-FFF2-40B4-BE49-F238E27FC236}">
                <a16:creationId xmlns:a16="http://schemas.microsoft.com/office/drawing/2014/main" id="{34FEB6F4-ECD5-430F-8E76-5F7EE3FF6F36}"/>
              </a:ext>
            </a:extLst>
          </p:cNvPr>
          <p:cNvSpPr txBox="1"/>
          <p:nvPr/>
        </p:nvSpPr>
        <p:spPr>
          <a:xfrm>
            <a:off x="2838894" y="4265932"/>
            <a:ext cx="2881423" cy="830997"/>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just"/>
            <a:r>
              <a:rPr lang="es-ES" sz="1200" dirty="0"/>
              <a:t>Recipiente estéril que contiene un fármaco, habitualmente en forma de polvo seco liofilizado. Para su administración se debe preparar en solución con un líquido.</a:t>
            </a:r>
            <a:endParaRPr lang="es-CO" sz="1200" dirty="0"/>
          </a:p>
        </p:txBody>
      </p:sp>
    </p:spTree>
    <p:extLst>
      <p:ext uri="{BB962C8B-B14F-4D97-AF65-F5344CB8AC3E}">
        <p14:creationId xmlns:p14="http://schemas.microsoft.com/office/powerpoint/2010/main" val="2577710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ppt_x"/>
                                          </p:val>
                                        </p:tav>
                                        <p:tav tm="100000">
                                          <p:val>
                                            <p:strVal val="#ppt_x"/>
                                          </p:val>
                                        </p:tav>
                                      </p:tavLst>
                                    </p:anim>
                                    <p:anim calcmode="lin" valueType="num">
                                      <p:cBhvr additive="base">
                                        <p:cTn id="8"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9"/>
                                        </p:tgtEl>
                                        <p:attrNameLst>
                                          <p:attrName>style.visibility</p:attrName>
                                        </p:attrNameLst>
                                      </p:cBhvr>
                                      <p:to>
                                        <p:strVal val="visible"/>
                                      </p:to>
                                    </p:set>
                                    <p:anim calcmode="lin" valueType="num">
                                      <p:cBhvr additive="base">
                                        <p:cTn id="13" dur="500" fill="hold"/>
                                        <p:tgtEl>
                                          <p:spTgt spid="29"/>
                                        </p:tgtEl>
                                        <p:attrNameLst>
                                          <p:attrName>ppt_x</p:attrName>
                                        </p:attrNameLst>
                                      </p:cBhvr>
                                      <p:tavLst>
                                        <p:tav tm="0">
                                          <p:val>
                                            <p:strVal val="#ppt_x"/>
                                          </p:val>
                                        </p:tav>
                                        <p:tav tm="100000">
                                          <p:val>
                                            <p:strVal val="#ppt_x"/>
                                          </p:val>
                                        </p:tav>
                                      </p:tavLst>
                                    </p:anim>
                                    <p:anim calcmode="lin" valueType="num">
                                      <p:cBhvr additive="base">
                                        <p:cTn id="14" dur="500" fill="hold"/>
                                        <p:tgtEl>
                                          <p:spTgt spid="29"/>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0"/>
                                        </p:tgtEl>
                                        <p:attrNameLst>
                                          <p:attrName>style.visibility</p:attrName>
                                        </p:attrNameLst>
                                      </p:cBhvr>
                                      <p:to>
                                        <p:strVal val="visible"/>
                                      </p:to>
                                    </p:set>
                                    <p:anim calcmode="lin" valueType="num">
                                      <p:cBhvr additive="base">
                                        <p:cTn id="21" dur="500" fill="hold"/>
                                        <p:tgtEl>
                                          <p:spTgt spid="30"/>
                                        </p:tgtEl>
                                        <p:attrNameLst>
                                          <p:attrName>ppt_x</p:attrName>
                                        </p:attrNameLst>
                                      </p:cBhvr>
                                      <p:tavLst>
                                        <p:tav tm="0">
                                          <p:val>
                                            <p:strVal val="#ppt_x"/>
                                          </p:val>
                                        </p:tav>
                                        <p:tav tm="100000">
                                          <p:val>
                                            <p:strVal val="#ppt_x"/>
                                          </p:val>
                                        </p:tav>
                                      </p:tavLst>
                                    </p:anim>
                                    <p:anim calcmode="lin" valueType="num">
                                      <p:cBhvr additive="base">
                                        <p:cTn id="22"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35"/>
                                        </p:tgtEl>
                                        <p:attrNameLst>
                                          <p:attrName>style.visibility</p:attrName>
                                        </p:attrNameLst>
                                      </p:cBhvr>
                                      <p:to>
                                        <p:strVal val="visible"/>
                                      </p:to>
                                    </p:set>
                                    <p:animEffect transition="in" filter="fade">
                                      <p:cBhvr>
                                        <p:cTn id="27" dur="1000"/>
                                        <p:tgtEl>
                                          <p:spTgt spid="35"/>
                                        </p:tgtEl>
                                      </p:cBhvr>
                                    </p:animEffect>
                                    <p:anim calcmode="lin" valueType="num">
                                      <p:cBhvr>
                                        <p:cTn id="28" dur="1000" fill="hold"/>
                                        <p:tgtEl>
                                          <p:spTgt spid="35"/>
                                        </p:tgtEl>
                                        <p:attrNameLst>
                                          <p:attrName>ppt_x</p:attrName>
                                        </p:attrNameLst>
                                      </p:cBhvr>
                                      <p:tavLst>
                                        <p:tav tm="0">
                                          <p:val>
                                            <p:strVal val="#ppt_x"/>
                                          </p:val>
                                        </p:tav>
                                        <p:tav tm="100000">
                                          <p:val>
                                            <p:strVal val="#ppt_x"/>
                                          </p:val>
                                        </p:tav>
                                      </p:tavLst>
                                    </p:anim>
                                    <p:anim calcmode="lin" valueType="num">
                                      <p:cBhvr>
                                        <p:cTn id="29" dur="1000" fill="hold"/>
                                        <p:tgtEl>
                                          <p:spTgt spid="35"/>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40"/>
                                        </p:tgtEl>
                                        <p:attrNameLst>
                                          <p:attrName>style.visibility</p:attrName>
                                        </p:attrNameLst>
                                      </p:cBhvr>
                                      <p:to>
                                        <p:strVal val="visible"/>
                                      </p:to>
                                    </p:set>
                                    <p:animEffect transition="in" filter="fade">
                                      <p:cBhvr>
                                        <p:cTn id="32" dur="1000"/>
                                        <p:tgtEl>
                                          <p:spTgt spid="40"/>
                                        </p:tgtEl>
                                      </p:cBhvr>
                                    </p:animEffect>
                                    <p:anim calcmode="lin" valueType="num">
                                      <p:cBhvr>
                                        <p:cTn id="33" dur="1000" fill="hold"/>
                                        <p:tgtEl>
                                          <p:spTgt spid="40"/>
                                        </p:tgtEl>
                                        <p:attrNameLst>
                                          <p:attrName>ppt_x</p:attrName>
                                        </p:attrNameLst>
                                      </p:cBhvr>
                                      <p:tavLst>
                                        <p:tav tm="0">
                                          <p:val>
                                            <p:strVal val="#ppt_x"/>
                                          </p:val>
                                        </p:tav>
                                        <p:tav tm="100000">
                                          <p:val>
                                            <p:strVal val="#ppt_x"/>
                                          </p:val>
                                        </p:tav>
                                      </p:tavLst>
                                    </p:anim>
                                    <p:anim calcmode="lin" valueType="num">
                                      <p:cBhvr>
                                        <p:cTn id="34" dur="1000" fill="hold"/>
                                        <p:tgtEl>
                                          <p:spTgt spid="40"/>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41"/>
                                        </p:tgtEl>
                                        <p:attrNameLst>
                                          <p:attrName>style.visibility</p:attrName>
                                        </p:attrNameLst>
                                      </p:cBhvr>
                                      <p:to>
                                        <p:strVal val="visible"/>
                                      </p:to>
                                    </p:set>
                                    <p:animEffect transition="in" filter="fade">
                                      <p:cBhvr>
                                        <p:cTn id="37" dur="1000"/>
                                        <p:tgtEl>
                                          <p:spTgt spid="41"/>
                                        </p:tgtEl>
                                      </p:cBhvr>
                                    </p:animEffect>
                                    <p:anim calcmode="lin" valueType="num">
                                      <p:cBhvr>
                                        <p:cTn id="38" dur="1000" fill="hold"/>
                                        <p:tgtEl>
                                          <p:spTgt spid="41"/>
                                        </p:tgtEl>
                                        <p:attrNameLst>
                                          <p:attrName>ppt_x</p:attrName>
                                        </p:attrNameLst>
                                      </p:cBhvr>
                                      <p:tavLst>
                                        <p:tav tm="0">
                                          <p:val>
                                            <p:strVal val="#ppt_x"/>
                                          </p:val>
                                        </p:tav>
                                        <p:tav tm="100000">
                                          <p:val>
                                            <p:strVal val="#ppt_x"/>
                                          </p:val>
                                        </p:tav>
                                      </p:tavLst>
                                    </p:anim>
                                    <p:anim calcmode="lin" valueType="num">
                                      <p:cBhvr>
                                        <p:cTn id="39"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grpId="0" nodeType="clickEffect">
                                  <p:stCondLst>
                                    <p:cond delay="0"/>
                                  </p:stCondLst>
                                  <p:childTnLst>
                                    <p:set>
                                      <p:cBhvr>
                                        <p:cTn id="43" dur="1" fill="hold">
                                          <p:stCondLst>
                                            <p:cond delay="0"/>
                                          </p:stCondLst>
                                        </p:cTn>
                                        <p:tgtEl>
                                          <p:spTgt spid="36"/>
                                        </p:tgtEl>
                                        <p:attrNameLst>
                                          <p:attrName>style.visibility</p:attrName>
                                        </p:attrNameLst>
                                      </p:cBhvr>
                                      <p:to>
                                        <p:strVal val="visible"/>
                                      </p:to>
                                    </p:set>
                                    <p:anim calcmode="lin" valueType="num">
                                      <p:cBhvr additive="base">
                                        <p:cTn id="44" dur="500" fill="hold"/>
                                        <p:tgtEl>
                                          <p:spTgt spid="36"/>
                                        </p:tgtEl>
                                        <p:attrNameLst>
                                          <p:attrName>ppt_x</p:attrName>
                                        </p:attrNameLst>
                                      </p:cBhvr>
                                      <p:tavLst>
                                        <p:tav tm="0">
                                          <p:val>
                                            <p:strVal val="#ppt_x"/>
                                          </p:val>
                                        </p:tav>
                                        <p:tav tm="100000">
                                          <p:val>
                                            <p:strVal val="#ppt_x"/>
                                          </p:val>
                                        </p:tav>
                                      </p:tavLst>
                                    </p:anim>
                                    <p:anim calcmode="lin" valueType="num">
                                      <p:cBhvr additive="base">
                                        <p:cTn id="45" dur="500" fill="hold"/>
                                        <p:tgtEl>
                                          <p:spTgt spid="36"/>
                                        </p:tgtEl>
                                        <p:attrNameLst>
                                          <p:attrName>ppt_y</p:attrName>
                                        </p:attrNameLst>
                                      </p:cBhvr>
                                      <p:tavLst>
                                        <p:tav tm="0">
                                          <p:val>
                                            <p:strVal val="1+#ppt_h/2"/>
                                          </p:val>
                                        </p:tav>
                                        <p:tav tm="100000">
                                          <p:val>
                                            <p:strVal val="#ppt_y"/>
                                          </p:val>
                                        </p:tav>
                                      </p:tavLst>
                                    </p:anim>
                                  </p:childTnLst>
                                </p:cTn>
                              </p:par>
                              <p:par>
                                <p:cTn id="46" presetID="2" presetClass="entr" presetSubtype="4" fill="hold" nodeType="withEffect">
                                  <p:stCondLst>
                                    <p:cond delay="0"/>
                                  </p:stCondLst>
                                  <p:childTnLst>
                                    <p:set>
                                      <p:cBhvr>
                                        <p:cTn id="47" dur="1" fill="hold">
                                          <p:stCondLst>
                                            <p:cond delay="0"/>
                                          </p:stCondLst>
                                        </p:cTn>
                                        <p:tgtEl>
                                          <p:spTgt spid="42"/>
                                        </p:tgtEl>
                                        <p:attrNameLst>
                                          <p:attrName>style.visibility</p:attrName>
                                        </p:attrNameLst>
                                      </p:cBhvr>
                                      <p:to>
                                        <p:strVal val="visible"/>
                                      </p:to>
                                    </p:set>
                                    <p:anim calcmode="lin" valueType="num">
                                      <p:cBhvr additive="base">
                                        <p:cTn id="48" dur="500" fill="hold"/>
                                        <p:tgtEl>
                                          <p:spTgt spid="42"/>
                                        </p:tgtEl>
                                        <p:attrNameLst>
                                          <p:attrName>ppt_x</p:attrName>
                                        </p:attrNameLst>
                                      </p:cBhvr>
                                      <p:tavLst>
                                        <p:tav tm="0">
                                          <p:val>
                                            <p:strVal val="#ppt_x"/>
                                          </p:val>
                                        </p:tav>
                                        <p:tav tm="100000">
                                          <p:val>
                                            <p:strVal val="#ppt_x"/>
                                          </p:val>
                                        </p:tav>
                                      </p:tavLst>
                                    </p:anim>
                                    <p:anim calcmode="lin" valueType="num">
                                      <p:cBhvr additive="base">
                                        <p:cTn id="49" dur="500" fill="hold"/>
                                        <p:tgtEl>
                                          <p:spTgt spid="42"/>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0"/>
                                  </p:stCondLst>
                                  <p:childTnLst>
                                    <p:set>
                                      <p:cBhvr>
                                        <p:cTn id="51" dur="1" fill="hold">
                                          <p:stCondLst>
                                            <p:cond delay="0"/>
                                          </p:stCondLst>
                                        </p:cTn>
                                        <p:tgtEl>
                                          <p:spTgt spid="43"/>
                                        </p:tgtEl>
                                        <p:attrNameLst>
                                          <p:attrName>style.visibility</p:attrName>
                                        </p:attrNameLst>
                                      </p:cBhvr>
                                      <p:to>
                                        <p:strVal val="visible"/>
                                      </p:to>
                                    </p:set>
                                    <p:anim calcmode="lin" valueType="num">
                                      <p:cBhvr additive="base">
                                        <p:cTn id="52" dur="500" fill="hold"/>
                                        <p:tgtEl>
                                          <p:spTgt spid="43"/>
                                        </p:tgtEl>
                                        <p:attrNameLst>
                                          <p:attrName>ppt_x</p:attrName>
                                        </p:attrNameLst>
                                      </p:cBhvr>
                                      <p:tavLst>
                                        <p:tav tm="0">
                                          <p:val>
                                            <p:strVal val="#ppt_x"/>
                                          </p:val>
                                        </p:tav>
                                        <p:tav tm="100000">
                                          <p:val>
                                            <p:strVal val="#ppt_x"/>
                                          </p:val>
                                        </p:tav>
                                      </p:tavLst>
                                    </p:anim>
                                    <p:anim calcmode="lin" valueType="num">
                                      <p:cBhvr additive="base">
                                        <p:cTn id="53" dur="500" fill="hold"/>
                                        <p:tgtEl>
                                          <p:spTgt spid="43"/>
                                        </p:tgtEl>
                                        <p:attrNameLst>
                                          <p:attrName>ppt_y</p:attrName>
                                        </p:attrNameLst>
                                      </p:cBhvr>
                                      <p:tavLst>
                                        <p:tav tm="0">
                                          <p:val>
                                            <p:strVal val="1+#ppt_h/2"/>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42" presetClass="entr" presetSubtype="0" fill="hold" grpId="0" nodeType="clickEffect">
                                  <p:stCondLst>
                                    <p:cond delay="0"/>
                                  </p:stCondLst>
                                  <p:childTnLst>
                                    <p:set>
                                      <p:cBhvr>
                                        <p:cTn id="57" dur="1" fill="hold">
                                          <p:stCondLst>
                                            <p:cond delay="0"/>
                                          </p:stCondLst>
                                        </p:cTn>
                                        <p:tgtEl>
                                          <p:spTgt spid="37"/>
                                        </p:tgtEl>
                                        <p:attrNameLst>
                                          <p:attrName>style.visibility</p:attrName>
                                        </p:attrNameLst>
                                      </p:cBhvr>
                                      <p:to>
                                        <p:strVal val="visible"/>
                                      </p:to>
                                    </p:set>
                                    <p:animEffect transition="in" filter="fade">
                                      <p:cBhvr>
                                        <p:cTn id="58" dur="1000"/>
                                        <p:tgtEl>
                                          <p:spTgt spid="37"/>
                                        </p:tgtEl>
                                      </p:cBhvr>
                                    </p:animEffect>
                                    <p:anim calcmode="lin" valueType="num">
                                      <p:cBhvr>
                                        <p:cTn id="59" dur="1000" fill="hold"/>
                                        <p:tgtEl>
                                          <p:spTgt spid="37"/>
                                        </p:tgtEl>
                                        <p:attrNameLst>
                                          <p:attrName>ppt_x</p:attrName>
                                        </p:attrNameLst>
                                      </p:cBhvr>
                                      <p:tavLst>
                                        <p:tav tm="0">
                                          <p:val>
                                            <p:strVal val="#ppt_x"/>
                                          </p:val>
                                        </p:tav>
                                        <p:tav tm="100000">
                                          <p:val>
                                            <p:strVal val="#ppt_x"/>
                                          </p:val>
                                        </p:tav>
                                      </p:tavLst>
                                    </p:anim>
                                    <p:anim calcmode="lin" valueType="num">
                                      <p:cBhvr>
                                        <p:cTn id="60" dur="1000" fill="hold"/>
                                        <p:tgtEl>
                                          <p:spTgt spid="37"/>
                                        </p:tgtEl>
                                        <p:attrNameLst>
                                          <p:attrName>ppt_y</p:attrName>
                                        </p:attrNameLst>
                                      </p:cBhvr>
                                      <p:tavLst>
                                        <p:tav tm="0">
                                          <p:val>
                                            <p:strVal val="#ppt_y+.1"/>
                                          </p:val>
                                        </p:tav>
                                        <p:tav tm="100000">
                                          <p:val>
                                            <p:strVal val="#ppt_y"/>
                                          </p:val>
                                        </p:tav>
                                      </p:tavLst>
                                    </p:anim>
                                  </p:childTnLst>
                                </p:cTn>
                              </p:par>
                              <p:par>
                                <p:cTn id="61" presetID="42" presetClass="entr" presetSubtype="0" fill="hold" nodeType="withEffect">
                                  <p:stCondLst>
                                    <p:cond delay="0"/>
                                  </p:stCondLst>
                                  <p:childTnLst>
                                    <p:set>
                                      <p:cBhvr>
                                        <p:cTn id="62" dur="1" fill="hold">
                                          <p:stCondLst>
                                            <p:cond delay="0"/>
                                          </p:stCondLst>
                                        </p:cTn>
                                        <p:tgtEl>
                                          <p:spTgt spid="44"/>
                                        </p:tgtEl>
                                        <p:attrNameLst>
                                          <p:attrName>style.visibility</p:attrName>
                                        </p:attrNameLst>
                                      </p:cBhvr>
                                      <p:to>
                                        <p:strVal val="visible"/>
                                      </p:to>
                                    </p:set>
                                    <p:animEffect transition="in" filter="fade">
                                      <p:cBhvr>
                                        <p:cTn id="63" dur="1000"/>
                                        <p:tgtEl>
                                          <p:spTgt spid="44"/>
                                        </p:tgtEl>
                                      </p:cBhvr>
                                    </p:animEffect>
                                    <p:anim calcmode="lin" valueType="num">
                                      <p:cBhvr>
                                        <p:cTn id="64" dur="1000" fill="hold"/>
                                        <p:tgtEl>
                                          <p:spTgt spid="44"/>
                                        </p:tgtEl>
                                        <p:attrNameLst>
                                          <p:attrName>ppt_x</p:attrName>
                                        </p:attrNameLst>
                                      </p:cBhvr>
                                      <p:tavLst>
                                        <p:tav tm="0">
                                          <p:val>
                                            <p:strVal val="#ppt_x"/>
                                          </p:val>
                                        </p:tav>
                                        <p:tav tm="100000">
                                          <p:val>
                                            <p:strVal val="#ppt_x"/>
                                          </p:val>
                                        </p:tav>
                                      </p:tavLst>
                                    </p:anim>
                                    <p:anim calcmode="lin" valueType="num">
                                      <p:cBhvr>
                                        <p:cTn id="65" dur="1000" fill="hold"/>
                                        <p:tgtEl>
                                          <p:spTgt spid="44"/>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45"/>
                                        </p:tgtEl>
                                        <p:attrNameLst>
                                          <p:attrName>style.visibility</p:attrName>
                                        </p:attrNameLst>
                                      </p:cBhvr>
                                      <p:to>
                                        <p:strVal val="visible"/>
                                      </p:to>
                                    </p:set>
                                    <p:animEffect transition="in" filter="fade">
                                      <p:cBhvr>
                                        <p:cTn id="68" dur="1000"/>
                                        <p:tgtEl>
                                          <p:spTgt spid="45"/>
                                        </p:tgtEl>
                                      </p:cBhvr>
                                    </p:animEffect>
                                    <p:anim calcmode="lin" valueType="num">
                                      <p:cBhvr>
                                        <p:cTn id="69" dur="1000" fill="hold"/>
                                        <p:tgtEl>
                                          <p:spTgt spid="45"/>
                                        </p:tgtEl>
                                        <p:attrNameLst>
                                          <p:attrName>ppt_x</p:attrName>
                                        </p:attrNameLst>
                                      </p:cBhvr>
                                      <p:tavLst>
                                        <p:tav tm="0">
                                          <p:val>
                                            <p:strVal val="#ppt_x"/>
                                          </p:val>
                                        </p:tav>
                                        <p:tav tm="100000">
                                          <p:val>
                                            <p:strVal val="#ppt_x"/>
                                          </p:val>
                                        </p:tav>
                                      </p:tavLst>
                                    </p:anim>
                                    <p:anim calcmode="lin" valueType="num">
                                      <p:cBhvr>
                                        <p:cTn id="70"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42" presetClass="entr" presetSubtype="0" fill="hold" grpId="0" nodeType="clickEffect">
                                  <p:stCondLst>
                                    <p:cond delay="0"/>
                                  </p:stCondLst>
                                  <p:childTnLst>
                                    <p:set>
                                      <p:cBhvr>
                                        <p:cTn id="74" dur="1" fill="hold">
                                          <p:stCondLst>
                                            <p:cond delay="0"/>
                                          </p:stCondLst>
                                        </p:cTn>
                                        <p:tgtEl>
                                          <p:spTgt spid="38"/>
                                        </p:tgtEl>
                                        <p:attrNameLst>
                                          <p:attrName>style.visibility</p:attrName>
                                        </p:attrNameLst>
                                      </p:cBhvr>
                                      <p:to>
                                        <p:strVal val="visible"/>
                                      </p:to>
                                    </p:set>
                                    <p:animEffect transition="in" filter="fade">
                                      <p:cBhvr>
                                        <p:cTn id="75" dur="1000"/>
                                        <p:tgtEl>
                                          <p:spTgt spid="38"/>
                                        </p:tgtEl>
                                      </p:cBhvr>
                                    </p:animEffect>
                                    <p:anim calcmode="lin" valueType="num">
                                      <p:cBhvr>
                                        <p:cTn id="76" dur="1000" fill="hold"/>
                                        <p:tgtEl>
                                          <p:spTgt spid="38"/>
                                        </p:tgtEl>
                                        <p:attrNameLst>
                                          <p:attrName>ppt_x</p:attrName>
                                        </p:attrNameLst>
                                      </p:cBhvr>
                                      <p:tavLst>
                                        <p:tav tm="0">
                                          <p:val>
                                            <p:strVal val="#ppt_x"/>
                                          </p:val>
                                        </p:tav>
                                        <p:tav tm="100000">
                                          <p:val>
                                            <p:strVal val="#ppt_x"/>
                                          </p:val>
                                        </p:tav>
                                      </p:tavLst>
                                    </p:anim>
                                    <p:anim calcmode="lin" valueType="num">
                                      <p:cBhvr>
                                        <p:cTn id="77" dur="1000" fill="hold"/>
                                        <p:tgtEl>
                                          <p:spTgt spid="38"/>
                                        </p:tgtEl>
                                        <p:attrNameLst>
                                          <p:attrName>ppt_y</p:attrName>
                                        </p:attrNameLst>
                                      </p:cBhvr>
                                      <p:tavLst>
                                        <p:tav tm="0">
                                          <p:val>
                                            <p:strVal val="#ppt_y+.1"/>
                                          </p:val>
                                        </p:tav>
                                        <p:tav tm="100000">
                                          <p:val>
                                            <p:strVal val="#ppt_y"/>
                                          </p:val>
                                        </p:tav>
                                      </p:tavLst>
                                    </p:anim>
                                  </p:childTnLst>
                                </p:cTn>
                              </p:par>
                              <p:par>
                                <p:cTn id="78" presetID="42" presetClass="entr" presetSubtype="0" fill="hold" nodeType="withEffect">
                                  <p:stCondLst>
                                    <p:cond delay="0"/>
                                  </p:stCondLst>
                                  <p:childTnLst>
                                    <p:set>
                                      <p:cBhvr>
                                        <p:cTn id="79" dur="1" fill="hold">
                                          <p:stCondLst>
                                            <p:cond delay="0"/>
                                          </p:stCondLst>
                                        </p:cTn>
                                        <p:tgtEl>
                                          <p:spTgt spid="47"/>
                                        </p:tgtEl>
                                        <p:attrNameLst>
                                          <p:attrName>style.visibility</p:attrName>
                                        </p:attrNameLst>
                                      </p:cBhvr>
                                      <p:to>
                                        <p:strVal val="visible"/>
                                      </p:to>
                                    </p:set>
                                    <p:animEffect transition="in" filter="fade">
                                      <p:cBhvr>
                                        <p:cTn id="80" dur="1000"/>
                                        <p:tgtEl>
                                          <p:spTgt spid="47"/>
                                        </p:tgtEl>
                                      </p:cBhvr>
                                    </p:animEffect>
                                    <p:anim calcmode="lin" valueType="num">
                                      <p:cBhvr>
                                        <p:cTn id="81" dur="1000" fill="hold"/>
                                        <p:tgtEl>
                                          <p:spTgt spid="47"/>
                                        </p:tgtEl>
                                        <p:attrNameLst>
                                          <p:attrName>ppt_x</p:attrName>
                                        </p:attrNameLst>
                                      </p:cBhvr>
                                      <p:tavLst>
                                        <p:tav tm="0">
                                          <p:val>
                                            <p:strVal val="#ppt_x"/>
                                          </p:val>
                                        </p:tav>
                                        <p:tav tm="100000">
                                          <p:val>
                                            <p:strVal val="#ppt_x"/>
                                          </p:val>
                                        </p:tav>
                                      </p:tavLst>
                                    </p:anim>
                                    <p:anim calcmode="lin" valueType="num">
                                      <p:cBhvr>
                                        <p:cTn id="82" dur="1000" fill="hold"/>
                                        <p:tgtEl>
                                          <p:spTgt spid="47"/>
                                        </p:tgtEl>
                                        <p:attrNameLst>
                                          <p:attrName>ppt_y</p:attrName>
                                        </p:attrNameLst>
                                      </p:cBhvr>
                                      <p:tavLst>
                                        <p:tav tm="0">
                                          <p:val>
                                            <p:strVal val="#ppt_y+.1"/>
                                          </p:val>
                                        </p:tav>
                                        <p:tav tm="100000">
                                          <p:val>
                                            <p:strVal val="#ppt_y"/>
                                          </p:val>
                                        </p:tav>
                                      </p:tavLst>
                                    </p:anim>
                                  </p:childTnLst>
                                </p:cTn>
                              </p:par>
                              <p:par>
                                <p:cTn id="83" presetID="42" presetClass="entr" presetSubtype="0" fill="hold" grpId="0" nodeType="withEffect">
                                  <p:stCondLst>
                                    <p:cond delay="0"/>
                                  </p:stCondLst>
                                  <p:childTnLst>
                                    <p:set>
                                      <p:cBhvr>
                                        <p:cTn id="84" dur="1" fill="hold">
                                          <p:stCondLst>
                                            <p:cond delay="0"/>
                                          </p:stCondLst>
                                        </p:cTn>
                                        <p:tgtEl>
                                          <p:spTgt spid="48"/>
                                        </p:tgtEl>
                                        <p:attrNameLst>
                                          <p:attrName>style.visibility</p:attrName>
                                        </p:attrNameLst>
                                      </p:cBhvr>
                                      <p:to>
                                        <p:strVal val="visible"/>
                                      </p:to>
                                    </p:set>
                                    <p:animEffect transition="in" filter="fade">
                                      <p:cBhvr>
                                        <p:cTn id="85" dur="1000"/>
                                        <p:tgtEl>
                                          <p:spTgt spid="48"/>
                                        </p:tgtEl>
                                      </p:cBhvr>
                                    </p:animEffect>
                                    <p:anim calcmode="lin" valueType="num">
                                      <p:cBhvr>
                                        <p:cTn id="86" dur="1000" fill="hold"/>
                                        <p:tgtEl>
                                          <p:spTgt spid="48"/>
                                        </p:tgtEl>
                                        <p:attrNameLst>
                                          <p:attrName>ppt_x</p:attrName>
                                        </p:attrNameLst>
                                      </p:cBhvr>
                                      <p:tavLst>
                                        <p:tav tm="0">
                                          <p:val>
                                            <p:strVal val="#ppt_x"/>
                                          </p:val>
                                        </p:tav>
                                        <p:tav tm="100000">
                                          <p:val>
                                            <p:strVal val="#ppt_x"/>
                                          </p:val>
                                        </p:tav>
                                      </p:tavLst>
                                    </p:anim>
                                    <p:anim calcmode="lin" valueType="num">
                                      <p:cBhvr>
                                        <p:cTn id="87"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animBg="1"/>
      <p:bldP spid="35" grpId="0" animBg="1"/>
      <p:bldP spid="36" grpId="0" animBg="1"/>
      <p:bldP spid="37" grpId="0" animBg="1"/>
      <p:bldP spid="38" grpId="0" animBg="1"/>
      <p:bldP spid="41" grpId="0" animBg="1"/>
      <p:bldP spid="43" grpId="0" animBg="1"/>
      <p:bldP spid="45" grpId="0" animBg="1"/>
      <p:bldP spid="4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 Box 13">
            <a:extLst>
              <a:ext uri="{FF2B5EF4-FFF2-40B4-BE49-F238E27FC236}">
                <a16:creationId xmlns:a16="http://schemas.microsoft.com/office/drawing/2014/main" id="{BD032CD6-F8FA-40AC-A7EA-919044DDE197}"/>
              </a:ext>
            </a:extLst>
          </p:cNvPr>
          <p:cNvSpPr txBox="1">
            <a:spLocks noChangeArrowheads="1"/>
          </p:cNvSpPr>
          <p:nvPr/>
        </p:nvSpPr>
        <p:spPr bwMode="auto">
          <a:xfrm>
            <a:off x="265814" y="69293"/>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 CLASIFICACIÓN FORMAS FARMACÉUTICAS LÍQUIDAS</a:t>
            </a:r>
          </a:p>
        </p:txBody>
      </p:sp>
      <p:sp>
        <p:nvSpPr>
          <p:cNvPr id="29" name="Rectángulo: esquinas redondeadas 28">
            <a:extLst>
              <a:ext uri="{FF2B5EF4-FFF2-40B4-BE49-F238E27FC236}">
                <a16:creationId xmlns:a16="http://schemas.microsoft.com/office/drawing/2014/main" id="{1762F3F2-71F8-4FEC-9719-3F4AD67E5B2B}"/>
              </a:ext>
            </a:extLst>
          </p:cNvPr>
          <p:cNvSpPr/>
          <p:nvPr/>
        </p:nvSpPr>
        <p:spPr>
          <a:xfrm>
            <a:off x="1871330" y="530958"/>
            <a:ext cx="4614531" cy="393504"/>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s-CO" sz="2400" b="1" dirty="0"/>
              <a:t>SOLUCIONES</a:t>
            </a:r>
          </a:p>
        </p:txBody>
      </p:sp>
      <p:pic>
        <p:nvPicPr>
          <p:cNvPr id="2" name="Imagen 1">
            <a:extLst>
              <a:ext uri="{FF2B5EF4-FFF2-40B4-BE49-F238E27FC236}">
                <a16:creationId xmlns:a16="http://schemas.microsoft.com/office/drawing/2014/main" id="{63445B46-DE48-4617-A8F1-4C2B6A0D4278}"/>
              </a:ext>
            </a:extLst>
          </p:cNvPr>
          <p:cNvPicPr>
            <a:picLocks noChangeAspect="1"/>
          </p:cNvPicPr>
          <p:nvPr/>
        </p:nvPicPr>
        <p:blipFill>
          <a:blip r:embed="rId2"/>
          <a:stretch>
            <a:fillRect/>
          </a:stretch>
        </p:blipFill>
        <p:spPr>
          <a:xfrm>
            <a:off x="181032" y="924462"/>
            <a:ext cx="2143125" cy="2143125"/>
          </a:xfrm>
          <a:prstGeom prst="rect">
            <a:avLst/>
          </a:prstGeom>
        </p:spPr>
      </p:pic>
      <p:pic>
        <p:nvPicPr>
          <p:cNvPr id="1026" name="Picture 2" descr="CETIRIZINA 1% GOTAS 15 ML MEMPHIS - FarmaPalacio">
            <a:extLst>
              <a:ext uri="{FF2B5EF4-FFF2-40B4-BE49-F238E27FC236}">
                <a16:creationId xmlns:a16="http://schemas.microsoft.com/office/drawing/2014/main" id="{C785A3A9-6440-483E-B8CF-3B1DC29C0C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1750" y="987376"/>
            <a:ext cx="2143125" cy="2143125"/>
          </a:xfrm>
          <a:prstGeom prst="rect">
            <a:avLst/>
          </a:prstGeom>
          <a:noFill/>
          <a:extLst>
            <a:ext uri="{909E8E84-426E-40DD-AFC4-6F175D3DCCD1}">
              <a14:hiddenFill xmlns:a14="http://schemas.microsoft.com/office/drawing/2010/main">
                <a:solidFill>
                  <a:srgbClr val="FFFFFF"/>
                </a:solidFill>
              </a14:hiddenFill>
            </a:ext>
          </a:extLst>
        </p:spPr>
      </p:pic>
      <p:pic>
        <p:nvPicPr>
          <p:cNvPr id="4" name="Imagen 3">
            <a:extLst>
              <a:ext uri="{FF2B5EF4-FFF2-40B4-BE49-F238E27FC236}">
                <a16:creationId xmlns:a16="http://schemas.microsoft.com/office/drawing/2014/main" id="{664F5755-FAE1-48C6-96D2-D5C6F68CE12A}"/>
              </a:ext>
            </a:extLst>
          </p:cNvPr>
          <p:cNvPicPr>
            <a:picLocks noChangeAspect="1"/>
          </p:cNvPicPr>
          <p:nvPr/>
        </p:nvPicPr>
        <p:blipFill>
          <a:blip r:embed="rId4"/>
          <a:stretch>
            <a:fillRect/>
          </a:stretch>
        </p:blipFill>
        <p:spPr>
          <a:xfrm>
            <a:off x="4768040" y="987376"/>
            <a:ext cx="2525895" cy="2143125"/>
          </a:xfrm>
          <a:prstGeom prst="rect">
            <a:avLst/>
          </a:prstGeom>
        </p:spPr>
      </p:pic>
      <p:pic>
        <p:nvPicPr>
          <p:cNvPr id="5" name="Imagen 4">
            <a:extLst>
              <a:ext uri="{FF2B5EF4-FFF2-40B4-BE49-F238E27FC236}">
                <a16:creationId xmlns:a16="http://schemas.microsoft.com/office/drawing/2014/main" id="{758BCAFF-006B-4C8F-9479-6D1928FD9569}"/>
              </a:ext>
            </a:extLst>
          </p:cNvPr>
          <p:cNvPicPr>
            <a:picLocks noChangeAspect="1"/>
          </p:cNvPicPr>
          <p:nvPr/>
        </p:nvPicPr>
        <p:blipFill>
          <a:blip r:embed="rId5"/>
          <a:stretch>
            <a:fillRect/>
          </a:stretch>
        </p:blipFill>
        <p:spPr>
          <a:xfrm>
            <a:off x="6691755" y="987376"/>
            <a:ext cx="2352675" cy="1943100"/>
          </a:xfrm>
          <a:prstGeom prst="rect">
            <a:avLst/>
          </a:prstGeom>
        </p:spPr>
      </p:pic>
      <p:pic>
        <p:nvPicPr>
          <p:cNvPr id="7" name="Imagen 6">
            <a:extLst>
              <a:ext uri="{FF2B5EF4-FFF2-40B4-BE49-F238E27FC236}">
                <a16:creationId xmlns:a16="http://schemas.microsoft.com/office/drawing/2014/main" id="{0E7F770B-6DFD-414D-95BD-916E6A9FA197}"/>
              </a:ext>
            </a:extLst>
          </p:cNvPr>
          <p:cNvPicPr>
            <a:picLocks noChangeAspect="1"/>
          </p:cNvPicPr>
          <p:nvPr/>
        </p:nvPicPr>
        <p:blipFill>
          <a:blip r:embed="rId6"/>
          <a:stretch>
            <a:fillRect/>
          </a:stretch>
        </p:blipFill>
        <p:spPr>
          <a:xfrm>
            <a:off x="637842" y="3193415"/>
            <a:ext cx="2466975" cy="1585497"/>
          </a:xfrm>
          <a:prstGeom prst="rect">
            <a:avLst/>
          </a:prstGeom>
        </p:spPr>
      </p:pic>
      <p:pic>
        <p:nvPicPr>
          <p:cNvPr id="8" name="Imagen 7">
            <a:extLst>
              <a:ext uri="{FF2B5EF4-FFF2-40B4-BE49-F238E27FC236}">
                <a16:creationId xmlns:a16="http://schemas.microsoft.com/office/drawing/2014/main" id="{635691E4-3C42-4BBC-956D-62F9B6E1AE7C}"/>
              </a:ext>
            </a:extLst>
          </p:cNvPr>
          <p:cNvPicPr>
            <a:picLocks noChangeAspect="1"/>
          </p:cNvPicPr>
          <p:nvPr/>
        </p:nvPicPr>
        <p:blipFill>
          <a:blip r:embed="rId7"/>
          <a:stretch>
            <a:fillRect/>
          </a:stretch>
        </p:blipFill>
        <p:spPr>
          <a:xfrm>
            <a:off x="4190336" y="3067587"/>
            <a:ext cx="2295525" cy="1990725"/>
          </a:xfrm>
          <a:prstGeom prst="rect">
            <a:avLst/>
          </a:prstGeom>
        </p:spPr>
      </p:pic>
    </p:spTree>
    <p:extLst>
      <p:ext uri="{BB962C8B-B14F-4D97-AF65-F5344CB8AC3E}">
        <p14:creationId xmlns:p14="http://schemas.microsoft.com/office/powerpoint/2010/main" val="231977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ppt_x"/>
                                          </p:val>
                                        </p:tav>
                                        <p:tav tm="100000">
                                          <p:val>
                                            <p:strVal val="#ppt_x"/>
                                          </p:val>
                                        </p:tav>
                                      </p:tavLst>
                                    </p:anim>
                                    <p:anim calcmode="lin" valueType="num">
                                      <p:cBhvr additive="base">
                                        <p:cTn id="8"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9"/>
                                        </p:tgtEl>
                                        <p:attrNameLst>
                                          <p:attrName>style.visibility</p:attrName>
                                        </p:attrNameLst>
                                      </p:cBhvr>
                                      <p:to>
                                        <p:strVal val="visible"/>
                                      </p:to>
                                    </p:set>
                                    <p:anim calcmode="lin" valueType="num">
                                      <p:cBhvr additive="base">
                                        <p:cTn id="13" dur="500" fill="hold"/>
                                        <p:tgtEl>
                                          <p:spTgt spid="29"/>
                                        </p:tgtEl>
                                        <p:attrNameLst>
                                          <p:attrName>ppt_x</p:attrName>
                                        </p:attrNameLst>
                                      </p:cBhvr>
                                      <p:tavLst>
                                        <p:tav tm="0">
                                          <p:val>
                                            <p:strVal val="#ppt_x"/>
                                          </p:val>
                                        </p:tav>
                                        <p:tav tm="100000">
                                          <p:val>
                                            <p:strVal val="#ppt_x"/>
                                          </p:val>
                                        </p:tav>
                                      </p:tavLst>
                                    </p:anim>
                                    <p:anim calcmode="lin" valueType="num">
                                      <p:cBhvr additive="base">
                                        <p:cTn id="14"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 Box 13">
            <a:extLst>
              <a:ext uri="{FF2B5EF4-FFF2-40B4-BE49-F238E27FC236}">
                <a16:creationId xmlns:a16="http://schemas.microsoft.com/office/drawing/2014/main" id="{BD032CD6-F8FA-40AC-A7EA-919044DDE197}"/>
              </a:ext>
            </a:extLst>
          </p:cNvPr>
          <p:cNvSpPr txBox="1">
            <a:spLocks noChangeArrowheads="1"/>
          </p:cNvSpPr>
          <p:nvPr/>
        </p:nvSpPr>
        <p:spPr bwMode="auto">
          <a:xfrm>
            <a:off x="265814" y="69293"/>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 CLASIFICACIÓN FORMAS FARMACÉUTICAS LÍQUIDAS</a:t>
            </a:r>
          </a:p>
        </p:txBody>
      </p:sp>
      <p:sp>
        <p:nvSpPr>
          <p:cNvPr id="29" name="Rectángulo: esquinas redondeadas 28">
            <a:extLst>
              <a:ext uri="{FF2B5EF4-FFF2-40B4-BE49-F238E27FC236}">
                <a16:creationId xmlns:a16="http://schemas.microsoft.com/office/drawing/2014/main" id="{1762F3F2-71F8-4FEC-9719-3F4AD67E5B2B}"/>
              </a:ext>
            </a:extLst>
          </p:cNvPr>
          <p:cNvSpPr/>
          <p:nvPr/>
        </p:nvSpPr>
        <p:spPr>
          <a:xfrm>
            <a:off x="1871330" y="530958"/>
            <a:ext cx="4614531" cy="393504"/>
          </a:xfrm>
          <a:prstGeom prst="roundRect">
            <a:avLst/>
          </a:prstGeom>
          <a:solidFill>
            <a:schemeClr val="tx1">
              <a:lumMod val="50000"/>
              <a:lumOff val="5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s-CO" sz="2400" b="1" dirty="0"/>
              <a:t>SUSPENSIONES</a:t>
            </a:r>
          </a:p>
        </p:txBody>
      </p:sp>
      <p:cxnSp>
        <p:nvCxnSpPr>
          <p:cNvPr id="30" name="Conector recto 29">
            <a:extLst>
              <a:ext uri="{FF2B5EF4-FFF2-40B4-BE49-F238E27FC236}">
                <a16:creationId xmlns:a16="http://schemas.microsoft.com/office/drawing/2014/main" id="{B3E1DC2F-2E44-4A7F-BAB2-51353A657B20}"/>
              </a:ext>
            </a:extLst>
          </p:cNvPr>
          <p:cNvCxnSpPr>
            <a:cxnSpLocks/>
          </p:cNvCxnSpPr>
          <p:nvPr/>
        </p:nvCxnSpPr>
        <p:spPr>
          <a:xfrm flipH="1">
            <a:off x="233915" y="738640"/>
            <a:ext cx="31901" cy="4026447"/>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Conector recto 30">
            <a:extLst>
              <a:ext uri="{FF2B5EF4-FFF2-40B4-BE49-F238E27FC236}">
                <a16:creationId xmlns:a16="http://schemas.microsoft.com/office/drawing/2014/main" id="{CE8980AE-8F6E-4EA1-8FF0-5D81A5254178}"/>
              </a:ext>
            </a:extLst>
          </p:cNvPr>
          <p:cNvCxnSpPr/>
          <p:nvPr/>
        </p:nvCxnSpPr>
        <p:spPr>
          <a:xfrm>
            <a:off x="255181" y="1754529"/>
            <a:ext cx="22328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Conector recto 31">
            <a:extLst>
              <a:ext uri="{FF2B5EF4-FFF2-40B4-BE49-F238E27FC236}">
                <a16:creationId xmlns:a16="http://schemas.microsoft.com/office/drawing/2014/main" id="{54F01CAC-0D6D-411B-B955-7D94473F3D3E}"/>
              </a:ext>
            </a:extLst>
          </p:cNvPr>
          <p:cNvCxnSpPr/>
          <p:nvPr/>
        </p:nvCxnSpPr>
        <p:spPr>
          <a:xfrm>
            <a:off x="265814" y="2678087"/>
            <a:ext cx="22328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Conector recto 32">
            <a:extLst>
              <a:ext uri="{FF2B5EF4-FFF2-40B4-BE49-F238E27FC236}">
                <a16:creationId xmlns:a16="http://schemas.microsoft.com/office/drawing/2014/main" id="{C3954981-AA45-4BB2-A3C3-6E930320D7EE}"/>
              </a:ext>
            </a:extLst>
          </p:cNvPr>
          <p:cNvCxnSpPr/>
          <p:nvPr/>
        </p:nvCxnSpPr>
        <p:spPr>
          <a:xfrm>
            <a:off x="255181" y="3360470"/>
            <a:ext cx="22328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Conector recto 33">
            <a:extLst>
              <a:ext uri="{FF2B5EF4-FFF2-40B4-BE49-F238E27FC236}">
                <a16:creationId xmlns:a16="http://schemas.microsoft.com/office/drawing/2014/main" id="{F2503453-F64B-45C3-A7F0-395E6127A6C7}"/>
              </a:ext>
            </a:extLst>
          </p:cNvPr>
          <p:cNvCxnSpPr/>
          <p:nvPr/>
        </p:nvCxnSpPr>
        <p:spPr>
          <a:xfrm>
            <a:off x="260498" y="4132560"/>
            <a:ext cx="223284" cy="0"/>
          </a:xfrm>
          <a:prstGeom prst="line">
            <a:avLst/>
          </a:prstGeom>
        </p:spPr>
        <p:style>
          <a:lnRef idx="1">
            <a:schemeClr val="accent1"/>
          </a:lnRef>
          <a:fillRef idx="0">
            <a:schemeClr val="accent1"/>
          </a:fillRef>
          <a:effectRef idx="0">
            <a:schemeClr val="accent1"/>
          </a:effectRef>
          <a:fontRef idx="minor">
            <a:schemeClr val="tx1"/>
          </a:fontRef>
        </p:style>
      </p:cxnSp>
      <p:sp>
        <p:nvSpPr>
          <p:cNvPr id="35" name="CuadroTexto 34">
            <a:extLst>
              <a:ext uri="{FF2B5EF4-FFF2-40B4-BE49-F238E27FC236}">
                <a16:creationId xmlns:a16="http://schemas.microsoft.com/office/drawing/2014/main" id="{1931FE64-8DA9-487E-B215-7BDA835D73E6}"/>
              </a:ext>
            </a:extLst>
          </p:cNvPr>
          <p:cNvSpPr txBox="1"/>
          <p:nvPr/>
        </p:nvSpPr>
        <p:spPr>
          <a:xfrm>
            <a:off x="483781" y="1616030"/>
            <a:ext cx="1116419" cy="276999"/>
          </a:xfrm>
          <a:prstGeom prst="rect">
            <a:avLst/>
          </a:prstGeom>
          <a:noFill/>
          <a:ln>
            <a:solidFill>
              <a:schemeClr val="accent1"/>
            </a:solidFill>
          </a:ln>
        </p:spPr>
        <p:txBody>
          <a:bodyPr wrap="square" rtlCol="0">
            <a:spAutoFit/>
          </a:bodyPr>
          <a:lstStyle/>
          <a:p>
            <a:pPr algn="ctr"/>
            <a:r>
              <a:rPr lang="es-CO" sz="1200" b="1" dirty="0"/>
              <a:t>GEL</a:t>
            </a:r>
          </a:p>
        </p:txBody>
      </p:sp>
      <p:sp>
        <p:nvSpPr>
          <p:cNvPr id="36" name="CuadroTexto 35">
            <a:extLst>
              <a:ext uri="{FF2B5EF4-FFF2-40B4-BE49-F238E27FC236}">
                <a16:creationId xmlns:a16="http://schemas.microsoft.com/office/drawing/2014/main" id="{77C28BC2-7E0D-42A9-828D-F48ACB8B67D2}"/>
              </a:ext>
            </a:extLst>
          </p:cNvPr>
          <p:cNvSpPr txBox="1"/>
          <p:nvPr/>
        </p:nvSpPr>
        <p:spPr>
          <a:xfrm>
            <a:off x="489098" y="2479245"/>
            <a:ext cx="1116419" cy="276999"/>
          </a:xfrm>
          <a:prstGeom prst="rect">
            <a:avLst/>
          </a:prstGeom>
          <a:noFill/>
          <a:ln>
            <a:solidFill>
              <a:schemeClr val="accent1"/>
            </a:solidFill>
          </a:ln>
        </p:spPr>
        <p:txBody>
          <a:bodyPr wrap="square" rtlCol="0">
            <a:spAutoFit/>
          </a:bodyPr>
          <a:lstStyle/>
          <a:p>
            <a:pPr algn="ctr"/>
            <a:r>
              <a:rPr lang="es-CO" sz="1200" b="1" dirty="0"/>
              <a:t>LOCIÓN</a:t>
            </a:r>
          </a:p>
        </p:txBody>
      </p:sp>
      <p:sp>
        <p:nvSpPr>
          <p:cNvPr id="37" name="CuadroTexto 36">
            <a:extLst>
              <a:ext uri="{FF2B5EF4-FFF2-40B4-BE49-F238E27FC236}">
                <a16:creationId xmlns:a16="http://schemas.microsoft.com/office/drawing/2014/main" id="{B05E45B2-DB1A-4C46-9806-0D40BE57B2C0}"/>
              </a:ext>
            </a:extLst>
          </p:cNvPr>
          <p:cNvSpPr txBox="1"/>
          <p:nvPr/>
        </p:nvSpPr>
        <p:spPr>
          <a:xfrm>
            <a:off x="478465" y="3166276"/>
            <a:ext cx="1116419" cy="276999"/>
          </a:xfrm>
          <a:prstGeom prst="rect">
            <a:avLst/>
          </a:prstGeom>
          <a:noFill/>
          <a:ln>
            <a:solidFill>
              <a:schemeClr val="accent1"/>
            </a:solidFill>
          </a:ln>
        </p:spPr>
        <p:txBody>
          <a:bodyPr wrap="square" rtlCol="0">
            <a:spAutoFit/>
          </a:bodyPr>
          <a:lstStyle/>
          <a:p>
            <a:pPr algn="ctr"/>
            <a:r>
              <a:rPr lang="es-CO" sz="1200" b="1" dirty="0"/>
              <a:t>PASTA</a:t>
            </a:r>
          </a:p>
        </p:txBody>
      </p:sp>
      <p:sp>
        <p:nvSpPr>
          <p:cNvPr id="38" name="CuadroTexto 37">
            <a:extLst>
              <a:ext uri="{FF2B5EF4-FFF2-40B4-BE49-F238E27FC236}">
                <a16:creationId xmlns:a16="http://schemas.microsoft.com/office/drawing/2014/main" id="{9CCDA783-02EC-4659-8EE0-EDAF4DBA57AE}"/>
              </a:ext>
            </a:extLst>
          </p:cNvPr>
          <p:cNvSpPr txBox="1"/>
          <p:nvPr/>
        </p:nvSpPr>
        <p:spPr>
          <a:xfrm>
            <a:off x="494415" y="3994060"/>
            <a:ext cx="1116419" cy="276999"/>
          </a:xfrm>
          <a:prstGeom prst="rect">
            <a:avLst/>
          </a:prstGeom>
          <a:noFill/>
          <a:ln>
            <a:solidFill>
              <a:schemeClr val="accent1"/>
            </a:solidFill>
          </a:ln>
        </p:spPr>
        <p:txBody>
          <a:bodyPr wrap="square" rtlCol="0">
            <a:spAutoFit/>
          </a:bodyPr>
          <a:lstStyle/>
          <a:p>
            <a:pPr algn="ctr"/>
            <a:r>
              <a:rPr lang="es-CO" sz="1200" b="1" dirty="0"/>
              <a:t>SUPOSITORIO</a:t>
            </a:r>
          </a:p>
        </p:txBody>
      </p:sp>
      <p:cxnSp>
        <p:nvCxnSpPr>
          <p:cNvPr id="10" name="Conector recto 9">
            <a:extLst>
              <a:ext uri="{FF2B5EF4-FFF2-40B4-BE49-F238E27FC236}">
                <a16:creationId xmlns:a16="http://schemas.microsoft.com/office/drawing/2014/main" id="{13ACA9DE-A142-4BD0-A14E-974F3D36E75B}"/>
              </a:ext>
            </a:extLst>
          </p:cNvPr>
          <p:cNvCxnSpPr>
            <a:endCxn id="29" idx="1"/>
          </p:cNvCxnSpPr>
          <p:nvPr/>
        </p:nvCxnSpPr>
        <p:spPr>
          <a:xfrm flipV="1">
            <a:off x="265814" y="727710"/>
            <a:ext cx="1605516" cy="1093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Conector recto 39">
            <a:extLst>
              <a:ext uri="{FF2B5EF4-FFF2-40B4-BE49-F238E27FC236}">
                <a16:creationId xmlns:a16="http://schemas.microsoft.com/office/drawing/2014/main" id="{D3E59335-CD8B-4850-B936-D8BCA57F203C}"/>
              </a:ext>
            </a:extLst>
          </p:cNvPr>
          <p:cNvCxnSpPr>
            <a:stCxn id="35" idx="3"/>
          </p:cNvCxnSpPr>
          <p:nvPr/>
        </p:nvCxnSpPr>
        <p:spPr>
          <a:xfrm flipV="1">
            <a:off x="1600200" y="1754529"/>
            <a:ext cx="388088" cy="1"/>
          </a:xfrm>
          <a:prstGeom prst="line">
            <a:avLst/>
          </a:prstGeom>
        </p:spPr>
        <p:style>
          <a:lnRef idx="1">
            <a:schemeClr val="accent1"/>
          </a:lnRef>
          <a:fillRef idx="0">
            <a:schemeClr val="accent1"/>
          </a:fillRef>
          <a:effectRef idx="0">
            <a:schemeClr val="accent1"/>
          </a:effectRef>
          <a:fontRef idx="minor">
            <a:schemeClr val="tx1"/>
          </a:fontRef>
        </p:style>
      </p:cxnSp>
      <p:sp>
        <p:nvSpPr>
          <p:cNvPr id="41" name="CuadroTexto 40">
            <a:extLst>
              <a:ext uri="{FF2B5EF4-FFF2-40B4-BE49-F238E27FC236}">
                <a16:creationId xmlns:a16="http://schemas.microsoft.com/office/drawing/2014/main" id="{917732F1-4B48-4636-A0BD-56266F640A8F}"/>
              </a:ext>
            </a:extLst>
          </p:cNvPr>
          <p:cNvSpPr txBox="1"/>
          <p:nvPr/>
        </p:nvSpPr>
        <p:spPr>
          <a:xfrm>
            <a:off x="1988287" y="1431364"/>
            <a:ext cx="4593264" cy="646331"/>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just"/>
            <a:r>
              <a:rPr lang="es-ES" sz="1200" dirty="0"/>
              <a:t>Pequeñas partículas inorgánicas en un líquido (en reposo pueden quedar en estado semisólido y se vuelven líquidos al agitarlos) o de grandes moléculas entrelazadas en un medio líquido.</a:t>
            </a:r>
          </a:p>
        </p:txBody>
      </p:sp>
      <p:cxnSp>
        <p:nvCxnSpPr>
          <p:cNvPr id="42" name="Conector recto 41">
            <a:extLst>
              <a:ext uri="{FF2B5EF4-FFF2-40B4-BE49-F238E27FC236}">
                <a16:creationId xmlns:a16="http://schemas.microsoft.com/office/drawing/2014/main" id="{C5ACAE3B-D614-4B82-A0D4-19AE9CCBE371}"/>
              </a:ext>
            </a:extLst>
          </p:cNvPr>
          <p:cNvCxnSpPr/>
          <p:nvPr/>
        </p:nvCxnSpPr>
        <p:spPr>
          <a:xfrm flipV="1">
            <a:off x="1605517" y="2631919"/>
            <a:ext cx="388088" cy="1"/>
          </a:xfrm>
          <a:prstGeom prst="line">
            <a:avLst/>
          </a:prstGeom>
        </p:spPr>
        <p:style>
          <a:lnRef idx="1">
            <a:schemeClr val="accent1"/>
          </a:lnRef>
          <a:fillRef idx="0">
            <a:schemeClr val="accent1"/>
          </a:fillRef>
          <a:effectRef idx="0">
            <a:schemeClr val="accent1"/>
          </a:effectRef>
          <a:fontRef idx="minor">
            <a:schemeClr val="tx1"/>
          </a:fontRef>
        </p:style>
      </p:cxnSp>
      <p:sp>
        <p:nvSpPr>
          <p:cNvPr id="43" name="CuadroTexto 42">
            <a:extLst>
              <a:ext uri="{FF2B5EF4-FFF2-40B4-BE49-F238E27FC236}">
                <a16:creationId xmlns:a16="http://schemas.microsoft.com/office/drawing/2014/main" id="{C101AD57-0EA5-4B43-8956-A9EA1C750403}"/>
              </a:ext>
            </a:extLst>
          </p:cNvPr>
          <p:cNvSpPr txBox="1"/>
          <p:nvPr/>
        </p:nvSpPr>
        <p:spPr>
          <a:xfrm>
            <a:off x="1977656" y="2468244"/>
            <a:ext cx="4603895" cy="27699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just"/>
            <a:r>
              <a:rPr lang="es-ES" sz="1200" dirty="0"/>
              <a:t>Es una suspensión en forma líquida de aplicación externa.</a:t>
            </a:r>
            <a:endParaRPr lang="es-CO" sz="1200" dirty="0"/>
          </a:p>
        </p:txBody>
      </p:sp>
      <p:cxnSp>
        <p:nvCxnSpPr>
          <p:cNvPr id="44" name="Conector recto 43">
            <a:extLst>
              <a:ext uri="{FF2B5EF4-FFF2-40B4-BE49-F238E27FC236}">
                <a16:creationId xmlns:a16="http://schemas.microsoft.com/office/drawing/2014/main" id="{83013EAF-BB17-4D27-BF51-C39BA9CAF24D}"/>
              </a:ext>
            </a:extLst>
          </p:cNvPr>
          <p:cNvCxnSpPr/>
          <p:nvPr/>
        </p:nvCxnSpPr>
        <p:spPr>
          <a:xfrm flipV="1">
            <a:off x="1594884" y="3302401"/>
            <a:ext cx="388088" cy="1"/>
          </a:xfrm>
          <a:prstGeom prst="line">
            <a:avLst/>
          </a:prstGeom>
        </p:spPr>
        <p:style>
          <a:lnRef idx="1">
            <a:schemeClr val="accent1"/>
          </a:lnRef>
          <a:fillRef idx="0">
            <a:schemeClr val="accent1"/>
          </a:fillRef>
          <a:effectRef idx="0">
            <a:schemeClr val="accent1"/>
          </a:effectRef>
          <a:fontRef idx="minor">
            <a:schemeClr val="tx1"/>
          </a:fontRef>
        </p:style>
      </p:cxnSp>
      <p:sp>
        <p:nvSpPr>
          <p:cNvPr id="45" name="CuadroTexto 44">
            <a:extLst>
              <a:ext uri="{FF2B5EF4-FFF2-40B4-BE49-F238E27FC236}">
                <a16:creationId xmlns:a16="http://schemas.microsoft.com/office/drawing/2014/main" id="{19C33DE2-4D23-484A-8CA4-09382D329A72}"/>
              </a:ext>
            </a:extLst>
          </p:cNvPr>
          <p:cNvSpPr txBox="1"/>
          <p:nvPr/>
        </p:nvSpPr>
        <p:spPr>
          <a:xfrm>
            <a:off x="1977654" y="3052940"/>
            <a:ext cx="4603895" cy="46166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just"/>
            <a:r>
              <a:rPr lang="es-ES" sz="1200" dirty="0"/>
              <a:t>Suspensión espesa y concentrada de polvos absorbentes dispersos en vaselina. Tras la aplicación, cuando se secan, se vuelven rígidas.</a:t>
            </a:r>
            <a:endParaRPr lang="es-CO" sz="1200" dirty="0"/>
          </a:p>
        </p:txBody>
      </p:sp>
      <p:cxnSp>
        <p:nvCxnSpPr>
          <p:cNvPr id="47" name="Conector recto 46">
            <a:extLst>
              <a:ext uri="{FF2B5EF4-FFF2-40B4-BE49-F238E27FC236}">
                <a16:creationId xmlns:a16="http://schemas.microsoft.com/office/drawing/2014/main" id="{4D149CD1-39D2-4BF7-B335-91DC8832C77D}"/>
              </a:ext>
            </a:extLst>
          </p:cNvPr>
          <p:cNvCxnSpPr/>
          <p:nvPr/>
        </p:nvCxnSpPr>
        <p:spPr>
          <a:xfrm flipV="1">
            <a:off x="1616151" y="4130958"/>
            <a:ext cx="388088" cy="1"/>
          </a:xfrm>
          <a:prstGeom prst="line">
            <a:avLst/>
          </a:prstGeom>
        </p:spPr>
        <p:style>
          <a:lnRef idx="1">
            <a:schemeClr val="accent1"/>
          </a:lnRef>
          <a:fillRef idx="0">
            <a:schemeClr val="accent1"/>
          </a:fillRef>
          <a:effectRef idx="0">
            <a:schemeClr val="accent1"/>
          </a:effectRef>
          <a:fontRef idx="minor">
            <a:schemeClr val="tx1"/>
          </a:fontRef>
        </p:style>
      </p:cxnSp>
      <p:sp>
        <p:nvSpPr>
          <p:cNvPr id="48" name="CuadroTexto 47">
            <a:extLst>
              <a:ext uri="{FF2B5EF4-FFF2-40B4-BE49-F238E27FC236}">
                <a16:creationId xmlns:a16="http://schemas.microsoft.com/office/drawing/2014/main" id="{34FEB6F4-ECD5-430F-8E76-5F7EE3FF6F36}"/>
              </a:ext>
            </a:extLst>
          </p:cNvPr>
          <p:cNvSpPr txBox="1"/>
          <p:nvPr/>
        </p:nvSpPr>
        <p:spPr>
          <a:xfrm>
            <a:off x="2014872" y="3797235"/>
            <a:ext cx="4603895" cy="646331"/>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just"/>
            <a:r>
              <a:rPr lang="es-ES" sz="1200" dirty="0"/>
              <a:t>Preparado sólido, habitualmente en una base de crema de cacao o gelatina. Se utilizan para la administración de medicación por vía rectal. Por vía vaginal se administran en forma de óvulos.</a:t>
            </a:r>
            <a:endParaRPr lang="es-CO" sz="1200" dirty="0"/>
          </a:p>
        </p:txBody>
      </p:sp>
      <p:cxnSp>
        <p:nvCxnSpPr>
          <p:cNvPr id="24" name="Conector recto 23">
            <a:extLst>
              <a:ext uri="{FF2B5EF4-FFF2-40B4-BE49-F238E27FC236}">
                <a16:creationId xmlns:a16="http://schemas.microsoft.com/office/drawing/2014/main" id="{21690A62-04F9-408E-845A-78A0A9632224}"/>
              </a:ext>
            </a:extLst>
          </p:cNvPr>
          <p:cNvCxnSpPr/>
          <p:nvPr/>
        </p:nvCxnSpPr>
        <p:spPr>
          <a:xfrm>
            <a:off x="233915" y="4766689"/>
            <a:ext cx="223284" cy="0"/>
          </a:xfrm>
          <a:prstGeom prst="line">
            <a:avLst/>
          </a:prstGeom>
        </p:spPr>
        <p:style>
          <a:lnRef idx="1">
            <a:schemeClr val="accent1"/>
          </a:lnRef>
          <a:fillRef idx="0">
            <a:schemeClr val="accent1"/>
          </a:fillRef>
          <a:effectRef idx="0">
            <a:schemeClr val="accent1"/>
          </a:effectRef>
          <a:fontRef idx="minor">
            <a:schemeClr val="tx1"/>
          </a:fontRef>
        </p:style>
      </p:cxnSp>
      <p:sp>
        <p:nvSpPr>
          <p:cNvPr id="25" name="CuadroTexto 24">
            <a:extLst>
              <a:ext uri="{FF2B5EF4-FFF2-40B4-BE49-F238E27FC236}">
                <a16:creationId xmlns:a16="http://schemas.microsoft.com/office/drawing/2014/main" id="{3EA02CE3-D426-4721-B7B0-2C8AEDABD0FE}"/>
              </a:ext>
            </a:extLst>
          </p:cNvPr>
          <p:cNvSpPr txBox="1"/>
          <p:nvPr/>
        </p:nvSpPr>
        <p:spPr>
          <a:xfrm>
            <a:off x="467832" y="4628189"/>
            <a:ext cx="1116419" cy="276999"/>
          </a:xfrm>
          <a:prstGeom prst="rect">
            <a:avLst/>
          </a:prstGeom>
          <a:noFill/>
          <a:ln>
            <a:solidFill>
              <a:schemeClr val="accent1"/>
            </a:solidFill>
          </a:ln>
        </p:spPr>
        <p:txBody>
          <a:bodyPr wrap="square" rtlCol="0">
            <a:spAutoFit/>
          </a:bodyPr>
          <a:lstStyle/>
          <a:p>
            <a:pPr algn="ctr"/>
            <a:r>
              <a:rPr lang="es-CO" sz="1200" b="1" dirty="0"/>
              <a:t>POMADAS</a:t>
            </a:r>
          </a:p>
        </p:txBody>
      </p:sp>
      <p:cxnSp>
        <p:nvCxnSpPr>
          <p:cNvPr id="26" name="Conector recto 25">
            <a:extLst>
              <a:ext uri="{FF2B5EF4-FFF2-40B4-BE49-F238E27FC236}">
                <a16:creationId xmlns:a16="http://schemas.microsoft.com/office/drawing/2014/main" id="{92833F2A-13C6-486A-BFAE-A581CA2613C4}"/>
              </a:ext>
            </a:extLst>
          </p:cNvPr>
          <p:cNvCxnSpPr/>
          <p:nvPr/>
        </p:nvCxnSpPr>
        <p:spPr>
          <a:xfrm flipV="1">
            <a:off x="1589568" y="4765087"/>
            <a:ext cx="388088" cy="1"/>
          </a:xfrm>
          <a:prstGeom prst="line">
            <a:avLst/>
          </a:prstGeom>
        </p:spPr>
        <p:style>
          <a:lnRef idx="1">
            <a:schemeClr val="accent1"/>
          </a:lnRef>
          <a:fillRef idx="0">
            <a:schemeClr val="accent1"/>
          </a:fillRef>
          <a:effectRef idx="0">
            <a:schemeClr val="accent1"/>
          </a:effectRef>
          <a:fontRef idx="minor">
            <a:schemeClr val="tx1"/>
          </a:fontRef>
        </p:style>
      </p:cxnSp>
      <p:sp>
        <p:nvSpPr>
          <p:cNvPr id="55" name="CuadroTexto 54">
            <a:extLst>
              <a:ext uri="{FF2B5EF4-FFF2-40B4-BE49-F238E27FC236}">
                <a16:creationId xmlns:a16="http://schemas.microsoft.com/office/drawing/2014/main" id="{00B9B80B-AD31-4D73-862E-423D61FF5C25}"/>
              </a:ext>
            </a:extLst>
          </p:cNvPr>
          <p:cNvSpPr txBox="1"/>
          <p:nvPr/>
        </p:nvSpPr>
        <p:spPr>
          <a:xfrm>
            <a:off x="1993605" y="4602973"/>
            <a:ext cx="4625161" cy="46166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just"/>
            <a:r>
              <a:rPr lang="es-ES" sz="1200" dirty="0"/>
              <a:t>Suspensión en la que los medicamentos se mezclan con una base de vaselina, lanolina u otras sustancias grasas.</a:t>
            </a:r>
            <a:endParaRPr lang="es-CO" sz="1200" dirty="0"/>
          </a:p>
        </p:txBody>
      </p:sp>
    </p:spTree>
    <p:extLst>
      <p:ext uri="{BB962C8B-B14F-4D97-AF65-F5344CB8AC3E}">
        <p14:creationId xmlns:p14="http://schemas.microsoft.com/office/powerpoint/2010/main" val="4011803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ppt_x"/>
                                          </p:val>
                                        </p:tav>
                                        <p:tav tm="100000">
                                          <p:val>
                                            <p:strVal val="#ppt_x"/>
                                          </p:val>
                                        </p:tav>
                                      </p:tavLst>
                                    </p:anim>
                                    <p:anim calcmode="lin" valueType="num">
                                      <p:cBhvr additive="base">
                                        <p:cTn id="8"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1000"/>
                                        <p:tgtEl>
                                          <p:spTgt spid="29"/>
                                        </p:tgtEl>
                                      </p:cBhvr>
                                    </p:animEffect>
                                    <p:anim calcmode="lin" valueType="num">
                                      <p:cBhvr>
                                        <p:cTn id="14" dur="1000" fill="hold"/>
                                        <p:tgtEl>
                                          <p:spTgt spid="29"/>
                                        </p:tgtEl>
                                        <p:attrNameLst>
                                          <p:attrName>ppt_x</p:attrName>
                                        </p:attrNameLst>
                                      </p:cBhvr>
                                      <p:tavLst>
                                        <p:tav tm="0">
                                          <p:val>
                                            <p:strVal val="#ppt_x"/>
                                          </p:val>
                                        </p:tav>
                                        <p:tav tm="100000">
                                          <p:val>
                                            <p:strVal val="#ppt_x"/>
                                          </p:val>
                                        </p:tav>
                                      </p:tavLst>
                                    </p:anim>
                                    <p:anim calcmode="lin" valueType="num">
                                      <p:cBhvr>
                                        <p:cTn id="15" dur="1000" fill="hold"/>
                                        <p:tgtEl>
                                          <p:spTgt spid="29"/>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1000"/>
                                        <p:tgtEl>
                                          <p:spTgt spid="10"/>
                                        </p:tgtEl>
                                      </p:cBhvr>
                                    </p:animEffect>
                                    <p:anim calcmode="lin" valueType="num">
                                      <p:cBhvr>
                                        <p:cTn id="19" dur="1000" fill="hold"/>
                                        <p:tgtEl>
                                          <p:spTgt spid="10"/>
                                        </p:tgtEl>
                                        <p:attrNameLst>
                                          <p:attrName>ppt_x</p:attrName>
                                        </p:attrNameLst>
                                      </p:cBhvr>
                                      <p:tavLst>
                                        <p:tav tm="0">
                                          <p:val>
                                            <p:strVal val="#ppt_x"/>
                                          </p:val>
                                        </p:tav>
                                        <p:tav tm="100000">
                                          <p:val>
                                            <p:strVal val="#ppt_x"/>
                                          </p:val>
                                        </p:tav>
                                      </p:tavLst>
                                    </p:anim>
                                    <p:anim calcmode="lin" valueType="num">
                                      <p:cBhvr>
                                        <p:cTn id="20" dur="1000" fill="hold"/>
                                        <p:tgtEl>
                                          <p:spTgt spid="10"/>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fade">
                                      <p:cBhvr>
                                        <p:cTn id="23" dur="1000"/>
                                        <p:tgtEl>
                                          <p:spTgt spid="30"/>
                                        </p:tgtEl>
                                      </p:cBhvr>
                                    </p:animEffect>
                                    <p:anim calcmode="lin" valueType="num">
                                      <p:cBhvr>
                                        <p:cTn id="24" dur="1000" fill="hold"/>
                                        <p:tgtEl>
                                          <p:spTgt spid="30"/>
                                        </p:tgtEl>
                                        <p:attrNameLst>
                                          <p:attrName>ppt_x</p:attrName>
                                        </p:attrNameLst>
                                      </p:cBhvr>
                                      <p:tavLst>
                                        <p:tav tm="0">
                                          <p:val>
                                            <p:strVal val="#ppt_x"/>
                                          </p:val>
                                        </p:tav>
                                        <p:tav tm="100000">
                                          <p:val>
                                            <p:strVal val="#ppt_x"/>
                                          </p:val>
                                        </p:tav>
                                      </p:tavLst>
                                    </p:anim>
                                    <p:anim calcmode="lin" valueType="num">
                                      <p:cBhvr>
                                        <p:cTn id="25" dur="1000" fill="hold"/>
                                        <p:tgtEl>
                                          <p:spTgt spid="30"/>
                                        </p:tgtEl>
                                        <p:attrNameLst>
                                          <p:attrName>ppt_y</p:attrName>
                                        </p:attrNameLst>
                                      </p:cBhvr>
                                      <p:tavLst>
                                        <p:tav tm="0">
                                          <p:val>
                                            <p:strVal val="#ppt_y+.1"/>
                                          </p:val>
                                        </p:tav>
                                        <p:tav tm="100000">
                                          <p:val>
                                            <p:strVal val="#ppt_y"/>
                                          </p:val>
                                        </p:tav>
                                      </p:tavLst>
                                    </p:anim>
                                  </p:childTnLst>
                                </p:cTn>
                              </p:par>
                              <p:par>
                                <p:cTn id="26" presetID="42" presetClass="entr" presetSubtype="0" fill="hold" nodeType="with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fade">
                                      <p:cBhvr>
                                        <p:cTn id="28" dur="1000"/>
                                        <p:tgtEl>
                                          <p:spTgt spid="31"/>
                                        </p:tgtEl>
                                      </p:cBhvr>
                                    </p:animEffect>
                                    <p:anim calcmode="lin" valueType="num">
                                      <p:cBhvr>
                                        <p:cTn id="29" dur="1000" fill="hold"/>
                                        <p:tgtEl>
                                          <p:spTgt spid="31"/>
                                        </p:tgtEl>
                                        <p:attrNameLst>
                                          <p:attrName>ppt_x</p:attrName>
                                        </p:attrNameLst>
                                      </p:cBhvr>
                                      <p:tavLst>
                                        <p:tav tm="0">
                                          <p:val>
                                            <p:strVal val="#ppt_x"/>
                                          </p:val>
                                        </p:tav>
                                        <p:tav tm="100000">
                                          <p:val>
                                            <p:strVal val="#ppt_x"/>
                                          </p:val>
                                        </p:tav>
                                      </p:tavLst>
                                    </p:anim>
                                    <p:anim calcmode="lin" valueType="num">
                                      <p:cBhvr>
                                        <p:cTn id="30" dur="1000" fill="hold"/>
                                        <p:tgtEl>
                                          <p:spTgt spid="31"/>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35"/>
                                        </p:tgtEl>
                                        <p:attrNameLst>
                                          <p:attrName>style.visibility</p:attrName>
                                        </p:attrNameLst>
                                      </p:cBhvr>
                                      <p:to>
                                        <p:strVal val="visible"/>
                                      </p:to>
                                    </p:set>
                                    <p:animEffect transition="in" filter="fade">
                                      <p:cBhvr>
                                        <p:cTn id="33" dur="1000"/>
                                        <p:tgtEl>
                                          <p:spTgt spid="35"/>
                                        </p:tgtEl>
                                      </p:cBhvr>
                                    </p:animEffect>
                                    <p:anim calcmode="lin" valueType="num">
                                      <p:cBhvr>
                                        <p:cTn id="34" dur="1000" fill="hold"/>
                                        <p:tgtEl>
                                          <p:spTgt spid="35"/>
                                        </p:tgtEl>
                                        <p:attrNameLst>
                                          <p:attrName>ppt_x</p:attrName>
                                        </p:attrNameLst>
                                      </p:cBhvr>
                                      <p:tavLst>
                                        <p:tav tm="0">
                                          <p:val>
                                            <p:strVal val="#ppt_x"/>
                                          </p:val>
                                        </p:tav>
                                        <p:tav tm="100000">
                                          <p:val>
                                            <p:strVal val="#ppt_x"/>
                                          </p:val>
                                        </p:tav>
                                      </p:tavLst>
                                    </p:anim>
                                    <p:anim calcmode="lin" valueType="num">
                                      <p:cBhvr>
                                        <p:cTn id="35" dur="1000" fill="hold"/>
                                        <p:tgtEl>
                                          <p:spTgt spid="35"/>
                                        </p:tgtEl>
                                        <p:attrNameLst>
                                          <p:attrName>ppt_y</p:attrName>
                                        </p:attrNameLst>
                                      </p:cBhvr>
                                      <p:tavLst>
                                        <p:tav tm="0">
                                          <p:val>
                                            <p:strVal val="#ppt_y+.1"/>
                                          </p:val>
                                        </p:tav>
                                        <p:tav tm="100000">
                                          <p:val>
                                            <p:strVal val="#ppt_y"/>
                                          </p:val>
                                        </p:tav>
                                      </p:tavLst>
                                    </p:anim>
                                  </p:childTnLst>
                                </p:cTn>
                              </p:par>
                              <p:par>
                                <p:cTn id="36" presetID="42" presetClass="entr" presetSubtype="0" fill="hold" nodeType="withEffect">
                                  <p:stCondLst>
                                    <p:cond delay="0"/>
                                  </p:stCondLst>
                                  <p:childTnLst>
                                    <p:set>
                                      <p:cBhvr>
                                        <p:cTn id="37" dur="1" fill="hold">
                                          <p:stCondLst>
                                            <p:cond delay="0"/>
                                          </p:stCondLst>
                                        </p:cTn>
                                        <p:tgtEl>
                                          <p:spTgt spid="40"/>
                                        </p:tgtEl>
                                        <p:attrNameLst>
                                          <p:attrName>style.visibility</p:attrName>
                                        </p:attrNameLst>
                                      </p:cBhvr>
                                      <p:to>
                                        <p:strVal val="visible"/>
                                      </p:to>
                                    </p:set>
                                    <p:animEffect transition="in" filter="fade">
                                      <p:cBhvr>
                                        <p:cTn id="38" dur="1000"/>
                                        <p:tgtEl>
                                          <p:spTgt spid="40"/>
                                        </p:tgtEl>
                                      </p:cBhvr>
                                    </p:animEffect>
                                    <p:anim calcmode="lin" valueType="num">
                                      <p:cBhvr>
                                        <p:cTn id="39" dur="1000" fill="hold"/>
                                        <p:tgtEl>
                                          <p:spTgt spid="40"/>
                                        </p:tgtEl>
                                        <p:attrNameLst>
                                          <p:attrName>ppt_x</p:attrName>
                                        </p:attrNameLst>
                                      </p:cBhvr>
                                      <p:tavLst>
                                        <p:tav tm="0">
                                          <p:val>
                                            <p:strVal val="#ppt_x"/>
                                          </p:val>
                                        </p:tav>
                                        <p:tav tm="100000">
                                          <p:val>
                                            <p:strVal val="#ppt_x"/>
                                          </p:val>
                                        </p:tav>
                                      </p:tavLst>
                                    </p:anim>
                                    <p:anim calcmode="lin" valueType="num">
                                      <p:cBhvr>
                                        <p:cTn id="40" dur="1000" fill="hold"/>
                                        <p:tgtEl>
                                          <p:spTgt spid="40"/>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41"/>
                                        </p:tgtEl>
                                        <p:attrNameLst>
                                          <p:attrName>style.visibility</p:attrName>
                                        </p:attrNameLst>
                                      </p:cBhvr>
                                      <p:to>
                                        <p:strVal val="visible"/>
                                      </p:to>
                                    </p:set>
                                    <p:animEffect transition="in" filter="fade">
                                      <p:cBhvr>
                                        <p:cTn id="43" dur="1000"/>
                                        <p:tgtEl>
                                          <p:spTgt spid="41"/>
                                        </p:tgtEl>
                                      </p:cBhvr>
                                    </p:animEffect>
                                    <p:anim calcmode="lin" valueType="num">
                                      <p:cBhvr>
                                        <p:cTn id="44" dur="1000" fill="hold"/>
                                        <p:tgtEl>
                                          <p:spTgt spid="41"/>
                                        </p:tgtEl>
                                        <p:attrNameLst>
                                          <p:attrName>ppt_x</p:attrName>
                                        </p:attrNameLst>
                                      </p:cBhvr>
                                      <p:tavLst>
                                        <p:tav tm="0">
                                          <p:val>
                                            <p:strVal val="#ppt_x"/>
                                          </p:val>
                                        </p:tav>
                                        <p:tav tm="100000">
                                          <p:val>
                                            <p:strVal val="#ppt_x"/>
                                          </p:val>
                                        </p:tav>
                                      </p:tavLst>
                                    </p:anim>
                                    <p:anim calcmode="lin" valueType="num">
                                      <p:cBhvr>
                                        <p:cTn id="45"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2" presetClass="entr" presetSubtype="4" fill="hold" nodeType="clickEffect">
                                  <p:stCondLst>
                                    <p:cond delay="0"/>
                                  </p:stCondLst>
                                  <p:childTnLst>
                                    <p:set>
                                      <p:cBhvr>
                                        <p:cTn id="49" dur="1" fill="hold">
                                          <p:stCondLst>
                                            <p:cond delay="0"/>
                                          </p:stCondLst>
                                        </p:cTn>
                                        <p:tgtEl>
                                          <p:spTgt spid="32"/>
                                        </p:tgtEl>
                                        <p:attrNameLst>
                                          <p:attrName>style.visibility</p:attrName>
                                        </p:attrNameLst>
                                      </p:cBhvr>
                                      <p:to>
                                        <p:strVal val="visible"/>
                                      </p:to>
                                    </p:set>
                                    <p:anim calcmode="lin" valueType="num">
                                      <p:cBhvr additive="base">
                                        <p:cTn id="50" dur="500" fill="hold"/>
                                        <p:tgtEl>
                                          <p:spTgt spid="32"/>
                                        </p:tgtEl>
                                        <p:attrNameLst>
                                          <p:attrName>ppt_x</p:attrName>
                                        </p:attrNameLst>
                                      </p:cBhvr>
                                      <p:tavLst>
                                        <p:tav tm="0">
                                          <p:val>
                                            <p:strVal val="#ppt_x"/>
                                          </p:val>
                                        </p:tav>
                                        <p:tav tm="100000">
                                          <p:val>
                                            <p:strVal val="#ppt_x"/>
                                          </p:val>
                                        </p:tav>
                                      </p:tavLst>
                                    </p:anim>
                                    <p:anim calcmode="lin" valueType="num">
                                      <p:cBhvr additive="base">
                                        <p:cTn id="51" dur="500" fill="hold"/>
                                        <p:tgtEl>
                                          <p:spTgt spid="32"/>
                                        </p:tgtEl>
                                        <p:attrNameLst>
                                          <p:attrName>ppt_y</p:attrName>
                                        </p:attrNameLst>
                                      </p:cBhvr>
                                      <p:tavLst>
                                        <p:tav tm="0">
                                          <p:val>
                                            <p:strVal val="1+#ppt_h/2"/>
                                          </p:val>
                                        </p:tav>
                                        <p:tav tm="100000">
                                          <p:val>
                                            <p:strVal val="#ppt_y"/>
                                          </p:val>
                                        </p:tav>
                                      </p:tavLst>
                                    </p:anim>
                                  </p:childTnLst>
                                </p:cTn>
                              </p:par>
                              <p:par>
                                <p:cTn id="52" presetID="2" presetClass="entr" presetSubtype="4" fill="hold" grpId="0" nodeType="withEffect">
                                  <p:stCondLst>
                                    <p:cond delay="0"/>
                                  </p:stCondLst>
                                  <p:childTnLst>
                                    <p:set>
                                      <p:cBhvr>
                                        <p:cTn id="53" dur="1" fill="hold">
                                          <p:stCondLst>
                                            <p:cond delay="0"/>
                                          </p:stCondLst>
                                        </p:cTn>
                                        <p:tgtEl>
                                          <p:spTgt spid="36"/>
                                        </p:tgtEl>
                                        <p:attrNameLst>
                                          <p:attrName>style.visibility</p:attrName>
                                        </p:attrNameLst>
                                      </p:cBhvr>
                                      <p:to>
                                        <p:strVal val="visible"/>
                                      </p:to>
                                    </p:set>
                                    <p:anim calcmode="lin" valueType="num">
                                      <p:cBhvr additive="base">
                                        <p:cTn id="54" dur="500" fill="hold"/>
                                        <p:tgtEl>
                                          <p:spTgt spid="36"/>
                                        </p:tgtEl>
                                        <p:attrNameLst>
                                          <p:attrName>ppt_x</p:attrName>
                                        </p:attrNameLst>
                                      </p:cBhvr>
                                      <p:tavLst>
                                        <p:tav tm="0">
                                          <p:val>
                                            <p:strVal val="#ppt_x"/>
                                          </p:val>
                                        </p:tav>
                                        <p:tav tm="100000">
                                          <p:val>
                                            <p:strVal val="#ppt_x"/>
                                          </p:val>
                                        </p:tav>
                                      </p:tavLst>
                                    </p:anim>
                                    <p:anim calcmode="lin" valueType="num">
                                      <p:cBhvr additive="base">
                                        <p:cTn id="55" dur="500" fill="hold"/>
                                        <p:tgtEl>
                                          <p:spTgt spid="36"/>
                                        </p:tgtEl>
                                        <p:attrNameLst>
                                          <p:attrName>ppt_y</p:attrName>
                                        </p:attrNameLst>
                                      </p:cBhvr>
                                      <p:tavLst>
                                        <p:tav tm="0">
                                          <p:val>
                                            <p:strVal val="1+#ppt_h/2"/>
                                          </p:val>
                                        </p:tav>
                                        <p:tav tm="100000">
                                          <p:val>
                                            <p:strVal val="#ppt_y"/>
                                          </p:val>
                                        </p:tav>
                                      </p:tavLst>
                                    </p:anim>
                                  </p:childTnLst>
                                </p:cTn>
                              </p:par>
                              <p:par>
                                <p:cTn id="56" presetID="2" presetClass="entr" presetSubtype="4" fill="hold" nodeType="withEffect">
                                  <p:stCondLst>
                                    <p:cond delay="0"/>
                                  </p:stCondLst>
                                  <p:childTnLst>
                                    <p:set>
                                      <p:cBhvr>
                                        <p:cTn id="57" dur="1" fill="hold">
                                          <p:stCondLst>
                                            <p:cond delay="0"/>
                                          </p:stCondLst>
                                        </p:cTn>
                                        <p:tgtEl>
                                          <p:spTgt spid="42"/>
                                        </p:tgtEl>
                                        <p:attrNameLst>
                                          <p:attrName>style.visibility</p:attrName>
                                        </p:attrNameLst>
                                      </p:cBhvr>
                                      <p:to>
                                        <p:strVal val="visible"/>
                                      </p:to>
                                    </p:set>
                                    <p:anim calcmode="lin" valueType="num">
                                      <p:cBhvr additive="base">
                                        <p:cTn id="58" dur="500" fill="hold"/>
                                        <p:tgtEl>
                                          <p:spTgt spid="42"/>
                                        </p:tgtEl>
                                        <p:attrNameLst>
                                          <p:attrName>ppt_x</p:attrName>
                                        </p:attrNameLst>
                                      </p:cBhvr>
                                      <p:tavLst>
                                        <p:tav tm="0">
                                          <p:val>
                                            <p:strVal val="#ppt_x"/>
                                          </p:val>
                                        </p:tav>
                                        <p:tav tm="100000">
                                          <p:val>
                                            <p:strVal val="#ppt_x"/>
                                          </p:val>
                                        </p:tav>
                                      </p:tavLst>
                                    </p:anim>
                                    <p:anim calcmode="lin" valueType="num">
                                      <p:cBhvr additive="base">
                                        <p:cTn id="59" dur="500" fill="hold"/>
                                        <p:tgtEl>
                                          <p:spTgt spid="42"/>
                                        </p:tgtEl>
                                        <p:attrNameLst>
                                          <p:attrName>ppt_y</p:attrName>
                                        </p:attrNameLst>
                                      </p:cBhvr>
                                      <p:tavLst>
                                        <p:tav tm="0">
                                          <p:val>
                                            <p:strVal val="1+#ppt_h/2"/>
                                          </p:val>
                                        </p:tav>
                                        <p:tav tm="100000">
                                          <p:val>
                                            <p:strVal val="#ppt_y"/>
                                          </p:val>
                                        </p:tav>
                                      </p:tavLst>
                                    </p:anim>
                                  </p:childTnLst>
                                </p:cTn>
                              </p:par>
                              <p:par>
                                <p:cTn id="60" presetID="2" presetClass="entr" presetSubtype="4" fill="hold" grpId="0" nodeType="withEffect">
                                  <p:stCondLst>
                                    <p:cond delay="0"/>
                                  </p:stCondLst>
                                  <p:childTnLst>
                                    <p:set>
                                      <p:cBhvr>
                                        <p:cTn id="61" dur="1" fill="hold">
                                          <p:stCondLst>
                                            <p:cond delay="0"/>
                                          </p:stCondLst>
                                        </p:cTn>
                                        <p:tgtEl>
                                          <p:spTgt spid="43"/>
                                        </p:tgtEl>
                                        <p:attrNameLst>
                                          <p:attrName>style.visibility</p:attrName>
                                        </p:attrNameLst>
                                      </p:cBhvr>
                                      <p:to>
                                        <p:strVal val="visible"/>
                                      </p:to>
                                    </p:set>
                                    <p:anim calcmode="lin" valueType="num">
                                      <p:cBhvr additive="base">
                                        <p:cTn id="62" dur="500" fill="hold"/>
                                        <p:tgtEl>
                                          <p:spTgt spid="43"/>
                                        </p:tgtEl>
                                        <p:attrNameLst>
                                          <p:attrName>ppt_x</p:attrName>
                                        </p:attrNameLst>
                                      </p:cBhvr>
                                      <p:tavLst>
                                        <p:tav tm="0">
                                          <p:val>
                                            <p:strVal val="#ppt_x"/>
                                          </p:val>
                                        </p:tav>
                                        <p:tav tm="100000">
                                          <p:val>
                                            <p:strVal val="#ppt_x"/>
                                          </p:val>
                                        </p:tav>
                                      </p:tavLst>
                                    </p:anim>
                                    <p:anim calcmode="lin" valueType="num">
                                      <p:cBhvr additive="base">
                                        <p:cTn id="63" dur="500" fill="hold"/>
                                        <p:tgtEl>
                                          <p:spTgt spid="43"/>
                                        </p:tgtEl>
                                        <p:attrNameLst>
                                          <p:attrName>ppt_y</p:attrName>
                                        </p:attrNameLst>
                                      </p:cBhvr>
                                      <p:tavLst>
                                        <p:tav tm="0">
                                          <p:val>
                                            <p:strVal val="1+#ppt_h/2"/>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42" presetClass="entr" presetSubtype="0" fill="hold" grpId="0" nodeType="clickEffect">
                                  <p:stCondLst>
                                    <p:cond delay="0"/>
                                  </p:stCondLst>
                                  <p:childTnLst>
                                    <p:set>
                                      <p:cBhvr>
                                        <p:cTn id="67" dur="1" fill="hold">
                                          <p:stCondLst>
                                            <p:cond delay="0"/>
                                          </p:stCondLst>
                                        </p:cTn>
                                        <p:tgtEl>
                                          <p:spTgt spid="37"/>
                                        </p:tgtEl>
                                        <p:attrNameLst>
                                          <p:attrName>style.visibility</p:attrName>
                                        </p:attrNameLst>
                                      </p:cBhvr>
                                      <p:to>
                                        <p:strVal val="visible"/>
                                      </p:to>
                                    </p:set>
                                    <p:animEffect transition="in" filter="fade">
                                      <p:cBhvr>
                                        <p:cTn id="68" dur="1000"/>
                                        <p:tgtEl>
                                          <p:spTgt spid="37"/>
                                        </p:tgtEl>
                                      </p:cBhvr>
                                    </p:animEffect>
                                    <p:anim calcmode="lin" valueType="num">
                                      <p:cBhvr>
                                        <p:cTn id="69" dur="1000" fill="hold"/>
                                        <p:tgtEl>
                                          <p:spTgt spid="37"/>
                                        </p:tgtEl>
                                        <p:attrNameLst>
                                          <p:attrName>ppt_x</p:attrName>
                                        </p:attrNameLst>
                                      </p:cBhvr>
                                      <p:tavLst>
                                        <p:tav tm="0">
                                          <p:val>
                                            <p:strVal val="#ppt_x"/>
                                          </p:val>
                                        </p:tav>
                                        <p:tav tm="100000">
                                          <p:val>
                                            <p:strVal val="#ppt_x"/>
                                          </p:val>
                                        </p:tav>
                                      </p:tavLst>
                                    </p:anim>
                                    <p:anim calcmode="lin" valueType="num">
                                      <p:cBhvr>
                                        <p:cTn id="70" dur="1000" fill="hold"/>
                                        <p:tgtEl>
                                          <p:spTgt spid="37"/>
                                        </p:tgtEl>
                                        <p:attrNameLst>
                                          <p:attrName>ppt_y</p:attrName>
                                        </p:attrNameLst>
                                      </p:cBhvr>
                                      <p:tavLst>
                                        <p:tav tm="0">
                                          <p:val>
                                            <p:strVal val="#ppt_y+.1"/>
                                          </p:val>
                                        </p:tav>
                                        <p:tav tm="100000">
                                          <p:val>
                                            <p:strVal val="#ppt_y"/>
                                          </p:val>
                                        </p:tav>
                                      </p:tavLst>
                                    </p:anim>
                                  </p:childTnLst>
                                </p:cTn>
                              </p:par>
                              <p:par>
                                <p:cTn id="71" presetID="42" presetClass="entr" presetSubtype="0" fill="hold" nodeType="withEffect">
                                  <p:stCondLst>
                                    <p:cond delay="0"/>
                                  </p:stCondLst>
                                  <p:childTnLst>
                                    <p:set>
                                      <p:cBhvr>
                                        <p:cTn id="72" dur="1" fill="hold">
                                          <p:stCondLst>
                                            <p:cond delay="0"/>
                                          </p:stCondLst>
                                        </p:cTn>
                                        <p:tgtEl>
                                          <p:spTgt spid="33"/>
                                        </p:tgtEl>
                                        <p:attrNameLst>
                                          <p:attrName>style.visibility</p:attrName>
                                        </p:attrNameLst>
                                      </p:cBhvr>
                                      <p:to>
                                        <p:strVal val="visible"/>
                                      </p:to>
                                    </p:set>
                                    <p:animEffect transition="in" filter="fade">
                                      <p:cBhvr>
                                        <p:cTn id="73" dur="1000"/>
                                        <p:tgtEl>
                                          <p:spTgt spid="33"/>
                                        </p:tgtEl>
                                      </p:cBhvr>
                                    </p:animEffect>
                                    <p:anim calcmode="lin" valueType="num">
                                      <p:cBhvr>
                                        <p:cTn id="74" dur="1000" fill="hold"/>
                                        <p:tgtEl>
                                          <p:spTgt spid="33"/>
                                        </p:tgtEl>
                                        <p:attrNameLst>
                                          <p:attrName>ppt_x</p:attrName>
                                        </p:attrNameLst>
                                      </p:cBhvr>
                                      <p:tavLst>
                                        <p:tav tm="0">
                                          <p:val>
                                            <p:strVal val="#ppt_x"/>
                                          </p:val>
                                        </p:tav>
                                        <p:tav tm="100000">
                                          <p:val>
                                            <p:strVal val="#ppt_x"/>
                                          </p:val>
                                        </p:tav>
                                      </p:tavLst>
                                    </p:anim>
                                    <p:anim calcmode="lin" valueType="num">
                                      <p:cBhvr>
                                        <p:cTn id="75" dur="1000" fill="hold"/>
                                        <p:tgtEl>
                                          <p:spTgt spid="33"/>
                                        </p:tgtEl>
                                        <p:attrNameLst>
                                          <p:attrName>ppt_y</p:attrName>
                                        </p:attrNameLst>
                                      </p:cBhvr>
                                      <p:tavLst>
                                        <p:tav tm="0">
                                          <p:val>
                                            <p:strVal val="#ppt_y+.1"/>
                                          </p:val>
                                        </p:tav>
                                        <p:tav tm="100000">
                                          <p:val>
                                            <p:strVal val="#ppt_y"/>
                                          </p:val>
                                        </p:tav>
                                      </p:tavLst>
                                    </p:anim>
                                  </p:childTnLst>
                                </p:cTn>
                              </p:par>
                              <p:par>
                                <p:cTn id="76" presetID="42" presetClass="entr" presetSubtype="0" fill="hold" nodeType="withEffect">
                                  <p:stCondLst>
                                    <p:cond delay="0"/>
                                  </p:stCondLst>
                                  <p:childTnLst>
                                    <p:set>
                                      <p:cBhvr>
                                        <p:cTn id="77" dur="1" fill="hold">
                                          <p:stCondLst>
                                            <p:cond delay="0"/>
                                          </p:stCondLst>
                                        </p:cTn>
                                        <p:tgtEl>
                                          <p:spTgt spid="44"/>
                                        </p:tgtEl>
                                        <p:attrNameLst>
                                          <p:attrName>style.visibility</p:attrName>
                                        </p:attrNameLst>
                                      </p:cBhvr>
                                      <p:to>
                                        <p:strVal val="visible"/>
                                      </p:to>
                                    </p:set>
                                    <p:animEffect transition="in" filter="fade">
                                      <p:cBhvr>
                                        <p:cTn id="78" dur="1000"/>
                                        <p:tgtEl>
                                          <p:spTgt spid="44"/>
                                        </p:tgtEl>
                                      </p:cBhvr>
                                    </p:animEffect>
                                    <p:anim calcmode="lin" valueType="num">
                                      <p:cBhvr>
                                        <p:cTn id="79" dur="1000" fill="hold"/>
                                        <p:tgtEl>
                                          <p:spTgt spid="44"/>
                                        </p:tgtEl>
                                        <p:attrNameLst>
                                          <p:attrName>ppt_x</p:attrName>
                                        </p:attrNameLst>
                                      </p:cBhvr>
                                      <p:tavLst>
                                        <p:tav tm="0">
                                          <p:val>
                                            <p:strVal val="#ppt_x"/>
                                          </p:val>
                                        </p:tav>
                                        <p:tav tm="100000">
                                          <p:val>
                                            <p:strVal val="#ppt_x"/>
                                          </p:val>
                                        </p:tav>
                                      </p:tavLst>
                                    </p:anim>
                                    <p:anim calcmode="lin" valueType="num">
                                      <p:cBhvr>
                                        <p:cTn id="80" dur="1000" fill="hold"/>
                                        <p:tgtEl>
                                          <p:spTgt spid="44"/>
                                        </p:tgtEl>
                                        <p:attrNameLst>
                                          <p:attrName>ppt_y</p:attrName>
                                        </p:attrNameLst>
                                      </p:cBhvr>
                                      <p:tavLst>
                                        <p:tav tm="0">
                                          <p:val>
                                            <p:strVal val="#ppt_y+.1"/>
                                          </p:val>
                                        </p:tav>
                                        <p:tav tm="100000">
                                          <p:val>
                                            <p:strVal val="#ppt_y"/>
                                          </p:val>
                                        </p:tav>
                                      </p:tavLst>
                                    </p:anim>
                                  </p:childTnLst>
                                </p:cTn>
                              </p:par>
                              <p:par>
                                <p:cTn id="81" presetID="42" presetClass="entr" presetSubtype="0" fill="hold" grpId="0" nodeType="withEffect">
                                  <p:stCondLst>
                                    <p:cond delay="0"/>
                                  </p:stCondLst>
                                  <p:childTnLst>
                                    <p:set>
                                      <p:cBhvr>
                                        <p:cTn id="82" dur="1" fill="hold">
                                          <p:stCondLst>
                                            <p:cond delay="0"/>
                                          </p:stCondLst>
                                        </p:cTn>
                                        <p:tgtEl>
                                          <p:spTgt spid="45"/>
                                        </p:tgtEl>
                                        <p:attrNameLst>
                                          <p:attrName>style.visibility</p:attrName>
                                        </p:attrNameLst>
                                      </p:cBhvr>
                                      <p:to>
                                        <p:strVal val="visible"/>
                                      </p:to>
                                    </p:set>
                                    <p:animEffect transition="in" filter="fade">
                                      <p:cBhvr>
                                        <p:cTn id="83" dur="1000"/>
                                        <p:tgtEl>
                                          <p:spTgt spid="45"/>
                                        </p:tgtEl>
                                      </p:cBhvr>
                                    </p:animEffect>
                                    <p:anim calcmode="lin" valueType="num">
                                      <p:cBhvr>
                                        <p:cTn id="84" dur="1000" fill="hold"/>
                                        <p:tgtEl>
                                          <p:spTgt spid="45"/>
                                        </p:tgtEl>
                                        <p:attrNameLst>
                                          <p:attrName>ppt_x</p:attrName>
                                        </p:attrNameLst>
                                      </p:cBhvr>
                                      <p:tavLst>
                                        <p:tav tm="0">
                                          <p:val>
                                            <p:strVal val="#ppt_x"/>
                                          </p:val>
                                        </p:tav>
                                        <p:tav tm="100000">
                                          <p:val>
                                            <p:strVal val="#ppt_x"/>
                                          </p:val>
                                        </p:tav>
                                      </p:tavLst>
                                    </p:anim>
                                    <p:anim calcmode="lin" valueType="num">
                                      <p:cBhvr>
                                        <p:cTn id="85"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par>
                    <p:cTn id="86" fill="hold">
                      <p:stCondLst>
                        <p:cond delay="indefinite"/>
                      </p:stCondLst>
                      <p:childTnLst>
                        <p:par>
                          <p:cTn id="87" fill="hold">
                            <p:stCondLst>
                              <p:cond delay="0"/>
                            </p:stCondLst>
                            <p:childTnLst>
                              <p:par>
                                <p:cTn id="88" presetID="2" presetClass="entr" presetSubtype="4" fill="hold" grpId="0" nodeType="clickEffect">
                                  <p:stCondLst>
                                    <p:cond delay="0"/>
                                  </p:stCondLst>
                                  <p:childTnLst>
                                    <p:set>
                                      <p:cBhvr>
                                        <p:cTn id="89" dur="1" fill="hold">
                                          <p:stCondLst>
                                            <p:cond delay="0"/>
                                          </p:stCondLst>
                                        </p:cTn>
                                        <p:tgtEl>
                                          <p:spTgt spid="38"/>
                                        </p:tgtEl>
                                        <p:attrNameLst>
                                          <p:attrName>style.visibility</p:attrName>
                                        </p:attrNameLst>
                                      </p:cBhvr>
                                      <p:to>
                                        <p:strVal val="visible"/>
                                      </p:to>
                                    </p:set>
                                    <p:anim calcmode="lin" valueType="num">
                                      <p:cBhvr additive="base">
                                        <p:cTn id="90" dur="500" fill="hold"/>
                                        <p:tgtEl>
                                          <p:spTgt spid="38"/>
                                        </p:tgtEl>
                                        <p:attrNameLst>
                                          <p:attrName>ppt_x</p:attrName>
                                        </p:attrNameLst>
                                      </p:cBhvr>
                                      <p:tavLst>
                                        <p:tav tm="0">
                                          <p:val>
                                            <p:strVal val="#ppt_x"/>
                                          </p:val>
                                        </p:tav>
                                        <p:tav tm="100000">
                                          <p:val>
                                            <p:strVal val="#ppt_x"/>
                                          </p:val>
                                        </p:tav>
                                      </p:tavLst>
                                    </p:anim>
                                    <p:anim calcmode="lin" valueType="num">
                                      <p:cBhvr additive="base">
                                        <p:cTn id="91" dur="500" fill="hold"/>
                                        <p:tgtEl>
                                          <p:spTgt spid="38"/>
                                        </p:tgtEl>
                                        <p:attrNameLst>
                                          <p:attrName>ppt_y</p:attrName>
                                        </p:attrNameLst>
                                      </p:cBhvr>
                                      <p:tavLst>
                                        <p:tav tm="0">
                                          <p:val>
                                            <p:strVal val="1+#ppt_h/2"/>
                                          </p:val>
                                        </p:tav>
                                        <p:tav tm="100000">
                                          <p:val>
                                            <p:strVal val="#ppt_y"/>
                                          </p:val>
                                        </p:tav>
                                      </p:tavLst>
                                    </p:anim>
                                  </p:childTnLst>
                                </p:cTn>
                              </p:par>
                              <p:par>
                                <p:cTn id="92" presetID="2" presetClass="entr" presetSubtype="4" fill="hold" nodeType="withEffect">
                                  <p:stCondLst>
                                    <p:cond delay="0"/>
                                  </p:stCondLst>
                                  <p:childTnLst>
                                    <p:set>
                                      <p:cBhvr>
                                        <p:cTn id="93" dur="1" fill="hold">
                                          <p:stCondLst>
                                            <p:cond delay="0"/>
                                          </p:stCondLst>
                                        </p:cTn>
                                        <p:tgtEl>
                                          <p:spTgt spid="34"/>
                                        </p:tgtEl>
                                        <p:attrNameLst>
                                          <p:attrName>style.visibility</p:attrName>
                                        </p:attrNameLst>
                                      </p:cBhvr>
                                      <p:to>
                                        <p:strVal val="visible"/>
                                      </p:to>
                                    </p:set>
                                    <p:anim calcmode="lin" valueType="num">
                                      <p:cBhvr additive="base">
                                        <p:cTn id="94" dur="500" fill="hold"/>
                                        <p:tgtEl>
                                          <p:spTgt spid="34"/>
                                        </p:tgtEl>
                                        <p:attrNameLst>
                                          <p:attrName>ppt_x</p:attrName>
                                        </p:attrNameLst>
                                      </p:cBhvr>
                                      <p:tavLst>
                                        <p:tav tm="0">
                                          <p:val>
                                            <p:strVal val="#ppt_x"/>
                                          </p:val>
                                        </p:tav>
                                        <p:tav tm="100000">
                                          <p:val>
                                            <p:strVal val="#ppt_x"/>
                                          </p:val>
                                        </p:tav>
                                      </p:tavLst>
                                    </p:anim>
                                    <p:anim calcmode="lin" valueType="num">
                                      <p:cBhvr additive="base">
                                        <p:cTn id="95" dur="500" fill="hold"/>
                                        <p:tgtEl>
                                          <p:spTgt spid="34"/>
                                        </p:tgtEl>
                                        <p:attrNameLst>
                                          <p:attrName>ppt_y</p:attrName>
                                        </p:attrNameLst>
                                      </p:cBhvr>
                                      <p:tavLst>
                                        <p:tav tm="0">
                                          <p:val>
                                            <p:strVal val="1+#ppt_h/2"/>
                                          </p:val>
                                        </p:tav>
                                        <p:tav tm="100000">
                                          <p:val>
                                            <p:strVal val="#ppt_y"/>
                                          </p:val>
                                        </p:tav>
                                      </p:tavLst>
                                    </p:anim>
                                  </p:childTnLst>
                                </p:cTn>
                              </p:par>
                              <p:par>
                                <p:cTn id="96" presetID="2" presetClass="entr" presetSubtype="4" fill="hold" nodeType="withEffect">
                                  <p:stCondLst>
                                    <p:cond delay="0"/>
                                  </p:stCondLst>
                                  <p:childTnLst>
                                    <p:set>
                                      <p:cBhvr>
                                        <p:cTn id="97" dur="1" fill="hold">
                                          <p:stCondLst>
                                            <p:cond delay="0"/>
                                          </p:stCondLst>
                                        </p:cTn>
                                        <p:tgtEl>
                                          <p:spTgt spid="47"/>
                                        </p:tgtEl>
                                        <p:attrNameLst>
                                          <p:attrName>style.visibility</p:attrName>
                                        </p:attrNameLst>
                                      </p:cBhvr>
                                      <p:to>
                                        <p:strVal val="visible"/>
                                      </p:to>
                                    </p:set>
                                    <p:anim calcmode="lin" valueType="num">
                                      <p:cBhvr additive="base">
                                        <p:cTn id="98" dur="500" fill="hold"/>
                                        <p:tgtEl>
                                          <p:spTgt spid="47"/>
                                        </p:tgtEl>
                                        <p:attrNameLst>
                                          <p:attrName>ppt_x</p:attrName>
                                        </p:attrNameLst>
                                      </p:cBhvr>
                                      <p:tavLst>
                                        <p:tav tm="0">
                                          <p:val>
                                            <p:strVal val="#ppt_x"/>
                                          </p:val>
                                        </p:tav>
                                        <p:tav tm="100000">
                                          <p:val>
                                            <p:strVal val="#ppt_x"/>
                                          </p:val>
                                        </p:tav>
                                      </p:tavLst>
                                    </p:anim>
                                    <p:anim calcmode="lin" valueType="num">
                                      <p:cBhvr additive="base">
                                        <p:cTn id="99" dur="500" fill="hold"/>
                                        <p:tgtEl>
                                          <p:spTgt spid="47"/>
                                        </p:tgtEl>
                                        <p:attrNameLst>
                                          <p:attrName>ppt_y</p:attrName>
                                        </p:attrNameLst>
                                      </p:cBhvr>
                                      <p:tavLst>
                                        <p:tav tm="0">
                                          <p:val>
                                            <p:strVal val="1+#ppt_h/2"/>
                                          </p:val>
                                        </p:tav>
                                        <p:tav tm="100000">
                                          <p:val>
                                            <p:strVal val="#ppt_y"/>
                                          </p:val>
                                        </p:tav>
                                      </p:tavLst>
                                    </p:anim>
                                  </p:childTnLst>
                                </p:cTn>
                              </p:par>
                              <p:par>
                                <p:cTn id="100" presetID="2" presetClass="entr" presetSubtype="4" fill="hold" grpId="0" nodeType="withEffect">
                                  <p:stCondLst>
                                    <p:cond delay="0"/>
                                  </p:stCondLst>
                                  <p:childTnLst>
                                    <p:set>
                                      <p:cBhvr>
                                        <p:cTn id="101" dur="1" fill="hold">
                                          <p:stCondLst>
                                            <p:cond delay="0"/>
                                          </p:stCondLst>
                                        </p:cTn>
                                        <p:tgtEl>
                                          <p:spTgt spid="48"/>
                                        </p:tgtEl>
                                        <p:attrNameLst>
                                          <p:attrName>style.visibility</p:attrName>
                                        </p:attrNameLst>
                                      </p:cBhvr>
                                      <p:to>
                                        <p:strVal val="visible"/>
                                      </p:to>
                                    </p:set>
                                    <p:anim calcmode="lin" valueType="num">
                                      <p:cBhvr additive="base">
                                        <p:cTn id="102" dur="500" fill="hold"/>
                                        <p:tgtEl>
                                          <p:spTgt spid="48"/>
                                        </p:tgtEl>
                                        <p:attrNameLst>
                                          <p:attrName>ppt_x</p:attrName>
                                        </p:attrNameLst>
                                      </p:cBhvr>
                                      <p:tavLst>
                                        <p:tav tm="0">
                                          <p:val>
                                            <p:strVal val="#ppt_x"/>
                                          </p:val>
                                        </p:tav>
                                        <p:tav tm="100000">
                                          <p:val>
                                            <p:strVal val="#ppt_x"/>
                                          </p:val>
                                        </p:tav>
                                      </p:tavLst>
                                    </p:anim>
                                    <p:anim calcmode="lin" valueType="num">
                                      <p:cBhvr additive="base">
                                        <p:cTn id="103"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par>
                    <p:cTn id="104" fill="hold">
                      <p:stCondLst>
                        <p:cond delay="indefinite"/>
                      </p:stCondLst>
                      <p:childTnLst>
                        <p:par>
                          <p:cTn id="105" fill="hold">
                            <p:stCondLst>
                              <p:cond delay="0"/>
                            </p:stCondLst>
                            <p:childTnLst>
                              <p:par>
                                <p:cTn id="106" presetID="42" presetClass="entr" presetSubtype="0" fill="hold" grpId="0" nodeType="clickEffect">
                                  <p:stCondLst>
                                    <p:cond delay="0"/>
                                  </p:stCondLst>
                                  <p:childTnLst>
                                    <p:set>
                                      <p:cBhvr>
                                        <p:cTn id="107" dur="1" fill="hold">
                                          <p:stCondLst>
                                            <p:cond delay="0"/>
                                          </p:stCondLst>
                                        </p:cTn>
                                        <p:tgtEl>
                                          <p:spTgt spid="25"/>
                                        </p:tgtEl>
                                        <p:attrNameLst>
                                          <p:attrName>style.visibility</p:attrName>
                                        </p:attrNameLst>
                                      </p:cBhvr>
                                      <p:to>
                                        <p:strVal val="visible"/>
                                      </p:to>
                                    </p:set>
                                    <p:animEffect transition="in" filter="fade">
                                      <p:cBhvr>
                                        <p:cTn id="108" dur="1000"/>
                                        <p:tgtEl>
                                          <p:spTgt spid="25"/>
                                        </p:tgtEl>
                                      </p:cBhvr>
                                    </p:animEffect>
                                    <p:anim calcmode="lin" valueType="num">
                                      <p:cBhvr>
                                        <p:cTn id="109" dur="1000" fill="hold"/>
                                        <p:tgtEl>
                                          <p:spTgt spid="25"/>
                                        </p:tgtEl>
                                        <p:attrNameLst>
                                          <p:attrName>ppt_x</p:attrName>
                                        </p:attrNameLst>
                                      </p:cBhvr>
                                      <p:tavLst>
                                        <p:tav tm="0">
                                          <p:val>
                                            <p:strVal val="#ppt_x"/>
                                          </p:val>
                                        </p:tav>
                                        <p:tav tm="100000">
                                          <p:val>
                                            <p:strVal val="#ppt_x"/>
                                          </p:val>
                                        </p:tav>
                                      </p:tavLst>
                                    </p:anim>
                                    <p:anim calcmode="lin" valueType="num">
                                      <p:cBhvr>
                                        <p:cTn id="110" dur="1000" fill="hold"/>
                                        <p:tgtEl>
                                          <p:spTgt spid="25"/>
                                        </p:tgtEl>
                                        <p:attrNameLst>
                                          <p:attrName>ppt_y</p:attrName>
                                        </p:attrNameLst>
                                      </p:cBhvr>
                                      <p:tavLst>
                                        <p:tav tm="0">
                                          <p:val>
                                            <p:strVal val="#ppt_y+.1"/>
                                          </p:val>
                                        </p:tav>
                                        <p:tav tm="100000">
                                          <p:val>
                                            <p:strVal val="#ppt_y"/>
                                          </p:val>
                                        </p:tav>
                                      </p:tavLst>
                                    </p:anim>
                                  </p:childTnLst>
                                </p:cTn>
                              </p:par>
                              <p:par>
                                <p:cTn id="111" presetID="42" presetClass="entr" presetSubtype="0" fill="hold" nodeType="withEffect">
                                  <p:stCondLst>
                                    <p:cond delay="0"/>
                                  </p:stCondLst>
                                  <p:childTnLst>
                                    <p:set>
                                      <p:cBhvr>
                                        <p:cTn id="112" dur="1" fill="hold">
                                          <p:stCondLst>
                                            <p:cond delay="0"/>
                                          </p:stCondLst>
                                        </p:cTn>
                                        <p:tgtEl>
                                          <p:spTgt spid="26"/>
                                        </p:tgtEl>
                                        <p:attrNameLst>
                                          <p:attrName>style.visibility</p:attrName>
                                        </p:attrNameLst>
                                      </p:cBhvr>
                                      <p:to>
                                        <p:strVal val="visible"/>
                                      </p:to>
                                    </p:set>
                                    <p:animEffect transition="in" filter="fade">
                                      <p:cBhvr>
                                        <p:cTn id="113" dur="1000"/>
                                        <p:tgtEl>
                                          <p:spTgt spid="26"/>
                                        </p:tgtEl>
                                      </p:cBhvr>
                                    </p:animEffect>
                                    <p:anim calcmode="lin" valueType="num">
                                      <p:cBhvr>
                                        <p:cTn id="114" dur="1000" fill="hold"/>
                                        <p:tgtEl>
                                          <p:spTgt spid="26"/>
                                        </p:tgtEl>
                                        <p:attrNameLst>
                                          <p:attrName>ppt_x</p:attrName>
                                        </p:attrNameLst>
                                      </p:cBhvr>
                                      <p:tavLst>
                                        <p:tav tm="0">
                                          <p:val>
                                            <p:strVal val="#ppt_x"/>
                                          </p:val>
                                        </p:tav>
                                        <p:tav tm="100000">
                                          <p:val>
                                            <p:strVal val="#ppt_x"/>
                                          </p:val>
                                        </p:tav>
                                      </p:tavLst>
                                    </p:anim>
                                    <p:anim calcmode="lin" valueType="num">
                                      <p:cBhvr>
                                        <p:cTn id="115" dur="1000" fill="hold"/>
                                        <p:tgtEl>
                                          <p:spTgt spid="26"/>
                                        </p:tgtEl>
                                        <p:attrNameLst>
                                          <p:attrName>ppt_y</p:attrName>
                                        </p:attrNameLst>
                                      </p:cBhvr>
                                      <p:tavLst>
                                        <p:tav tm="0">
                                          <p:val>
                                            <p:strVal val="#ppt_y+.1"/>
                                          </p:val>
                                        </p:tav>
                                        <p:tav tm="100000">
                                          <p:val>
                                            <p:strVal val="#ppt_y"/>
                                          </p:val>
                                        </p:tav>
                                      </p:tavLst>
                                    </p:anim>
                                  </p:childTnLst>
                                </p:cTn>
                              </p:par>
                              <p:par>
                                <p:cTn id="116" presetID="42" presetClass="entr" presetSubtype="0" fill="hold" nodeType="withEffect">
                                  <p:stCondLst>
                                    <p:cond delay="0"/>
                                  </p:stCondLst>
                                  <p:childTnLst>
                                    <p:set>
                                      <p:cBhvr>
                                        <p:cTn id="117" dur="1" fill="hold">
                                          <p:stCondLst>
                                            <p:cond delay="0"/>
                                          </p:stCondLst>
                                        </p:cTn>
                                        <p:tgtEl>
                                          <p:spTgt spid="24"/>
                                        </p:tgtEl>
                                        <p:attrNameLst>
                                          <p:attrName>style.visibility</p:attrName>
                                        </p:attrNameLst>
                                      </p:cBhvr>
                                      <p:to>
                                        <p:strVal val="visible"/>
                                      </p:to>
                                    </p:set>
                                    <p:animEffect transition="in" filter="fade">
                                      <p:cBhvr>
                                        <p:cTn id="118" dur="1000"/>
                                        <p:tgtEl>
                                          <p:spTgt spid="24"/>
                                        </p:tgtEl>
                                      </p:cBhvr>
                                    </p:animEffect>
                                    <p:anim calcmode="lin" valueType="num">
                                      <p:cBhvr>
                                        <p:cTn id="119" dur="1000" fill="hold"/>
                                        <p:tgtEl>
                                          <p:spTgt spid="24"/>
                                        </p:tgtEl>
                                        <p:attrNameLst>
                                          <p:attrName>ppt_x</p:attrName>
                                        </p:attrNameLst>
                                      </p:cBhvr>
                                      <p:tavLst>
                                        <p:tav tm="0">
                                          <p:val>
                                            <p:strVal val="#ppt_x"/>
                                          </p:val>
                                        </p:tav>
                                        <p:tav tm="100000">
                                          <p:val>
                                            <p:strVal val="#ppt_x"/>
                                          </p:val>
                                        </p:tav>
                                      </p:tavLst>
                                    </p:anim>
                                    <p:anim calcmode="lin" valueType="num">
                                      <p:cBhvr>
                                        <p:cTn id="120" dur="1000" fill="hold"/>
                                        <p:tgtEl>
                                          <p:spTgt spid="24"/>
                                        </p:tgtEl>
                                        <p:attrNameLst>
                                          <p:attrName>ppt_y</p:attrName>
                                        </p:attrNameLst>
                                      </p:cBhvr>
                                      <p:tavLst>
                                        <p:tav tm="0">
                                          <p:val>
                                            <p:strVal val="#ppt_y+.1"/>
                                          </p:val>
                                        </p:tav>
                                        <p:tav tm="100000">
                                          <p:val>
                                            <p:strVal val="#ppt_y"/>
                                          </p:val>
                                        </p:tav>
                                      </p:tavLst>
                                    </p:anim>
                                  </p:childTnLst>
                                </p:cTn>
                              </p:par>
                              <p:par>
                                <p:cTn id="121" presetID="42" presetClass="entr" presetSubtype="0" fill="hold" grpId="0" nodeType="withEffect">
                                  <p:stCondLst>
                                    <p:cond delay="0"/>
                                  </p:stCondLst>
                                  <p:childTnLst>
                                    <p:set>
                                      <p:cBhvr>
                                        <p:cTn id="122" dur="1" fill="hold">
                                          <p:stCondLst>
                                            <p:cond delay="0"/>
                                          </p:stCondLst>
                                        </p:cTn>
                                        <p:tgtEl>
                                          <p:spTgt spid="55"/>
                                        </p:tgtEl>
                                        <p:attrNameLst>
                                          <p:attrName>style.visibility</p:attrName>
                                        </p:attrNameLst>
                                      </p:cBhvr>
                                      <p:to>
                                        <p:strVal val="visible"/>
                                      </p:to>
                                    </p:set>
                                    <p:animEffect transition="in" filter="fade">
                                      <p:cBhvr>
                                        <p:cTn id="123" dur="1000"/>
                                        <p:tgtEl>
                                          <p:spTgt spid="55"/>
                                        </p:tgtEl>
                                      </p:cBhvr>
                                    </p:animEffect>
                                    <p:anim calcmode="lin" valueType="num">
                                      <p:cBhvr>
                                        <p:cTn id="124" dur="1000" fill="hold"/>
                                        <p:tgtEl>
                                          <p:spTgt spid="55"/>
                                        </p:tgtEl>
                                        <p:attrNameLst>
                                          <p:attrName>ppt_x</p:attrName>
                                        </p:attrNameLst>
                                      </p:cBhvr>
                                      <p:tavLst>
                                        <p:tav tm="0">
                                          <p:val>
                                            <p:strVal val="#ppt_x"/>
                                          </p:val>
                                        </p:tav>
                                        <p:tav tm="100000">
                                          <p:val>
                                            <p:strVal val="#ppt_x"/>
                                          </p:val>
                                        </p:tav>
                                      </p:tavLst>
                                    </p:anim>
                                    <p:anim calcmode="lin" valueType="num">
                                      <p:cBhvr>
                                        <p:cTn id="125" dur="1000" fill="hold"/>
                                        <p:tgtEl>
                                          <p:spTgt spid="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animBg="1"/>
      <p:bldP spid="35" grpId="0" animBg="1"/>
      <p:bldP spid="36" grpId="0" animBg="1"/>
      <p:bldP spid="37" grpId="0" animBg="1"/>
      <p:bldP spid="38" grpId="0" animBg="1"/>
      <p:bldP spid="41" grpId="0" animBg="1"/>
      <p:bldP spid="43" grpId="0" animBg="1"/>
      <p:bldP spid="45" grpId="0" animBg="1"/>
      <p:bldP spid="48" grpId="0" animBg="1"/>
      <p:bldP spid="25" grpId="0" animBg="1"/>
      <p:bldP spid="55"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 Box 13">
            <a:extLst>
              <a:ext uri="{FF2B5EF4-FFF2-40B4-BE49-F238E27FC236}">
                <a16:creationId xmlns:a16="http://schemas.microsoft.com/office/drawing/2014/main" id="{BD032CD6-F8FA-40AC-A7EA-919044DDE197}"/>
              </a:ext>
            </a:extLst>
          </p:cNvPr>
          <p:cNvSpPr txBox="1">
            <a:spLocks noChangeArrowheads="1"/>
          </p:cNvSpPr>
          <p:nvPr/>
        </p:nvSpPr>
        <p:spPr bwMode="auto">
          <a:xfrm>
            <a:off x="265814" y="69293"/>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 CLASIFICACIÓN FORMAS FARMACÉUTICAS LÍQUIDAS</a:t>
            </a:r>
          </a:p>
        </p:txBody>
      </p:sp>
      <p:sp>
        <p:nvSpPr>
          <p:cNvPr id="29" name="Rectángulo: esquinas redondeadas 28">
            <a:extLst>
              <a:ext uri="{FF2B5EF4-FFF2-40B4-BE49-F238E27FC236}">
                <a16:creationId xmlns:a16="http://schemas.microsoft.com/office/drawing/2014/main" id="{1762F3F2-71F8-4FEC-9719-3F4AD67E5B2B}"/>
              </a:ext>
            </a:extLst>
          </p:cNvPr>
          <p:cNvSpPr/>
          <p:nvPr/>
        </p:nvSpPr>
        <p:spPr>
          <a:xfrm>
            <a:off x="1871330" y="530958"/>
            <a:ext cx="4614531" cy="393504"/>
          </a:xfrm>
          <a:prstGeom prst="roundRect">
            <a:avLst/>
          </a:prstGeom>
          <a:solidFill>
            <a:schemeClr val="tx1">
              <a:lumMod val="50000"/>
              <a:lumOff val="5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s-CO" sz="2400" b="1" dirty="0"/>
              <a:t>SUSPENSIONES</a:t>
            </a:r>
          </a:p>
        </p:txBody>
      </p:sp>
      <p:pic>
        <p:nvPicPr>
          <p:cNvPr id="2" name="Imagen 1">
            <a:extLst>
              <a:ext uri="{FF2B5EF4-FFF2-40B4-BE49-F238E27FC236}">
                <a16:creationId xmlns:a16="http://schemas.microsoft.com/office/drawing/2014/main" id="{89D7D67A-5F49-429E-8066-5620A1EA3263}"/>
              </a:ext>
            </a:extLst>
          </p:cNvPr>
          <p:cNvPicPr>
            <a:picLocks noChangeAspect="1"/>
          </p:cNvPicPr>
          <p:nvPr/>
        </p:nvPicPr>
        <p:blipFill>
          <a:blip r:embed="rId2"/>
          <a:stretch>
            <a:fillRect/>
          </a:stretch>
        </p:blipFill>
        <p:spPr>
          <a:xfrm>
            <a:off x="1627809" y="1211223"/>
            <a:ext cx="3083441" cy="1360635"/>
          </a:xfrm>
          <a:prstGeom prst="rect">
            <a:avLst/>
          </a:prstGeom>
        </p:spPr>
      </p:pic>
      <p:pic>
        <p:nvPicPr>
          <p:cNvPr id="3" name="Imagen 2">
            <a:extLst>
              <a:ext uri="{FF2B5EF4-FFF2-40B4-BE49-F238E27FC236}">
                <a16:creationId xmlns:a16="http://schemas.microsoft.com/office/drawing/2014/main" id="{4E44CA1A-AB34-4B07-A19D-82CCAE67453D}"/>
              </a:ext>
            </a:extLst>
          </p:cNvPr>
          <p:cNvPicPr>
            <a:picLocks noChangeAspect="1"/>
          </p:cNvPicPr>
          <p:nvPr/>
        </p:nvPicPr>
        <p:blipFill>
          <a:blip r:embed="rId3"/>
          <a:stretch>
            <a:fillRect/>
          </a:stretch>
        </p:blipFill>
        <p:spPr>
          <a:xfrm>
            <a:off x="5492855" y="924462"/>
            <a:ext cx="3083441" cy="2143125"/>
          </a:xfrm>
          <a:prstGeom prst="rect">
            <a:avLst/>
          </a:prstGeom>
        </p:spPr>
      </p:pic>
      <p:pic>
        <p:nvPicPr>
          <p:cNvPr id="4" name="Imagen 3">
            <a:extLst>
              <a:ext uri="{FF2B5EF4-FFF2-40B4-BE49-F238E27FC236}">
                <a16:creationId xmlns:a16="http://schemas.microsoft.com/office/drawing/2014/main" id="{E25CDE5A-9EA6-42DB-9488-32A270AC14C9}"/>
              </a:ext>
            </a:extLst>
          </p:cNvPr>
          <p:cNvPicPr>
            <a:picLocks noChangeAspect="1"/>
          </p:cNvPicPr>
          <p:nvPr/>
        </p:nvPicPr>
        <p:blipFill>
          <a:blip r:embed="rId4"/>
          <a:stretch>
            <a:fillRect/>
          </a:stretch>
        </p:blipFill>
        <p:spPr>
          <a:xfrm>
            <a:off x="427628" y="2393322"/>
            <a:ext cx="2143125" cy="2143125"/>
          </a:xfrm>
          <a:prstGeom prst="rect">
            <a:avLst/>
          </a:prstGeom>
        </p:spPr>
      </p:pic>
      <p:pic>
        <p:nvPicPr>
          <p:cNvPr id="5" name="Imagen 4">
            <a:extLst>
              <a:ext uri="{FF2B5EF4-FFF2-40B4-BE49-F238E27FC236}">
                <a16:creationId xmlns:a16="http://schemas.microsoft.com/office/drawing/2014/main" id="{651F71E4-B810-4D18-8E48-304769095E5D}"/>
              </a:ext>
            </a:extLst>
          </p:cNvPr>
          <p:cNvPicPr>
            <a:picLocks noChangeAspect="1"/>
          </p:cNvPicPr>
          <p:nvPr/>
        </p:nvPicPr>
        <p:blipFill>
          <a:blip r:embed="rId5"/>
          <a:stretch>
            <a:fillRect/>
          </a:stretch>
        </p:blipFill>
        <p:spPr>
          <a:xfrm>
            <a:off x="2836678" y="2822722"/>
            <a:ext cx="2057400" cy="2219325"/>
          </a:xfrm>
          <a:prstGeom prst="rect">
            <a:avLst/>
          </a:prstGeom>
        </p:spPr>
      </p:pic>
      <p:pic>
        <p:nvPicPr>
          <p:cNvPr id="7" name="Imagen 6">
            <a:extLst>
              <a:ext uri="{FF2B5EF4-FFF2-40B4-BE49-F238E27FC236}">
                <a16:creationId xmlns:a16="http://schemas.microsoft.com/office/drawing/2014/main" id="{861B7CF4-E024-4BD5-BE5E-9EA829B2730D}"/>
              </a:ext>
            </a:extLst>
          </p:cNvPr>
          <p:cNvPicPr>
            <a:picLocks noChangeAspect="1"/>
          </p:cNvPicPr>
          <p:nvPr/>
        </p:nvPicPr>
        <p:blipFill>
          <a:blip r:embed="rId6"/>
          <a:stretch>
            <a:fillRect/>
          </a:stretch>
        </p:blipFill>
        <p:spPr>
          <a:xfrm>
            <a:off x="5673055" y="2680401"/>
            <a:ext cx="2143125" cy="2143125"/>
          </a:xfrm>
          <a:prstGeom prst="rect">
            <a:avLst/>
          </a:prstGeom>
        </p:spPr>
      </p:pic>
    </p:spTree>
    <p:extLst>
      <p:ext uri="{BB962C8B-B14F-4D97-AF65-F5344CB8AC3E}">
        <p14:creationId xmlns:p14="http://schemas.microsoft.com/office/powerpoint/2010/main" val="458139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ppt_x"/>
                                          </p:val>
                                        </p:tav>
                                        <p:tav tm="100000">
                                          <p:val>
                                            <p:strVal val="#ppt_x"/>
                                          </p:val>
                                        </p:tav>
                                      </p:tavLst>
                                    </p:anim>
                                    <p:anim calcmode="lin" valueType="num">
                                      <p:cBhvr additive="base">
                                        <p:cTn id="8"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648586" y="1983503"/>
            <a:ext cx="7243047" cy="584775"/>
          </a:xfrm>
          <a:prstGeom prst="rect">
            <a:avLst/>
          </a:prstGeom>
          <a:noFill/>
          <a:ln w="9525" algn="ctr">
            <a:noFill/>
            <a:miter lim="800000"/>
            <a:headEnd/>
            <a:tailEnd/>
          </a:ln>
          <a:effectLst/>
        </p:spPr>
        <p:txBody>
          <a:bodyPr wrap="square">
            <a:spAutoFit/>
          </a:bodyPr>
          <a:lstStyle/>
          <a:p>
            <a:pPr algn="ctr">
              <a:spcBef>
                <a:spcPct val="50000"/>
              </a:spcBef>
              <a:defRPr/>
            </a:pPr>
            <a:r>
              <a:rPr lang="es-ES" sz="3200" b="1" dirty="0">
                <a:effectLst>
                  <a:outerShdw blurRad="38100" dist="38100" dir="2700000" algn="tl">
                    <a:srgbClr val="C0C0C0"/>
                  </a:outerShdw>
                </a:effectLst>
              </a:rPr>
              <a:t> FORMAS FARMACÉUTICAS SEMISÓLIDAS</a:t>
            </a:r>
          </a:p>
        </p:txBody>
      </p:sp>
    </p:spTree>
    <p:extLst>
      <p:ext uri="{BB962C8B-B14F-4D97-AF65-F5344CB8AC3E}">
        <p14:creationId xmlns:p14="http://schemas.microsoft.com/office/powerpoint/2010/main" val="1005961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1531088" y="72912"/>
            <a:ext cx="6103087" cy="561372"/>
          </a:xfrm>
          <a:prstGeom prst="rect">
            <a:avLst/>
          </a:prstGeom>
          <a:noFill/>
          <a:ln w="9525" algn="ctr">
            <a:noFill/>
            <a:miter lim="800000"/>
            <a:headEnd/>
            <a:tailEnd/>
          </a:ln>
          <a:effectLst/>
        </p:spPr>
        <p:txBody>
          <a:bodyPr wrap="square">
            <a:spAutoFit/>
          </a:bodyPr>
          <a:lstStyle/>
          <a:p>
            <a:pPr algn="ctr">
              <a:lnSpc>
                <a:spcPct val="140000"/>
              </a:lnSpc>
              <a:spcBef>
                <a:spcPct val="50000"/>
              </a:spcBef>
              <a:defRPr/>
            </a:pPr>
            <a:r>
              <a:rPr lang="es-MX" sz="2400" b="1" dirty="0">
                <a:effectLst>
                  <a:outerShdw blurRad="38100" dist="38100" dir="2700000" algn="tl">
                    <a:srgbClr val="C0C0C0"/>
                  </a:outerShdw>
                </a:effectLst>
              </a:rPr>
              <a:t>2. INTRODUCCIÓN</a:t>
            </a:r>
            <a:endParaRPr lang="es-ES" sz="2400" b="1" dirty="0">
              <a:effectLst>
                <a:outerShdw blurRad="38100" dist="38100" dir="2700000" algn="tl">
                  <a:srgbClr val="C0C0C0"/>
                </a:outerShdw>
              </a:effectLst>
            </a:endParaRPr>
          </a:p>
        </p:txBody>
      </p:sp>
      <p:sp>
        <p:nvSpPr>
          <p:cNvPr id="2" name="CuadroTexto 1">
            <a:extLst>
              <a:ext uri="{FF2B5EF4-FFF2-40B4-BE49-F238E27FC236}">
                <a16:creationId xmlns:a16="http://schemas.microsoft.com/office/drawing/2014/main" id="{1F8AD9A7-F1EC-40BD-8EFB-ED2EB6EAEDAA}"/>
              </a:ext>
            </a:extLst>
          </p:cNvPr>
          <p:cNvSpPr txBox="1"/>
          <p:nvPr/>
        </p:nvSpPr>
        <p:spPr>
          <a:xfrm>
            <a:off x="414670" y="999460"/>
            <a:ext cx="8335925" cy="646331"/>
          </a:xfrm>
          <a:prstGeom prst="rect">
            <a:avLst/>
          </a:prstGeom>
          <a:noFill/>
        </p:spPr>
        <p:txBody>
          <a:bodyPr wrap="square" rtlCol="0">
            <a:spAutoFit/>
          </a:bodyPr>
          <a:lstStyle/>
          <a:p>
            <a:pPr marL="285750" indent="-285750">
              <a:buFont typeface="Wingdings" panose="05000000000000000000" pitchFamily="2" charset="2"/>
              <a:buChar char="ü"/>
            </a:pPr>
            <a:endParaRPr lang="es-CO" dirty="0"/>
          </a:p>
          <a:p>
            <a:pPr marL="285750" indent="-285750">
              <a:buFont typeface="Wingdings" panose="05000000000000000000" pitchFamily="2" charset="2"/>
              <a:buChar char="ü"/>
            </a:pPr>
            <a:endParaRPr lang="es-CO" dirty="0"/>
          </a:p>
        </p:txBody>
      </p:sp>
      <p:sp>
        <p:nvSpPr>
          <p:cNvPr id="3" name="CuadroTexto 2">
            <a:extLst>
              <a:ext uri="{FF2B5EF4-FFF2-40B4-BE49-F238E27FC236}">
                <a16:creationId xmlns:a16="http://schemas.microsoft.com/office/drawing/2014/main" id="{A2C7BA4E-2931-48D9-8B65-359447B585C2}"/>
              </a:ext>
            </a:extLst>
          </p:cNvPr>
          <p:cNvSpPr txBox="1"/>
          <p:nvPr/>
        </p:nvSpPr>
        <p:spPr>
          <a:xfrm>
            <a:off x="138223" y="999460"/>
            <a:ext cx="8750596" cy="3416320"/>
          </a:xfrm>
          <a:prstGeom prst="rect">
            <a:avLst/>
          </a:prstGeom>
          <a:noFill/>
        </p:spPr>
        <p:txBody>
          <a:bodyPr wrap="square" rtlCol="0">
            <a:spAutoFit/>
          </a:bodyPr>
          <a:lstStyle/>
          <a:p>
            <a:pPr algn="just"/>
            <a:r>
              <a:rPr lang="es-ES" dirty="0"/>
              <a:t>El conocimiento integral del de los medicamentos es crucial para lograr el cumplimiento de las metas farmacoterapéuticas planteadas por el profesional de la salud. El objetivo de esta tema es que el estudiante comprenda la importancia de las formas farmacéuticas de un medicamento, su proceso dentro del organismo y como esto influye en el proceso de dispensación de estos.</a:t>
            </a:r>
          </a:p>
          <a:p>
            <a:pPr algn="just"/>
            <a:endParaRPr lang="es-ES" dirty="0"/>
          </a:p>
          <a:p>
            <a:pPr algn="just"/>
            <a:r>
              <a:rPr lang="es-ES" dirty="0"/>
              <a:t>Uno de los factores determinantes en la biodisponibilidad de un medicamento es sin duda la forma en que se dispone de un fármaco, considerando la forma farmacéutica en la que está formulado y la vía de administración . Lo anterior nos demuestra lo importante que es para un estudiante del área de la salud, tener conocimientos sólidos sobre las diferentes formas de presentación de los medicamentos a los cuales se enfrentará desde el inicio de su práctica formativa y después en el ejercicio de su profesión. </a:t>
            </a:r>
            <a:endParaRPr lang="es-CO" dirty="0"/>
          </a:p>
        </p:txBody>
      </p:sp>
    </p:spTree>
    <p:extLst>
      <p:ext uri="{BB962C8B-B14F-4D97-AF65-F5344CB8AC3E}">
        <p14:creationId xmlns:p14="http://schemas.microsoft.com/office/powerpoint/2010/main" val="2109039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id="{D83CBDF3-1775-445B-96E7-1CF2403B906D}"/>
              </a:ext>
            </a:extLst>
          </p:cNvPr>
          <p:cNvSpPr txBox="1"/>
          <p:nvPr/>
        </p:nvSpPr>
        <p:spPr>
          <a:xfrm>
            <a:off x="340242" y="1406680"/>
            <a:ext cx="2977116" cy="2585323"/>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algn="just"/>
            <a:r>
              <a:rPr lang="es-ES" sz="1800" b="1" i="0" u="none" strike="noStrike" baseline="0" dirty="0">
                <a:solidFill>
                  <a:srgbClr val="000000"/>
                </a:solidFill>
                <a:latin typeface="Caecilia LT Std Light"/>
              </a:rPr>
              <a:t>Ungüento: </a:t>
            </a:r>
            <a:r>
              <a:rPr lang="es-ES" sz="1800" b="0" i="0" u="none" strike="noStrike" baseline="0" dirty="0">
                <a:solidFill>
                  <a:srgbClr val="000000"/>
                </a:solidFill>
                <a:latin typeface="Caecilia LT Std Light"/>
              </a:rPr>
              <a:t>pomada en suspensión de elevada consistencia y, por lo tanto, reducida extensibilidad. </a:t>
            </a:r>
          </a:p>
          <a:p>
            <a:pPr algn="just"/>
            <a:endParaRPr lang="es-ES" dirty="0">
              <a:solidFill>
                <a:srgbClr val="000000"/>
              </a:solidFill>
              <a:latin typeface="Caecilia LT Std Light"/>
            </a:endParaRPr>
          </a:p>
          <a:p>
            <a:pPr algn="just"/>
            <a:endParaRPr lang="es-ES" sz="1800" b="0" i="0" u="none" strike="noStrike" baseline="0" dirty="0">
              <a:solidFill>
                <a:srgbClr val="000000"/>
              </a:solidFill>
              <a:latin typeface="Caecilia LT Std Light"/>
            </a:endParaRPr>
          </a:p>
          <a:p>
            <a:pPr algn="just"/>
            <a:r>
              <a:rPr lang="es-ES" sz="1800" b="1" i="0" u="none" strike="noStrike" baseline="0" dirty="0">
                <a:solidFill>
                  <a:srgbClr val="000000"/>
                </a:solidFill>
                <a:latin typeface="Caecilia LT Std Light"/>
              </a:rPr>
              <a:t>Crema: </a:t>
            </a:r>
            <a:r>
              <a:rPr lang="es-ES" sz="1800" b="0" i="0" u="none" strike="noStrike" baseline="0" dirty="0">
                <a:solidFill>
                  <a:srgbClr val="000000"/>
                </a:solidFill>
                <a:latin typeface="Caecilia LT Std Light"/>
              </a:rPr>
              <a:t>pomada en emulsión óleo-acuosa y de consistencia más fluida. </a:t>
            </a:r>
            <a:endParaRPr lang="es-CO" dirty="0"/>
          </a:p>
        </p:txBody>
      </p:sp>
      <p:sp>
        <p:nvSpPr>
          <p:cNvPr id="3" name="CuadroTexto 2">
            <a:extLst>
              <a:ext uri="{FF2B5EF4-FFF2-40B4-BE49-F238E27FC236}">
                <a16:creationId xmlns:a16="http://schemas.microsoft.com/office/drawing/2014/main" id="{5BB9254E-B59E-4742-B0BA-055A0EDE13A1}"/>
              </a:ext>
            </a:extLst>
          </p:cNvPr>
          <p:cNvSpPr txBox="1"/>
          <p:nvPr/>
        </p:nvSpPr>
        <p:spPr>
          <a:xfrm>
            <a:off x="265814" y="244549"/>
            <a:ext cx="7317475" cy="461665"/>
          </a:xfrm>
          <a:prstGeom prst="rect">
            <a:avLst/>
          </a:prstGeom>
          <a:noFill/>
        </p:spPr>
        <p:txBody>
          <a:bodyPr wrap="square" rtlCol="0">
            <a:spAutoFit/>
          </a:bodyPr>
          <a:lstStyle/>
          <a:p>
            <a:r>
              <a:rPr lang="es-CO" sz="2400" b="1" dirty="0"/>
              <a:t>CLASIFICACIÓN FORMAS FARMACÉUTICAS SEMISÓLIDAS</a:t>
            </a:r>
          </a:p>
        </p:txBody>
      </p:sp>
      <p:pic>
        <p:nvPicPr>
          <p:cNvPr id="2" name="Imagen 1">
            <a:extLst>
              <a:ext uri="{FF2B5EF4-FFF2-40B4-BE49-F238E27FC236}">
                <a16:creationId xmlns:a16="http://schemas.microsoft.com/office/drawing/2014/main" id="{E1BF5451-95C9-4837-84C3-A9F48AC95E53}"/>
              </a:ext>
            </a:extLst>
          </p:cNvPr>
          <p:cNvPicPr>
            <a:picLocks noChangeAspect="1"/>
          </p:cNvPicPr>
          <p:nvPr/>
        </p:nvPicPr>
        <p:blipFill>
          <a:blip r:embed="rId2"/>
          <a:stretch>
            <a:fillRect/>
          </a:stretch>
        </p:blipFill>
        <p:spPr>
          <a:xfrm>
            <a:off x="4659386" y="787474"/>
            <a:ext cx="2143125" cy="2143125"/>
          </a:xfrm>
          <a:prstGeom prst="rect">
            <a:avLst/>
          </a:prstGeom>
        </p:spPr>
      </p:pic>
      <p:pic>
        <p:nvPicPr>
          <p:cNvPr id="4" name="Imagen 3">
            <a:extLst>
              <a:ext uri="{FF2B5EF4-FFF2-40B4-BE49-F238E27FC236}">
                <a16:creationId xmlns:a16="http://schemas.microsoft.com/office/drawing/2014/main" id="{A6F06434-CED5-4C46-A2F6-9EB717CAFBDC}"/>
              </a:ext>
            </a:extLst>
          </p:cNvPr>
          <p:cNvPicPr>
            <a:picLocks noChangeAspect="1"/>
          </p:cNvPicPr>
          <p:nvPr/>
        </p:nvPicPr>
        <p:blipFill>
          <a:blip r:embed="rId3"/>
          <a:stretch>
            <a:fillRect/>
          </a:stretch>
        </p:blipFill>
        <p:spPr>
          <a:xfrm>
            <a:off x="3719512" y="3284463"/>
            <a:ext cx="2619375" cy="1743075"/>
          </a:xfrm>
          <a:prstGeom prst="rect">
            <a:avLst/>
          </a:prstGeom>
        </p:spPr>
      </p:pic>
      <p:pic>
        <p:nvPicPr>
          <p:cNvPr id="5" name="Imagen 4">
            <a:extLst>
              <a:ext uri="{FF2B5EF4-FFF2-40B4-BE49-F238E27FC236}">
                <a16:creationId xmlns:a16="http://schemas.microsoft.com/office/drawing/2014/main" id="{BDC392F4-B9D8-4F4E-AA92-E0A5CDA7367F}"/>
              </a:ext>
            </a:extLst>
          </p:cNvPr>
          <p:cNvPicPr>
            <a:picLocks noChangeAspect="1"/>
          </p:cNvPicPr>
          <p:nvPr/>
        </p:nvPicPr>
        <p:blipFill>
          <a:blip r:embed="rId4"/>
          <a:stretch>
            <a:fillRect/>
          </a:stretch>
        </p:blipFill>
        <p:spPr>
          <a:xfrm>
            <a:off x="6555747" y="3113013"/>
            <a:ext cx="2390775" cy="1914525"/>
          </a:xfrm>
          <a:prstGeom prst="rect">
            <a:avLst/>
          </a:prstGeom>
        </p:spPr>
      </p:pic>
    </p:spTree>
    <p:extLst>
      <p:ext uri="{BB962C8B-B14F-4D97-AF65-F5344CB8AC3E}">
        <p14:creationId xmlns:p14="http://schemas.microsoft.com/office/powerpoint/2010/main" val="3272743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 calcmode="lin" valueType="num">
                                      <p:cBhvr additive="base">
                                        <p:cTn id="13"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anim calcmode="lin" valueType="num">
                                      <p:cBhvr additive="base">
                                        <p:cTn id="19"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
                                        </p:tgtEl>
                                        <p:attrNameLst>
                                          <p:attrName>style.visibility</p:attrName>
                                        </p:attrNameLst>
                                      </p:cBhvr>
                                      <p:to>
                                        <p:strVal val="visible"/>
                                      </p:to>
                                    </p:set>
                                    <p:anim calcmode="lin" valueType="num">
                                      <p:cBhvr additive="base">
                                        <p:cTn id="25" dur="500" fill="hold"/>
                                        <p:tgtEl>
                                          <p:spTgt spid="2"/>
                                        </p:tgtEl>
                                        <p:attrNameLst>
                                          <p:attrName>ppt_x</p:attrName>
                                        </p:attrNameLst>
                                      </p:cBhvr>
                                      <p:tavLst>
                                        <p:tav tm="0">
                                          <p:val>
                                            <p:strVal val="#ppt_x"/>
                                          </p:val>
                                        </p:tav>
                                        <p:tav tm="100000">
                                          <p:val>
                                            <p:strVal val="#ppt_x"/>
                                          </p:val>
                                        </p:tav>
                                      </p:tavLst>
                                    </p:anim>
                                    <p:anim calcmode="lin" valueType="num">
                                      <p:cBhvr additive="base">
                                        <p:cTn id="26"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ppt_x"/>
                                          </p:val>
                                        </p:tav>
                                        <p:tav tm="100000">
                                          <p:val>
                                            <p:strVal val="#ppt_x"/>
                                          </p:val>
                                        </p:tav>
                                      </p:tavLst>
                                    </p:anim>
                                    <p:anim calcmode="lin" valueType="num">
                                      <p:cBhvr additive="base">
                                        <p:cTn id="32" dur="500" fill="hold"/>
                                        <p:tgtEl>
                                          <p:spTgt spid="4"/>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5"/>
                                        </p:tgtEl>
                                        <p:attrNameLst>
                                          <p:attrName>style.visibility</p:attrName>
                                        </p:attrNameLst>
                                      </p:cBhvr>
                                      <p:to>
                                        <p:strVal val="visible"/>
                                      </p:to>
                                    </p:set>
                                    <p:anim calcmode="lin" valueType="num">
                                      <p:cBhvr additive="base">
                                        <p:cTn id="35" dur="500" fill="hold"/>
                                        <p:tgtEl>
                                          <p:spTgt spid="5"/>
                                        </p:tgtEl>
                                        <p:attrNameLst>
                                          <p:attrName>ppt_x</p:attrName>
                                        </p:attrNameLst>
                                      </p:cBhvr>
                                      <p:tavLst>
                                        <p:tav tm="0">
                                          <p:val>
                                            <p:strVal val="#ppt_x"/>
                                          </p:val>
                                        </p:tav>
                                        <p:tav tm="100000">
                                          <p:val>
                                            <p:strVal val="#ppt_x"/>
                                          </p:val>
                                        </p:tav>
                                      </p:tavLst>
                                    </p:anim>
                                    <p:anim calcmode="lin" valueType="num">
                                      <p:cBhvr additive="base">
                                        <p:cTn id="3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648586" y="1983503"/>
            <a:ext cx="7243047" cy="584775"/>
          </a:xfrm>
          <a:prstGeom prst="rect">
            <a:avLst/>
          </a:prstGeom>
          <a:noFill/>
          <a:ln w="9525" algn="ctr">
            <a:noFill/>
            <a:miter lim="800000"/>
            <a:headEnd/>
            <a:tailEnd/>
          </a:ln>
          <a:effectLst/>
        </p:spPr>
        <p:txBody>
          <a:bodyPr wrap="square">
            <a:spAutoFit/>
          </a:bodyPr>
          <a:lstStyle/>
          <a:p>
            <a:pPr algn="ctr">
              <a:spcBef>
                <a:spcPct val="50000"/>
              </a:spcBef>
              <a:defRPr/>
            </a:pPr>
            <a:r>
              <a:rPr lang="es-ES" sz="3200" b="1" dirty="0">
                <a:effectLst>
                  <a:outerShdw blurRad="38100" dist="38100" dir="2700000" algn="tl">
                    <a:srgbClr val="C0C0C0"/>
                  </a:outerShdw>
                </a:effectLst>
              </a:rPr>
              <a:t> FORMAS FARMACÉUTICAS ESPECIALES</a:t>
            </a:r>
          </a:p>
        </p:txBody>
      </p:sp>
    </p:spTree>
    <p:extLst>
      <p:ext uri="{BB962C8B-B14F-4D97-AF65-F5344CB8AC3E}">
        <p14:creationId xmlns:p14="http://schemas.microsoft.com/office/powerpoint/2010/main" val="1012612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5BB9254E-B59E-4742-B0BA-055A0EDE13A1}"/>
              </a:ext>
            </a:extLst>
          </p:cNvPr>
          <p:cNvSpPr txBox="1"/>
          <p:nvPr/>
        </p:nvSpPr>
        <p:spPr>
          <a:xfrm>
            <a:off x="437937" y="122765"/>
            <a:ext cx="7317475" cy="461665"/>
          </a:xfrm>
          <a:prstGeom prst="rect">
            <a:avLst/>
          </a:prstGeom>
          <a:noFill/>
        </p:spPr>
        <p:txBody>
          <a:bodyPr wrap="square" rtlCol="0">
            <a:spAutoFit/>
          </a:bodyPr>
          <a:lstStyle/>
          <a:p>
            <a:r>
              <a:rPr lang="es-CO" sz="2400" b="1" dirty="0"/>
              <a:t>CLASIFICACIÓN FORMAS FARMACÉUTICAS ESPECIALES</a:t>
            </a:r>
          </a:p>
        </p:txBody>
      </p:sp>
      <p:sp>
        <p:nvSpPr>
          <p:cNvPr id="2" name="Globo: flecha hacia abajo 1">
            <a:extLst>
              <a:ext uri="{FF2B5EF4-FFF2-40B4-BE49-F238E27FC236}">
                <a16:creationId xmlns:a16="http://schemas.microsoft.com/office/drawing/2014/main" id="{76A143D1-79ED-4C37-BAB3-DEB0B3C3559B}"/>
              </a:ext>
            </a:extLst>
          </p:cNvPr>
          <p:cNvSpPr/>
          <p:nvPr/>
        </p:nvSpPr>
        <p:spPr>
          <a:xfrm>
            <a:off x="2477386" y="707196"/>
            <a:ext cx="3540642" cy="2046638"/>
          </a:xfrm>
          <a:prstGeom prst="downArrowCallout">
            <a:avLst/>
          </a:prstGeom>
          <a:solidFill>
            <a:schemeClr val="lt1">
              <a:alpha val="96000"/>
            </a:schemeClr>
          </a:solidFill>
          <a:ln w="41275"/>
        </p:spPr>
        <p:style>
          <a:lnRef idx="2">
            <a:schemeClr val="accent2"/>
          </a:lnRef>
          <a:fillRef idx="1">
            <a:schemeClr val="lt1"/>
          </a:fillRef>
          <a:effectRef idx="0">
            <a:schemeClr val="accent2"/>
          </a:effectRef>
          <a:fontRef idx="minor">
            <a:schemeClr val="dk1"/>
          </a:fontRef>
        </p:style>
        <p:txBody>
          <a:bodyPr rtlCol="0" anchor="ctr"/>
          <a:lstStyle/>
          <a:p>
            <a:pPr algn="ctr"/>
            <a:r>
              <a:rPr lang="es-ES" b="1" dirty="0"/>
              <a:t>Cartuchos presurizados </a:t>
            </a:r>
          </a:p>
          <a:p>
            <a:pPr algn="just"/>
            <a:endParaRPr lang="es-ES" sz="1400" dirty="0"/>
          </a:p>
          <a:p>
            <a:pPr algn="just"/>
            <a:r>
              <a:rPr lang="es-ES" sz="1400" dirty="0"/>
              <a:t>Envases metálicos en los que está el medicamento en forma líquida junto con un gas propelente, para ser administrado por vía respiratoria.</a:t>
            </a:r>
            <a:endParaRPr lang="es-CO" sz="1400" dirty="0"/>
          </a:p>
        </p:txBody>
      </p:sp>
      <p:pic>
        <p:nvPicPr>
          <p:cNvPr id="4" name="Imagen 3">
            <a:extLst>
              <a:ext uri="{FF2B5EF4-FFF2-40B4-BE49-F238E27FC236}">
                <a16:creationId xmlns:a16="http://schemas.microsoft.com/office/drawing/2014/main" id="{FF85A537-63BD-4E6C-84A6-04DA22FBD473}"/>
              </a:ext>
            </a:extLst>
          </p:cNvPr>
          <p:cNvPicPr>
            <a:picLocks noChangeAspect="1"/>
          </p:cNvPicPr>
          <p:nvPr/>
        </p:nvPicPr>
        <p:blipFill>
          <a:blip r:embed="rId2"/>
          <a:stretch>
            <a:fillRect/>
          </a:stretch>
        </p:blipFill>
        <p:spPr>
          <a:xfrm>
            <a:off x="1243898" y="2832740"/>
            <a:ext cx="2466975" cy="1847850"/>
          </a:xfrm>
          <a:prstGeom prst="rect">
            <a:avLst/>
          </a:prstGeom>
        </p:spPr>
      </p:pic>
      <p:pic>
        <p:nvPicPr>
          <p:cNvPr id="5" name="Imagen 4">
            <a:extLst>
              <a:ext uri="{FF2B5EF4-FFF2-40B4-BE49-F238E27FC236}">
                <a16:creationId xmlns:a16="http://schemas.microsoft.com/office/drawing/2014/main" id="{FDB4C022-E457-4288-92AA-CD93F422CDED}"/>
              </a:ext>
            </a:extLst>
          </p:cNvPr>
          <p:cNvPicPr>
            <a:picLocks noChangeAspect="1"/>
          </p:cNvPicPr>
          <p:nvPr/>
        </p:nvPicPr>
        <p:blipFill>
          <a:blip r:embed="rId3"/>
          <a:stretch>
            <a:fillRect/>
          </a:stretch>
        </p:blipFill>
        <p:spPr>
          <a:xfrm>
            <a:off x="4657533" y="2685103"/>
            <a:ext cx="2143125" cy="2143125"/>
          </a:xfrm>
          <a:prstGeom prst="rect">
            <a:avLst/>
          </a:prstGeom>
        </p:spPr>
      </p:pic>
    </p:spTree>
    <p:extLst>
      <p:ext uri="{BB962C8B-B14F-4D97-AF65-F5344CB8AC3E}">
        <p14:creationId xmlns:p14="http://schemas.microsoft.com/office/powerpoint/2010/main" val="3236866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animEffect transition="in" filter="fade">
                                      <p:cBhvr>
                                        <p:cTn id="13" dur="1000"/>
                                        <p:tgtEl>
                                          <p:spTgt spid="2">
                                            <p:txEl>
                                              <p:pRg st="0" end="0"/>
                                            </p:txEl>
                                          </p:spTgt>
                                        </p:tgtEl>
                                      </p:cBhvr>
                                    </p:animEffect>
                                    <p:anim calcmode="lin" valueType="num">
                                      <p:cBhvr>
                                        <p:cTn id="14"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2">
                                            <p:txEl>
                                              <p:pRg st="2" end="2"/>
                                            </p:txEl>
                                          </p:spTgt>
                                        </p:tgtEl>
                                        <p:attrNameLst>
                                          <p:attrName>style.visibility</p:attrName>
                                        </p:attrNameLst>
                                      </p:cBhvr>
                                      <p:to>
                                        <p:strVal val="visible"/>
                                      </p:to>
                                    </p:set>
                                    <p:animEffect transition="in" filter="fade">
                                      <p:cBhvr>
                                        <p:cTn id="20" dur="1000"/>
                                        <p:tgtEl>
                                          <p:spTgt spid="2">
                                            <p:txEl>
                                              <p:pRg st="2" end="2"/>
                                            </p:txEl>
                                          </p:spTgt>
                                        </p:tgtEl>
                                      </p:cBhvr>
                                    </p:animEffect>
                                    <p:anim calcmode="lin" valueType="num">
                                      <p:cBhvr>
                                        <p:cTn id="21"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22"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1000"/>
                                        <p:tgtEl>
                                          <p:spTgt spid="4"/>
                                        </p:tgtEl>
                                      </p:cBhvr>
                                    </p:animEffect>
                                    <p:anim calcmode="lin" valueType="num">
                                      <p:cBhvr>
                                        <p:cTn id="28" dur="1000" fill="hold"/>
                                        <p:tgtEl>
                                          <p:spTgt spid="4"/>
                                        </p:tgtEl>
                                        <p:attrNameLst>
                                          <p:attrName>ppt_x</p:attrName>
                                        </p:attrNameLst>
                                      </p:cBhvr>
                                      <p:tavLst>
                                        <p:tav tm="0">
                                          <p:val>
                                            <p:strVal val="#ppt_x"/>
                                          </p:val>
                                        </p:tav>
                                        <p:tav tm="100000">
                                          <p:val>
                                            <p:strVal val="#ppt_x"/>
                                          </p:val>
                                        </p:tav>
                                      </p:tavLst>
                                    </p:anim>
                                    <p:anim calcmode="lin" valueType="num">
                                      <p:cBhvr>
                                        <p:cTn id="2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1000"/>
                                        <p:tgtEl>
                                          <p:spTgt spid="5"/>
                                        </p:tgtEl>
                                      </p:cBhvr>
                                    </p:animEffect>
                                    <p:anim calcmode="lin" valueType="num">
                                      <p:cBhvr>
                                        <p:cTn id="35" dur="1000" fill="hold"/>
                                        <p:tgtEl>
                                          <p:spTgt spid="5"/>
                                        </p:tgtEl>
                                        <p:attrNameLst>
                                          <p:attrName>ppt_x</p:attrName>
                                        </p:attrNameLst>
                                      </p:cBhvr>
                                      <p:tavLst>
                                        <p:tav tm="0">
                                          <p:val>
                                            <p:strVal val="#ppt_x"/>
                                          </p:val>
                                        </p:tav>
                                        <p:tav tm="100000">
                                          <p:val>
                                            <p:strVal val="#ppt_x"/>
                                          </p:val>
                                        </p:tav>
                                      </p:tavLst>
                                    </p:anim>
                                    <p:anim calcmode="lin" valueType="num">
                                      <p:cBhvr>
                                        <p:cTn id="3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5BB9254E-B59E-4742-B0BA-055A0EDE13A1}"/>
              </a:ext>
            </a:extLst>
          </p:cNvPr>
          <p:cNvSpPr txBox="1"/>
          <p:nvPr/>
        </p:nvSpPr>
        <p:spPr>
          <a:xfrm>
            <a:off x="437937" y="122765"/>
            <a:ext cx="7317475" cy="461665"/>
          </a:xfrm>
          <a:prstGeom prst="rect">
            <a:avLst/>
          </a:prstGeom>
          <a:noFill/>
        </p:spPr>
        <p:txBody>
          <a:bodyPr wrap="square" rtlCol="0">
            <a:spAutoFit/>
          </a:bodyPr>
          <a:lstStyle/>
          <a:p>
            <a:r>
              <a:rPr lang="es-CO" sz="2400" b="1" dirty="0"/>
              <a:t>CLASIFICACIÓN FORMAS FARMACÉUTICAS ESPECIALES</a:t>
            </a:r>
          </a:p>
        </p:txBody>
      </p:sp>
      <p:sp>
        <p:nvSpPr>
          <p:cNvPr id="2" name="Globo: flecha hacia abajo 1">
            <a:extLst>
              <a:ext uri="{FF2B5EF4-FFF2-40B4-BE49-F238E27FC236}">
                <a16:creationId xmlns:a16="http://schemas.microsoft.com/office/drawing/2014/main" id="{76A143D1-79ED-4C37-BAB3-DEB0B3C3559B}"/>
              </a:ext>
            </a:extLst>
          </p:cNvPr>
          <p:cNvSpPr/>
          <p:nvPr/>
        </p:nvSpPr>
        <p:spPr>
          <a:xfrm>
            <a:off x="2477386" y="707196"/>
            <a:ext cx="3540642" cy="1940312"/>
          </a:xfrm>
          <a:prstGeom prst="downArrowCallout">
            <a:avLst/>
          </a:prstGeom>
          <a:solidFill>
            <a:schemeClr val="lt1">
              <a:alpha val="96000"/>
            </a:schemeClr>
          </a:solidFill>
          <a:ln w="41275">
            <a:solidFill>
              <a:schemeClr val="tx2"/>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s-CO" sz="2000" b="1" dirty="0"/>
              <a:t>Dispositivos de polvo seco </a:t>
            </a:r>
          </a:p>
          <a:p>
            <a:pPr algn="ctr"/>
            <a:endParaRPr lang="es-CO" sz="1400" dirty="0"/>
          </a:p>
          <a:p>
            <a:pPr algn="just"/>
            <a:r>
              <a:rPr lang="es-CO" sz="1400" dirty="0"/>
              <a:t>Envases diseñados para permitir inhalar el medicamento sin utilizar gases propelentes.</a:t>
            </a:r>
          </a:p>
        </p:txBody>
      </p:sp>
      <p:pic>
        <p:nvPicPr>
          <p:cNvPr id="4" name="Imagen 3">
            <a:extLst>
              <a:ext uri="{FF2B5EF4-FFF2-40B4-BE49-F238E27FC236}">
                <a16:creationId xmlns:a16="http://schemas.microsoft.com/office/drawing/2014/main" id="{8112DA0E-A43D-4D3C-884E-6C092EB42CE3}"/>
              </a:ext>
            </a:extLst>
          </p:cNvPr>
          <p:cNvPicPr>
            <a:picLocks noChangeAspect="1"/>
          </p:cNvPicPr>
          <p:nvPr/>
        </p:nvPicPr>
        <p:blipFill>
          <a:blip r:embed="rId2"/>
          <a:stretch>
            <a:fillRect/>
          </a:stretch>
        </p:blipFill>
        <p:spPr>
          <a:xfrm>
            <a:off x="2786986" y="2770274"/>
            <a:ext cx="2619375" cy="1743075"/>
          </a:xfrm>
          <a:prstGeom prst="rect">
            <a:avLst/>
          </a:prstGeom>
        </p:spPr>
      </p:pic>
    </p:spTree>
    <p:extLst>
      <p:ext uri="{BB962C8B-B14F-4D97-AF65-F5344CB8AC3E}">
        <p14:creationId xmlns:p14="http://schemas.microsoft.com/office/powerpoint/2010/main" val="2578544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
                                            <p:txEl>
                                              <p:pRg st="0" end="0"/>
                                            </p:txEl>
                                          </p:spTgt>
                                        </p:tgtEl>
                                        <p:attrNameLst>
                                          <p:attrName>style.visibility</p:attrName>
                                        </p:attrNameLst>
                                      </p:cBhvr>
                                      <p:to>
                                        <p:strVal val="visible"/>
                                      </p:to>
                                    </p:set>
                                    <p:animEffect transition="in" filter="fade">
                                      <p:cBhvr>
                                        <p:cTn id="14" dur="1000"/>
                                        <p:tgtEl>
                                          <p:spTgt spid="2">
                                            <p:txEl>
                                              <p:pRg st="0" end="0"/>
                                            </p:txEl>
                                          </p:spTgt>
                                        </p:tgtEl>
                                      </p:cBhvr>
                                    </p:animEffect>
                                    <p:anim calcmode="lin" valueType="num">
                                      <p:cBhvr>
                                        <p:cTn id="15"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
                                            <p:txEl>
                                              <p:pRg st="2" end="2"/>
                                            </p:txEl>
                                          </p:spTgt>
                                        </p:tgtEl>
                                        <p:attrNameLst>
                                          <p:attrName>style.visibility</p:attrName>
                                        </p:attrNameLst>
                                      </p:cBhvr>
                                      <p:to>
                                        <p:strVal val="visible"/>
                                      </p:to>
                                    </p:set>
                                    <p:animEffect transition="in" filter="fade">
                                      <p:cBhvr>
                                        <p:cTn id="21" dur="1000"/>
                                        <p:tgtEl>
                                          <p:spTgt spid="2">
                                            <p:txEl>
                                              <p:pRg st="2" end="2"/>
                                            </p:txEl>
                                          </p:spTgt>
                                        </p:tgtEl>
                                      </p:cBhvr>
                                    </p:animEffect>
                                    <p:anim calcmode="lin" valueType="num">
                                      <p:cBhvr>
                                        <p:cTn id="22"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cBhvr additive="base">
                                        <p:cTn id="28" dur="500" fill="hold"/>
                                        <p:tgtEl>
                                          <p:spTgt spid="4"/>
                                        </p:tgtEl>
                                        <p:attrNameLst>
                                          <p:attrName>ppt_x</p:attrName>
                                        </p:attrNameLst>
                                      </p:cBhvr>
                                      <p:tavLst>
                                        <p:tav tm="0">
                                          <p:val>
                                            <p:strVal val="#ppt_x"/>
                                          </p:val>
                                        </p:tav>
                                        <p:tav tm="100000">
                                          <p:val>
                                            <p:strVal val="#ppt_x"/>
                                          </p:val>
                                        </p:tav>
                                      </p:tavLst>
                                    </p:anim>
                                    <p:anim calcmode="lin" valueType="num">
                                      <p:cBhvr additive="base">
                                        <p:cTn id="2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5BB9254E-B59E-4742-B0BA-055A0EDE13A1}"/>
              </a:ext>
            </a:extLst>
          </p:cNvPr>
          <p:cNvSpPr txBox="1"/>
          <p:nvPr/>
        </p:nvSpPr>
        <p:spPr>
          <a:xfrm>
            <a:off x="437937" y="122765"/>
            <a:ext cx="7317475" cy="461665"/>
          </a:xfrm>
          <a:prstGeom prst="rect">
            <a:avLst/>
          </a:prstGeom>
          <a:noFill/>
        </p:spPr>
        <p:txBody>
          <a:bodyPr wrap="square" rtlCol="0">
            <a:spAutoFit/>
          </a:bodyPr>
          <a:lstStyle/>
          <a:p>
            <a:r>
              <a:rPr lang="es-CO" sz="2400" b="1" dirty="0"/>
              <a:t>CLASIFICACIÓN FORMAS FARMACÉUTICAS ESPECIALES</a:t>
            </a:r>
          </a:p>
        </p:txBody>
      </p:sp>
      <p:sp>
        <p:nvSpPr>
          <p:cNvPr id="2" name="Globo: flecha hacia abajo 1">
            <a:extLst>
              <a:ext uri="{FF2B5EF4-FFF2-40B4-BE49-F238E27FC236}">
                <a16:creationId xmlns:a16="http://schemas.microsoft.com/office/drawing/2014/main" id="{76A143D1-79ED-4C37-BAB3-DEB0B3C3559B}"/>
              </a:ext>
            </a:extLst>
          </p:cNvPr>
          <p:cNvSpPr/>
          <p:nvPr/>
        </p:nvSpPr>
        <p:spPr>
          <a:xfrm>
            <a:off x="2477386" y="707196"/>
            <a:ext cx="3540642" cy="2131698"/>
          </a:xfrm>
          <a:prstGeom prst="downArrowCallout">
            <a:avLst/>
          </a:prstGeom>
          <a:solidFill>
            <a:schemeClr val="lt1">
              <a:alpha val="96000"/>
            </a:schemeClr>
          </a:solidFill>
          <a:ln w="41275">
            <a:solidFill>
              <a:srgbClr val="7030A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s-ES" b="1" dirty="0"/>
              <a:t>Jeringas precargadas</a:t>
            </a:r>
          </a:p>
          <a:p>
            <a:pPr algn="ctr"/>
            <a:endParaRPr lang="es-ES" sz="1400" dirty="0"/>
          </a:p>
          <a:p>
            <a:pPr algn="just"/>
            <a:r>
              <a:rPr lang="es-ES" sz="1400" dirty="0"/>
              <a:t>La dosis habitual del medicamento se encuentra precargada en una jeringa de un solo uso.</a:t>
            </a:r>
            <a:endParaRPr lang="es-CO" sz="1400" dirty="0"/>
          </a:p>
        </p:txBody>
      </p:sp>
      <p:pic>
        <p:nvPicPr>
          <p:cNvPr id="4" name="Imagen 3">
            <a:extLst>
              <a:ext uri="{FF2B5EF4-FFF2-40B4-BE49-F238E27FC236}">
                <a16:creationId xmlns:a16="http://schemas.microsoft.com/office/drawing/2014/main" id="{2F2F747A-6A37-4E69-9F74-B9B8C839FF7C}"/>
              </a:ext>
            </a:extLst>
          </p:cNvPr>
          <p:cNvPicPr>
            <a:picLocks noChangeAspect="1"/>
          </p:cNvPicPr>
          <p:nvPr/>
        </p:nvPicPr>
        <p:blipFill>
          <a:blip r:embed="rId2"/>
          <a:stretch>
            <a:fillRect/>
          </a:stretch>
        </p:blipFill>
        <p:spPr>
          <a:xfrm>
            <a:off x="1011532" y="2838894"/>
            <a:ext cx="2676525" cy="1991340"/>
          </a:xfrm>
          <a:prstGeom prst="rect">
            <a:avLst/>
          </a:prstGeom>
        </p:spPr>
      </p:pic>
      <p:pic>
        <p:nvPicPr>
          <p:cNvPr id="5" name="Imagen 4">
            <a:extLst>
              <a:ext uri="{FF2B5EF4-FFF2-40B4-BE49-F238E27FC236}">
                <a16:creationId xmlns:a16="http://schemas.microsoft.com/office/drawing/2014/main" id="{EC41BF39-D40C-4E8E-9DAA-AF13F0DCE311}"/>
              </a:ext>
            </a:extLst>
          </p:cNvPr>
          <p:cNvPicPr>
            <a:picLocks noChangeAspect="1"/>
          </p:cNvPicPr>
          <p:nvPr/>
        </p:nvPicPr>
        <p:blipFill>
          <a:blip r:embed="rId3"/>
          <a:stretch>
            <a:fillRect/>
          </a:stretch>
        </p:blipFill>
        <p:spPr>
          <a:xfrm>
            <a:off x="5153911" y="2760208"/>
            <a:ext cx="2143125" cy="2143125"/>
          </a:xfrm>
          <a:prstGeom prst="rect">
            <a:avLst/>
          </a:prstGeom>
        </p:spPr>
      </p:pic>
    </p:spTree>
    <p:extLst>
      <p:ext uri="{BB962C8B-B14F-4D97-AF65-F5344CB8AC3E}">
        <p14:creationId xmlns:p14="http://schemas.microsoft.com/office/powerpoint/2010/main" val="1165815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
                                            <p:txEl>
                                              <p:pRg st="0" end="0"/>
                                            </p:txEl>
                                          </p:spTgt>
                                        </p:tgtEl>
                                        <p:attrNameLst>
                                          <p:attrName>style.visibility</p:attrName>
                                        </p:attrNameLst>
                                      </p:cBhvr>
                                      <p:to>
                                        <p:strVal val="visible"/>
                                      </p:to>
                                    </p:set>
                                    <p:animEffect transition="in" filter="fade">
                                      <p:cBhvr>
                                        <p:cTn id="14" dur="1000"/>
                                        <p:tgtEl>
                                          <p:spTgt spid="2">
                                            <p:txEl>
                                              <p:pRg st="0" end="0"/>
                                            </p:txEl>
                                          </p:spTgt>
                                        </p:tgtEl>
                                      </p:cBhvr>
                                    </p:animEffect>
                                    <p:anim calcmode="lin" valueType="num">
                                      <p:cBhvr>
                                        <p:cTn id="15"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
                                            <p:txEl>
                                              <p:pRg st="2" end="2"/>
                                            </p:txEl>
                                          </p:spTgt>
                                        </p:tgtEl>
                                        <p:attrNameLst>
                                          <p:attrName>style.visibility</p:attrName>
                                        </p:attrNameLst>
                                      </p:cBhvr>
                                      <p:to>
                                        <p:strVal val="visible"/>
                                      </p:to>
                                    </p:set>
                                    <p:animEffect transition="in" filter="fade">
                                      <p:cBhvr>
                                        <p:cTn id="21" dur="1000"/>
                                        <p:tgtEl>
                                          <p:spTgt spid="2">
                                            <p:txEl>
                                              <p:pRg st="2" end="2"/>
                                            </p:txEl>
                                          </p:spTgt>
                                        </p:tgtEl>
                                      </p:cBhvr>
                                    </p:animEffect>
                                    <p:anim calcmode="lin" valueType="num">
                                      <p:cBhvr>
                                        <p:cTn id="22"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1000"/>
                                        <p:tgtEl>
                                          <p:spTgt spid="4"/>
                                        </p:tgtEl>
                                      </p:cBhvr>
                                    </p:animEffect>
                                    <p:anim calcmode="lin" valueType="num">
                                      <p:cBhvr>
                                        <p:cTn id="29" dur="1000" fill="hold"/>
                                        <p:tgtEl>
                                          <p:spTgt spid="4"/>
                                        </p:tgtEl>
                                        <p:attrNameLst>
                                          <p:attrName>ppt_x</p:attrName>
                                        </p:attrNameLst>
                                      </p:cBhvr>
                                      <p:tavLst>
                                        <p:tav tm="0">
                                          <p:val>
                                            <p:strVal val="#ppt_x"/>
                                          </p:val>
                                        </p:tav>
                                        <p:tav tm="100000">
                                          <p:val>
                                            <p:strVal val="#ppt_x"/>
                                          </p:val>
                                        </p:tav>
                                      </p:tavLst>
                                    </p:anim>
                                    <p:anim calcmode="lin" valueType="num">
                                      <p:cBhvr>
                                        <p:cTn id="30"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nodeType="click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barn(inVertical)">
                                      <p:cBhvr>
                                        <p:cTn id="3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5BB9254E-B59E-4742-B0BA-055A0EDE13A1}"/>
              </a:ext>
            </a:extLst>
          </p:cNvPr>
          <p:cNvSpPr txBox="1"/>
          <p:nvPr/>
        </p:nvSpPr>
        <p:spPr>
          <a:xfrm>
            <a:off x="437937" y="122765"/>
            <a:ext cx="7317475" cy="461665"/>
          </a:xfrm>
          <a:prstGeom prst="rect">
            <a:avLst/>
          </a:prstGeom>
          <a:noFill/>
        </p:spPr>
        <p:txBody>
          <a:bodyPr wrap="square" rtlCol="0">
            <a:spAutoFit/>
          </a:bodyPr>
          <a:lstStyle/>
          <a:p>
            <a:r>
              <a:rPr lang="es-CO" sz="2400" b="1" dirty="0"/>
              <a:t>CLASIFICACIÓN FORMAS FARMACÉUTICAS ESPECIALES</a:t>
            </a:r>
          </a:p>
        </p:txBody>
      </p:sp>
      <p:sp>
        <p:nvSpPr>
          <p:cNvPr id="2" name="Globo: flecha hacia abajo 1">
            <a:extLst>
              <a:ext uri="{FF2B5EF4-FFF2-40B4-BE49-F238E27FC236}">
                <a16:creationId xmlns:a16="http://schemas.microsoft.com/office/drawing/2014/main" id="{76A143D1-79ED-4C37-BAB3-DEB0B3C3559B}"/>
              </a:ext>
            </a:extLst>
          </p:cNvPr>
          <p:cNvSpPr/>
          <p:nvPr/>
        </p:nvSpPr>
        <p:spPr>
          <a:xfrm>
            <a:off x="2477385" y="707195"/>
            <a:ext cx="3710763" cy="1864555"/>
          </a:xfrm>
          <a:prstGeom prst="downArrowCallout">
            <a:avLst/>
          </a:prstGeom>
          <a:solidFill>
            <a:schemeClr val="lt1">
              <a:alpha val="96000"/>
            </a:schemeClr>
          </a:solidFill>
          <a:ln w="41275">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s-ES" sz="2000" b="1" dirty="0"/>
              <a:t>Parches </a:t>
            </a:r>
            <a:endParaRPr lang="es-ES" sz="1400" dirty="0"/>
          </a:p>
          <a:p>
            <a:pPr algn="just"/>
            <a:r>
              <a:rPr lang="es-ES" sz="1400" dirty="0"/>
              <a:t>Dispositivos en forma de láminas, con adhesivo, que contienen un medicamento y que se aplican como un apósito plano adherido a la piel.</a:t>
            </a:r>
            <a:endParaRPr lang="es-CO" sz="1400" dirty="0"/>
          </a:p>
        </p:txBody>
      </p:sp>
      <p:pic>
        <p:nvPicPr>
          <p:cNvPr id="4" name="Imagen 3">
            <a:extLst>
              <a:ext uri="{FF2B5EF4-FFF2-40B4-BE49-F238E27FC236}">
                <a16:creationId xmlns:a16="http://schemas.microsoft.com/office/drawing/2014/main" id="{A0C41B37-2B03-42D8-B191-6A6E35D96ED5}"/>
              </a:ext>
            </a:extLst>
          </p:cNvPr>
          <p:cNvPicPr>
            <a:picLocks noChangeAspect="1"/>
          </p:cNvPicPr>
          <p:nvPr/>
        </p:nvPicPr>
        <p:blipFill>
          <a:blip r:embed="rId2"/>
          <a:stretch>
            <a:fillRect/>
          </a:stretch>
        </p:blipFill>
        <p:spPr>
          <a:xfrm>
            <a:off x="221400" y="2694515"/>
            <a:ext cx="2619375" cy="1743075"/>
          </a:xfrm>
          <a:prstGeom prst="rect">
            <a:avLst/>
          </a:prstGeom>
        </p:spPr>
      </p:pic>
      <p:pic>
        <p:nvPicPr>
          <p:cNvPr id="5" name="Imagen 4">
            <a:extLst>
              <a:ext uri="{FF2B5EF4-FFF2-40B4-BE49-F238E27FC236}">
                <a16:creationId xmlns:a16="http://schemas.microsoft.com/office/drawing/2014/main" id="{65CD6B63-E101-432F-A743-C631F970F9D0}"/>
              </a:ext>
            </a:extLst>
          </p:cNvPr>
          <p:cNvPicPr>
            <a:picLocks noChangeAspect="1"/>
          </p:cNvPicPr>
          <p:nvPr/>
        </p:nvPicPr>
        <p:blipFill>
          <a:blip r:embed="rId3"/>
          <a:stretch>
            <a:fillRect/>
          </a:stretch>
        </p:blipFill>
        <p:spPr>
          <a:xfrm>
            <a:off x="2840775" y="2842022"/>
            <a:ext cx="2209800" cy="1589789"/>
          </a:xfrm>
          <a:prstGeom prst="rect">
            <a:avLst/>
          </a:prstGeom>
        </p:spPr>
      </p:pic>
      <p:pic>
        <p:nvPicPr>
          <p:cNvPr id="7" name="Imagen 6">
            <a:extLst>
              <a:ext uri="{FF2B5EF4-FFF2-40B4-BE49-F238E27FC236}">
                <a16:creationId xmlns:a16="http://schemas.microsoft.com/office/drawing/2014/main" id="{95EAF7B4-59B9-4A39-825E-0FB6B1583139}"/>
              </a:ext>
            </a:extLst>
          </p:cNvPr>
          <p:cNvPicPr>
            <a:picLocks noChangeAspect="1"/>
          </p:cNvPicPr>
          <p:nvPr/>
        </p:nvPicPr>
        <p:blipFill>
          <a:blip r:embed="rId4"/>
          <a:stretch>
            <a:fillRect/>
          </a:stretch>
        </p:blipFill>
        <p:spPr>
          <a:xfrm>
            <a:off x="5705475" y="2627266"/>
            <a:ext cx="2266950" cy="2019300"/>
          </a:xfrm>
          <a:prstGeom prst="rect">
            <a:avLst/>
          </a:prstGeom>
        </p:spPr>
      </p:pic>
    </p:spTree>
    <p:extLst>
      <p:ext uri="{BB962C8B-B14F-4D97-AF65-F5344CB8AC3E}">
        <p14:creationId xmlns:p14="http://schemas.microsoft.com/office/powerpoint/2010/main" val="2334597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1000"/>
                                        <p:tgtEl>
                                          <p:spTgt spid="7"/>
                                        </p:tgtEl>
                                      </p:cBhvr>
                                    </p:animEffect>
                                    <p:anim calcmode="lin" valueType="num">
                                      <p:cBhvr>
                                        <p:cTn id="22" dur="1000" fill="hold"/>
                                        <p:tgtEl>
                                          <p:spTgt spid="7"/>
                                        </p:tgtEl>
                                        <p:attrNameLst>
                                          <p:attrName>ppt_x</p:attrName>
                                        </p:attrNameLst>
                                      </p:cBhvr>
                                      <p:tavLst>
                                        <p:tav tm="0">
                                          <p:val>
                                            <p:strVal val="#ppt_x"/>
                                          </p:val>
                                        </p:tav>
                                        <p:tav tm="100000">
                                          <p:val>
                                            <p:strVal val="#ppt_x"/>
                                          </p:val>
                                        </p:tav>
                                      </p:tavLst>
                                    </p:anim>
                                    <p:anim calcmode="lin" valueType="num">
                                      <p:cBhvr>
                                        <p:cTn id="2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5BB9254E-B59E-4742-B0BA-055A0EDE13A1}"/>
              </a:ext>
            </a:extLst>
          </p:cNvPr>
          <p:cNvSpPr txBox="1"/>
          <p:nvPr/>
        </p:nvSpPr>
        <p:spPr>
          <a:xfrm>
            <a:off x="437937" y="122765"/>
            <a:ext cx="7317475" cy="461665"/>
          </a:xfrm>
          <a:prstGeom prst="rect">
            <a:avLst/>
          </a:prstGeom>
          <a:noFill/>
        </p:spPr>
        <p:txBody>
          <a:bodyPr wrap="square" rtlCol="0">
            <a:spAutoFit/>
          </a:bodyPr>
          <a:lstStyle/>
          <a:p>
            <a:r>
              <a:rPr lang="es-CO" sz="2400" b="1" dirty="0"/>
              <a:t>CLASIFICACIÓN FORMAS FARMACÉUTICAS ESPECIALES</a:t>
            </a:r>
          </a:p>
        </p:txBody>
      </p:sp>
      <p:sp>
        <p:nvSpPr>
          <p:cNvPr id="2" name="Globo: flecha hacia abajo 1">
            <a:extLst>
              <a:ext uri="{FF2B5EF4-FFF2-40B4-BE49-F238E27FC236}">
                <a16:creationId xmlns:a16="http://schemas.microsoft.com/office/drawing/2014/main" id="{76A143D1-79ED-4C37-BAB3-DEB0B3C3559B}"/>
              </a:ext>
            </a:extLst>
          </p:cNvPr>
          <p:cNvSpPr/>
          <p:nvPr/>
        </p:nvSpPr>
        <p:spPr>
          <a:xfrm>
            <a:off x="2477385" y="707195"/>
            <a:ext cx="3710763" cy="2206126"/>
          </a:xfrm>
          <a:prstGeom prst="downArrowCallout">
            <a:avLst/>
          </a:prstGeom>
          <a:solidFill>
            <a:schemeClr val="lt1">
              <a:alpha val="96000"/>
            </a:schemeClr>
          </a:solidFill>
          <a:ln w="41275">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s-ES" b="1" dirty="0"/>
              <a:t>Nebulizadores </a:t>
            </a:r>
          </a:p>
          <a:p>
            <a:pPr algn="ctr"/>
            <a:endParaRPr lang="es-ES" b="1" dirty="0"/>
          </a:p>
          <a:p>
            <a:pPr algn="just"/>
            <a:r>
              <a:rPr lang="es-ES" sz="1400" dirty="0"/>
              <a:t>Envases, con o sin gas propelente, en los que se encuentra un medicamento en forma líquida o semisólida para ser administrado por vía tópica o mucosa mediante pulverización.</a:t>
            </a:r>
            <a:endParaRPr lang="es-CO" sz="1400" dirty="0"/>
          </a:p>
        </p:txBody>
      </p:sp>
      <p:pic>
        <p:nvPicPr>
          <p:cNvPr id="4" name="Imagen 3">
            <a:extLst>
              <a:ext uri="{FF2B5EF4-FFF2-40B4-BE49-F238E27FC236}">
                <a16:creationId xmlns:a16="http://schemas.microsoft.com/office/drawing/2014/main" id="{4FBC1BCA-99B4-4105-9BD1-1B9A5B300CAA}"/>
              </a:ext>
            </a:extLst>
          </p:cNvPr>
          <p:cNvPicPr>
            <a:picLocks noChangeAspect="1"/>
          </p:cNvPicPr>
          <p:nvPr/>
        </p:nvPicPr>
        <p:blipFill>
          <a:blip r:embed="rId2"/>
          <a:stretch>
            <a:fillRect/>
          </a:stretch>
        </p:blipFill>
        <p:spPr>
          <a:xfrm>
            <a:off x="644266" y="3024124"/>
            <a:ext cx="2943225" cy="1552575"/>
          </a:xfrm>
          <a:prstGeom prst="rect">
            <a:avLst/>
          </a:prstGeom>
        </p:spPr>
      </p:pic>
      <p:pic>
        <p:nvPicPr>
          <p:cNvPr id="5" name="Imagen 4">
            <a:extLst>
              <a:ext uri="{FF2B5EF4-FFF2-40B4-BE49-F238E27FC236}">
                <a16:creationId xmlns:a16="http://schemas.microsoft.com/office/drawing/2014/main" id="{5664ADF7-62B6-4F6A-AB51-7374C6DDAC6C}"/>
              </a:ext>
            </a:extLst>
          </p:cNvPr>
          <p:cNvPicPr>
            <a:picLocks noChangeAspect="1"/>
          </p:cNvPicPr>
          <p:nvPr/>
        </p:nvPicPr>
        <p:blipFill>
          <a:blip r:embed="rId3"/>
          <a:stretch>
            <a:fillRect/>
          </a:stretch>
        </p:blipFill>
        <p:spPr>
          <a:xfrm>
            <a:off x="5234911" y="2795523"/>
            <a:ext cx="2276475" cy="2009775"/>
          </a:xfrm>
          <a:prstGeom prst="rect">
            <a:avLst/>
          </a:prstGeom>
        </p:spPr>
      </p:pic>
    </p:spTree>
    <p:extLst>
      <p:ext uri="{BB962C8B-B14F-4D97-AF65-F5344CB8AC3E}">
        <p14:creationId xmlns:p14="http://schemas.microsoft.com/office/powerpoint/2010/main" val="4240472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animEffect transition="in" filter="fade">
                                      <p:cBhvr>
                                        <p:cTn id="13" dur="1000"/>
                                        <p:tgtEl>
                                          <p:spTgt spid="2">
                                            <p:txEl>
                                              <p:pRg st="0" end="0"/>
                                            </p:txEl>
                                          </p:spTgt>
                                        </p:tgtEl>
                                      </p:cBhvr>
                                    </p:animEffect>
                                    <p:anim calcmode="lin" valueType="num">
                                      <p:cBhvr>
                                        <p:cTn id="14"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2">
                                            <p:txEl>
                                              <p:pRg st="2" end="2"/>
                                            </p:txEl>
                                          </p:spTgt>
                                        </p:tgtEl>
                                        <p:attrNameLst>
                                          <p:attrName>style.visibility</p:attrName>
                                        </p:attrNameLst>
                                      </p:cBhvr>
                                      <p:to>
                                        <p:strVal val="visible"/>
                                      </p:to>
                                    </p:set>
                                    <p:animEffect transition="in" filter="fade">
                                      <p:cBhvr>
                                        <p:cTn id="20" dur="1000"/>
                                        <p:tgtEl>
                                          <p:spTgt spid="2">
                                            <p:txEl>
                                              <p:pRg st="2" end="2"/>
                                            </p:txEl>
                                          </p:spTgt>
                                        </p:tgtEl>
                                      </p:cBhvr>
                                    </p:animEffect>
                                    <p:anim calcmode="lin" valueType="num">
                                      <p:cBhvr>
                                        <p:cTn id="21"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22"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1000"/>
                                        <p:tgtEl>
                                          <p:spTgt spid="4"/>
                                        </p:tgtEl>
                                      </p:cBhvr>
                                    </p:animEffect>
                                    <p:anim calcmode="lin" valueType="num">
                                      <p:cBhvr>
                                        <p:cTn id="28" dur="1000" fill="hold"/>
                                        <p:tgtEl>
                                          <p:spTgt spid="4"/>
                                        </p:tgtEl>
                                        <p:attrNameLst>
                                          <p:attrName>ppt_x</p:attrName>
                                        </p:attrNameLst>
                                      </p:cBhvr>
                                      <p:tavLst>
                                        <p:tav tm="0">
                                          <p:val>
                                            <p:strVal val="#ppt_x"/>
                                          </p:val>
                                        </p:tav>
                                        <p:tav tm="100000">
                                          <p:val>
                                            <p:strVal val="#ppt_x"/>
                                          </p:val>
                                        </p:tav>
                                      </p:tavLst>
                                    </p:anim>
                                    <p:anim calcmode="lin" valueType="num">
                                      <p:cBhvr>
                                        <p:cTn id="2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5"/>
                                        </p:tgtEl>
                                        <p:attrNameLst>
                                          <p:attrName>style.visibility</p:attrName>
                                        </p:attrNameLst>
                                      </p:cBhvr>
                                      <p:to>
                                        <p:strVal val="visible"/>
                                      </p:to>
                                    </p:set>
                                    <p:anim calcmode="lin" valueType="num">
                                      <p:cBhvr additive="base">
                                        <p:cTn id="34" dur="500" fill="hold"/>
                                        <p:tgtEl>
                                          <p:spTgt spid="5"/>
                                        </p:tgtEl>
                                        <p:attrNameLst>
                                          <p:attrName>ppt_x</p:attrName>
                                        </p:attrNameLst>
                                      </p:cBhvr>
                                      <p:tavLst>
                                        <p:tav tm="0">
                                          <p:val>
                                            <p:strVal val="#ppt_x"/>
                                          </p:val>
                                        </p:tav>
                                        <p:tav tm="100000">
                                          <p:val>
                                            <p:strVal val="#ppt_x"/>
                                          </p:val>
                                        </p:tav>
                                      </p:tavLst>
                                    </p:anim>
                                    <p:anim calcmode="lin" valueType="num">
                                      <p:cBhvr additive="base">
                                        <p:cTn id="35"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5BB9254E-B59E-4742-B0BA-055A0EDE13A1}"/>
              </a:ext>
            </a:extLst>
          </p:cNvPr>
          <p:cNvSpPr txBox="1"/>
          <p:nvPr/>
        </p:nvSpPr>
        <p:spPr>
          <a:xfrm>
            <a:off x="437937" y="122765"/>
            <a:ext cx="7317475" cy="461665"/>
          </a:xfrm>
          <a:prstGeom prst="rect">
            <a:avLst/>
          </a:prstGeom>
          <a:noFill/>
        </p:spPr>
        <p:txBody>
          <a:bodyPr wrap="square" rtlCol="0">
            <a:spAutoFit/>
          </a:bodyPr>
          <a:lstStyle/>
          <a:p>
            <a:r>
              <a:rPr lang="es-CO" sz="2400" b="1" dirty="0"/>
              <a:t>CLASIFICACIÓN FORMAS FARMACÉUTICAS ESPECIALES</a:t>
            </a:r>
          </a:p>
        </p:txBody>
      </p:sp>
      <p:sp>
        <p:nvSpPr>
          <p:cNvPr id="2" name="Globo: flecha hacia abajo 1">
            <a:extLst>
              <a:ext uri="{FF2B5EF4-FFF2-40B4-BE49-F238E27FC236}">
                <a16:creationId xmlns:a16="http://schemas.microsoft.com/office/drawing/2014/main" id="{76A143D1-79ED-4C37-BAB3-DEB0B3C3559B}"/>
              </a:ext>
            </a:extLst>
          </p:cNvPr>
          <p:cNvSpPr/>
          <p:nvPr/>
        </p:nvSpPr>
        <p:spPr>
          <a:xfrm>
            <a:off x="2169043" y="717829"/>
            <a:ext cx="4019106" cy="2052084"/>
          </a:xfrm>
          <a:prstGeom prst="downArrowCallout">
            <a:avLst/>
          </a:prstGeom>
          <a:solidFill>
            <a:schemeClr val="lt1">
              <a:alpha val="96000"/>
            </a:schemeClr>
          </a:solidFill>
          <a:ln w="41275">
            <a:solidFill>
              <a:schemeClr val="accent1">
                <a:lumMod val="7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s-ES" sz="2000" b="1" dirty="0"/>
              <a:t>Implantes o </a:t>
            </a:r>
            <a:r>
              <a:rPr lang="es-ES" sz="2000" b="1" i="1" dirty="0"/>
              <a:t>Pellet </a:t>
            </a:r>
          </a:p>
          <a:p>
            <a:pPr algn="ctr"/>
            <a:endParaRPr lang="es-ES" sz="2000" b="1" dirty="0"/>
          </a:p>
          <a:p>
            <a:pPr algn="just"/>
            <a:r>
              <a:rPr lang="es-ES" sz="1400" dirty="0"/>
              <a:t>Pequeños comprimidos estériles de forma y tamaño adecuados que garantizan la liberación del principio activo a lo largo de un tiempo prolongado.</a:t>
            </a:r>
            <a:endParaRPr lang="es-CO" sz="1400" dirty="0"/>
          </a:p>
        </p:txBody>
      </p:sp>
      <p:pic>
        <p:nvPicPr>
          <p:cNvPr id="4" name="Imagen 3">
            <a:extLst>
              <a:ext uri="{FF2B5EF4-FFF2-40B4-BE49-F238E27FC236}">
                <a16:creationId xmlns:a16="http://schemas.microsoft.com/office/drawing/2014/main" id="{CA5DED53-67B5-4127-9C6C-B3C48317029B}"/>
              </a:ext>
            </a:extLst>
          </p:cNvPr>
          <p:cNvPicPr>
            <a:picLocks noChangeAspect="1"/>
          </p:cNvPicPr>
          <p:nvPr/>
        </p:nvPicPr>
        <p:blipFill>
          <a:blip r:embed="rId2"/>
          <a:stretch>
            <a:fillRect/>
          </a:stretch>
        </p:blipFill>
        <p:spPr>
          <a:xfrm>
            <a:off x="1863022" y="2877610"/>
            <a:ext cx="2143125" cy="1949571"/>
          </a:xfrm>
          <a:prstGeom prst="rect">
            <a:avLst/>
          </a:prstGeom>
        </p:spPr>
      </p:pic>
      <p:pic>
        <p:nvPicPr>
          <p:cNvPr id="5" name="Imagen 4">
            <a:extLst>
              <a:ext uri="{FF2B5EF4-FFF2-40B4-BE49-F238E27FC236}">
                <a16:creationId xmlns:a16="http://schemas.microsoft.com/office/drawing/2014/main" id="{656C3C15-7756-470C-9144-D772D94EAE60}"/>
              </a:ext>
            </a:extLst>
          </p:cNvPr>
          <p:cNvPicPr>
            <a:picLocks noChangeAspect="1"/>
          </p:cNvPicPr>
          <p:nvPr/>
        </p:nvPicPr>
        <p:blipFill>
          <a:blip r:embed="rId3"/>
          <a:stretch>
            <a:fillRect/>
          </a:stretch>
        </p:blipFill>
        <p:spPr>
          <a:xfrm>
            <a:off x="4336200" y="2980857"/>
            <a:ext cx="2619375" cy="1743075"/>
          </a:xfrm>
          <a:prstGeom prst="rect">
            <a:avLst/>
          </a:prstGeom>
        </p:spPr>
      </p:pic>
    </p:spTree>
    <p:extLst>
      <p:ext uri="{BB962C8B-B14F-4D97-AF65-F5344CB8AC3E}">
        <p14:creationId xmlns:p14="http://schemas.microsoft.com/office/powerpoint/2010/main" val="3353126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2">
                                            <p:txEl>
                                              <p:pRg st="0" end="0"/>
                                            </p:txEl>
                                          </p:spTgt>
                                        </p:tgtEl>
                                        <p:attrNameLst>
                                          <p:attrName>style.visibility</p:attrName>
                                        </p:attrNameLst>
                                      </p:cBhvr>
                                      <p:to>
                                        <p:strVal val="visible"/>
                                      </p:to>
                                    </p:set>
                                    <p:anim calcmode="lin" valueType="num">
                                      <p:cBhvr additive="base">
                                        <p:cTn id="14"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2">
                                            <p:txEl>
                                              <p:pRg st="2" end="2"/>
                                            </p:txEl>
                                          </p:spTgt>
                                        </p:tgtEl>
                                        <p:attrNameLst>
                                          <p:attrName>style.visibility</p:attrName>
                                        </p:attrNameLst>
                                      </p:cBhvr>
                                      <p:to>
                                        <p:strVal val="visible"/>
                                      </p:to>
                                    </p:set>
                                    <p:anim calcmode="lin" valueType="num">
                                      <p:cBhvr additive="base">
                                        <p:cTn id="20"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5BB9254E-B59E-4742-B0BA-055A0EDE13A1}"/>
              </a:ext>
            </a:extLst>
          </p:cNvPr>
          <p:cNvSpPr txBox="1"/>
          <p:nvPr/>
        </p:nvSpPr>
        <p:spPr>
          <a:xfrm>
            <a:off x="437937" y="122765"/>
            <a:ext cx="7317475" cy="461665"/>
          </a:xfrm>
          <a:prstGeom prst="rect">
            <a:avLst/>
          </a:prstGeom>
          <a:noFill/>
        </p:spPr>
        <p:txBody>
          <a:bodyPr wrap="square" rtlCol="0">
            <a:spAutoFit/>
          </a:bodyPr>
          <a:lstStyle/>
          <a:p>
            <a:r>
              <a:rPr lang="es-CO" sz="2400" b="1" dirty="0"/>
              <a:t>CLASIFICACIÓN FORMAS FARMACÉUTICAS ESPECIALES</a:t>
            </a:r>
          </a:p>
        </p:txBody>
      </p:sp>
      <p:pic>
        <p:nvPicPr>
          <p:cNvPr id="5" name="Imagen 4">
            <a:extLst>
              <a:ext uri="{FF2B5EF4-FFF2-40B4-BE49-F238E27FC236}">
                <a16:creationId xmlns:a16="http://schemas.microsoft.com/office/drawing/2014/main" id="{A39BC237-4E6B-4192-ADF8-5BE2B524F97B}"/>
              </a:ext>
            </a:extLst>
          </p:cNvPr>
          <p:cNvPicPr>
            <a:picLocks noChangeAspect="1"/>
          </p:cNvPicPr>
          <p:nvPr/>
        </p:nvPicPr>
        <p:blipFill rotWithShape="1">
          <a:blip r:embed="rId2"/>
          <a:srcRect l="8793" t="26667" r="18364" b="15452"/>
          <a:stretch/>
        </p:blipFill>
        <p:spPr>
          <a:xfrm>
            <a:off x="340241" y="1063257"/>
            <a:ext cx="8240233" cy="3519376"/>
          </a:xfrm>
          <a:prstGeom prst="rect">
            <a:avLst/>
          </a:prstGeom>
        </p:spPr>
      </p:pic>
    </p:spTree>
    <p:extLst>
      <p:ext uri="{BB962C8B-B14F-4D97-AF65-F5344CB8AC3E}">
        <p14:creationId xmlns:p14="http://schemas.microsoft.com/office/powerpoint/2010/main" val="3217404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5BB9254E-B59E-4742-B0BA-055A0EDE13A1}"/>
              </a:ext>
            </a:extLst>
          </p:cNvPr>
          <p:cNvSpPr txBox="1"/>
          <p:nvPr/>
        </p:nvSpPr>
        <p:spPr>
          <a:xfrm>
            <a:off x="437937" y="122765"/>
            <a:ext cx="7317475" cy="461665"/>
          </a:xfrm>
          <a:prstGeom prst="rect">
            <a:avLst/>
          </a:prstGeom>
          <a:noFill/>
        </p:spPr>
        <p:txBody>
          <a:bodyPr wrap="square" rtlCol="0">
            <a:spAutoFit/>
          </a:bodyPr>
          <a:lstStyle/>
          <a:p>
            <a:r>
              <a:rPr lang="es-CO" sz="2400" b="1" dirty="0"/>
              <a:t>CLASIFICACIÓN FORMAS FARMACÉUTICAS ESPECIALES</a:t>
            </a:r>
          </a:p>
        </p:txBody>
      </p:sp>
      <p:pic>
        <p:nvPicPr>
          <p:cNvPr id="4" name="Imagen 3">
            <a:extLst>
              <a:ext uri="{FF2B5EF4-FFF2-40B4-BE49-F238E27FC236}">
                <a16:creationId xmlns:a16="http://schemas.microsoft.com/office/drawing/2014/main" id="{EA1AF8DF-6553-4F8E-BCB5-E125710CC6E6}"/>
              </a:ext>
            </a:extLst>
          </p:cNvPr>
          <p:cNvPicPr>
            <a:picLocks noChangeAspect="1"/>
          </p:cNvPicPr>
          <p:nvPr/>
        </p:nvPicPr>
        <p:blipFill rotWithShape="1">
          <a:blip r:embed="rId2"/>
          <a:srcRect l="22217" t="19845" r="24318" b="7390"/>
          <a:stretch/>
        </p:blipFill>
        <p:spPr>
          <a:xfrm>
            <a:off x="437937" y="707197"/>
            <a:ext cx="8046844" cy="4178956"/>
          </a:xfrm>
          <a:prstGeom prst="rect">
            <a:avLst/>
          </a:prstGeom>
        </p:spPr>
      </p:pic>
    </p:spTree>
    <p:extLst>
      <p:ext uri="{BB962C8B-B14F-4D97-AF65-F5344CB8AC3E}">
        <p14:creationId xmlns:p14="http://schemas.microsoft.com/office/powerpoint/2010/main" val="2246326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978495" y="61172"/>
            <a:ext cx="6103087" cy="561372"/>
          </a:xfrm>
          <a:prstGeom prst="rect">
            <a:avLst/>
          </a:prstGeom>
          <a:noFill/>
          <a:ln w="9525" algn="ctr">
            <a:noFill/>
            <a:miter lim="800000"/>
            <a:headEnd/>
            <a:tailEnd/>
          </a:ln>
          <a:effectLst/>
        </p:spPr>
        <p:txBody>
          <a:bodyPr wrap="square">
            <a:spAutoFit/>
          </a:bodyPr>
          <a:lstStyle/>
          <a:p>
            <a:pPr algn="ctr">
              <a:lnSpc>
                <a:spcPct val="140000"/>
              </a:lnSpc>
              <a:spcBef>
                <a:spcPct val="50000"/>
              </a:spcBef>
              <a:defRPr/>
            </a:pPr>
            <a:r>
              <a:rPr lang="es-MX" sz="2400" b="1" dirty="0">
                <a:effectLst>
                  <a:outerShdw blurRad="38100" dist="38100" dir="2700000" algn="tl">
                    <a:srgbClr val="C0C0C0"/>
                  </a:outerShdw>
                </a:effectLst>
              </a:rPr>
              <a:t>3. CONCEPTOS GENERALES</a:t>
            </a:r>
            <a:endParaRPr lang="es-ES" sz="2400" b="1" dirty="0">
              <a:effectLst>
                <a:outerShdw blurRad="38100" dist="38100" dir="2700000" algn="tl">
                  <a:srgbClr val="C0C0C0"/>
                </a:outerShdw>
              </a:effectLst>
            </a:endParaRPr>
          </a:p>
        </p:txBody>
      </p:sp>
      <p:sp>
        <p:nvSpPr>
          <p:cNvPr id="4" name="CuadroTexto 3">
            <a:extLst>
              <a:ext uri="{FF2B5EF4-FFF2-40B4-BE49-F238E27FC236}">
                <a16:creationId xmlns:a16="http://schemas.microsoft.com/office/drawing/2014/main" id="{C4DD38A6-A51F-4CC8-94F2-7825EEC880F7}"/>
              </a:ext>
            </a:extLst>
          </p:cNvPr>
          <p:cNvSpPr txBox="1"/>
          <p:nvPr/>
        </p:nvSpPr>
        <p:spPr>
          <a:xfrm>
            <a:off x="1438271" y="1267283"/>
            <a:ext cx="5642768" cy="954107"/>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gn="just"/>
            <a:r>
              <a:rPr lang="es-CO" sz="1400" b="1" dirty="0"/>
              <a:t>3.1. </a:t>
            </a:r>
            <a:r>
              <a:rPr lang="es-CO" sz="1400" b="1"/>
              <a:t>NOMENCLATURA MEDICAMENTOS: </a:t>
            </a:r>
            <a:r>
              <a:rPr lang="es-ES" sz="1400" dirty="0"/>
              <a:t>Para una óptima comprensión de lo que son las formas farmacéuticas, es necesario tener claros algunos conceptos generales sobre las diferentes denominaciones de los medicamentos, a pesar de tener la</a:t>
            </a:r>
            <a:r>
              <a:rPr lang="es-ES" sz="1400" b="1" dirty="0"/>
              <a:t> </a:t>
            </a:r>
            <a:r>
              <a:rPr lang="es-ES" sz="1400" dirty="0"/>
              <a:t>misma fórmula química.</a:t>
            </a:r>
            <a:r>
              <a:rPr lang="es-CO" sz="1400" dirty="0"/>
              <a:t> </a:t>
            </a:r>
          </a:p>
        </p:txBody>
      </p:sp>
      <p:sp>
        <p:nvSpPr>
          <p:cNvPr id="7" name="Flecha: a la derecha 6">
            <a:extLst>
              <a:ext uri="{FF2B5EF4-FFF2-40B4-BE49-F238E27FC236}">
                <a16:creationId xmlns:a16="http://schemas.microsoft.com/office/drawing/2014/main" id="{A379EE59-6580-4824-887D-6BB0BCEEAF3E}"/>
              </a:ext>
            </a:extLst>
          </p:cNvPr>
          <p:cNvSpPr/>
          <p:nvPr/>
        </p:nvSpPr>
        <p:spPr>
          <a:xfrm rot="8377899">
            <a:off x="2576901" y="2326390"/>
            <a:ext cx="434360" cy="4133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Flecha: a la derecha 7">
            <a:extLst>
              <a:ext uri="{FF2B5EF4-FFF2-40B4-BE49-F238E27FC236}">
                <a16:creationId xmlns:a16="http://schemas.microsoft.com/office/drawing/2014/main" id="{05BEB1E2-2B0D-46C2-A22C-190CC56C988B}"/>
              </a:ext>
            </a:extLst>
          </p:cNvPr>
          <p:cNvSpPr/>
          <p:nvPr/>
        </p:nvSpPr>
        <p:spPr>
          <a:xfrm rot="5400000">
            <a:off x="4097066" y="2311266"/>
            <a:ext cx="411950" cy="3981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Flecha: a la derecha 8">
            <a:extLst>
              <a:ext uri="{FF2B5EF4-FFF2-40B4-BE49-F238E27FC236}">
                <a16:creationId xmlns:a16="http://schemas.microsoft.com/office/drawing/2014/main" id="{E25CCA39-F6A5-4EB6-B1CF-92271852C8B2}"/>
              </a:ext>
            </a:extLst>
          </p:cNvPr>
          <p:cNvSpPr/>
          <p:nvPr/>
        </p:nvSpPr>
        <p:spPr>
          <a:xfrm rot="3031485">
            <a:off x="5738283" y="2303656"/>
            <a:ext cx="368247" cy="4133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0" name="CuadroTexto 9">
            <a:extLst>
              <a:ext uri="{FF2B5EF4-FFF2-40B4-BE49-F238E27FC236}">
                <a16:creationId xmlns:a16="http://schemas.microsoft.com/office/drawing/2014/main" id="{62CCD690-F835-4D75-8226-281A199CAD7C}"/>
              </a:ext>
            </a:extLst>
          </p:cNvPr>
          <p:cNvSpPr txBox="1"/>
          <p:nvPr/>
        </p:nvSpPr>
        <p:spPr>
          <a:xfrm>
            <a:off x="1082418" y="2760227"/>
            <a:ext cx="1913859" cy="523220"/>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s-CO" sz="1400" dirty="0"/>
              <a:t>Denominación Común Internacional (DCI)</a:t>
            </a:r>
          </a:p>
        </p:txBody>
      </p:sp>
      <p:sp>
        <p:nvSpPr>
          <p:cNvPr id="11" name="CuadroTexto 10">
            <a:extLst>
              <a:ext uri="{FF2B5EF4-FFF2-40B4-BE49-F238E27FC236}">
                <a16:creationId xmlns:a16="http://schemas.microsoft.com/office/drawing/2014/main" id="{1277452F-F68C-42FC-A4B9-0F01D7C7C90F}"/>
              </a:ext>
            </a:extLst>
          </p:cNvPr>
          <p:cNvSpPr txBox="1"/>
          <p:nvPr/>
        </p:nvSpPr>
        <p:spPr>
          <a:xfrm>
            <a:off x="3393102" y="2783842"/>
            <a:ext cx="1733106" cy="307777"/>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s-CO" sz="1400" dirty="0"/>
              <a:t>Nombre comercial</a:t>
            </a:r>
          </a:p>
        </p:txBody>
      </p:sp>
      <p:sp>
        <p:nvSpPr>
          <p:cNvPr id="12" name="CuadroTexto 11">
            <a:extLst>
              <a:ext uri="{FF2B5EF4-FFF2-40B4-BE49-F238E27FC236}">
                <a16:creationId xmlns:a16="http://schemas.microsoft.com/office/drawing/2014/main" id="{8CFD4321-2814-4D3C-B4F5-D59AD2BA3327}"/>
              </a:ext>
            </a:extLst>
          </p:cNvPr>
          <p:cNvSpPr txBox="1"/>
          <p:nvPr/>
        </p:nvSpPr>
        <p:spPr>
          <a:xfrm>
            <a:off x="5425900" y="2761645"/>
            <a:ext cx="1733106" cy="307777"/>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s-CO" sz="1400" dirty="0"/>
              <a:t>Nombre químico</a:t>
            </a:r>
          </a:p>
        </p:txBody>
      </p:sp>
      <p:sp>
        <p:nvSpPr>
          <p:cNvPr id="13" name="Flecha: a la derecha 12">
            <a:extLst>
              <a:ext uri="{FF2B5EF4-FFF2-40B4-BE49-F238E27FC236}">
                <a16:creationId xmlns:a16="http://schemas.microsoft.com/office/drawing/2014/main" id="{8ECE04AC-E70A-4710-8C52-767E4C7273D7}"/>
              </a:ext>
            </a:extLst>
          </p:cNvPr>
          <p:cNvSpPr/>
          <p:nvPr/>
        </p:nvSpPr>
        <p:spPr>
          <a:xfrm rot="5400000">
            <a:off x="1848567" y="3326885"/>
            <a:ext cx="381557" cy="3981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4" name="CuadroTexto 13">
            <a:extLst>
              <a:ext uri="{FF2B5EF4-FFF2-40B4-BE49-F238E27FC236}">
                <a16:creationId xmlns:a16="http://schemas.microsoft.com/office/drawing/2014/main" id="{AE4F9BDF-868F-4017-B3AD-5F01DC679C3C}"/>
              </a:ext>
            </a:extLst>
          </p:cNvPr>
          <p:cNvSpPr txBox="1"/>
          <p:nvPr/>
        </p:nvSpPr>
        <p:spPr>
          <a:xfrm>
            <a:off x="1103110" y="3767591"/>
            <a:ext cx="1990300" cy="738664"/>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gn="just"/>
            <a:r>
              <a:rPr lang="es-ES" sz="1400" dirty="0"/>
              <a:t>Aceptado en el ámbito Internacional. Simplifica el nombre de químico.</a:t>
            </a:r>
          </a:p>
        </p:txBody>
      </p:sp>
      <p:sp>
        <p:nvSpPr>
          <p:cNvPr id="15" name="Flecha: a la derecha 14">
            <a:extLst>
              <a:ext uri="{FF2B5EF4-FFF2-40B4-BE49-F238E27FC236}">
                <a16:creationId xmlns:a16="http://schemas.microsoft.com/office/drawing/2014/main" id="{5FCF752D-FA83-4EE3-9B54-30F6552B5D0E}"/>
              </a:ext>
            </a:extLst>
          </p:cNvPr>
          <p:cNvSpPr/>
          <p:nvPr/>
        </p:nvSpPr>
        <p:spPr>
          <a:xfrm rot="5400000">
            <a:off x="4112262" y="3173269"/>
            <a:ext cx="381557" cy="3981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CuadroTexto 15">
            <a:extLst>
              <a:ext uri="{FF2B5EF4-FFF2-40B4-BE49-F238E27FC236}">
                <a16:creationId xmlns:a16="http://schemas.microsoft.com/office/drawing/2014/main" id="{6CABAE24-595C-44B9-AEB7-E8126B52B022}"/>
              </a:ext>
            </a:extLst>
          </p:cNvPr>
          <p:cNvSpPr txBox="1"/>
          <p:nvPr/>
        </p:nvSpPr>
        <p:spPr>
          <a:xfrm>
            <a:off x="3308010" y="3630456"/>
            <a:ext cx="2210222" cy="954107"/>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gn="just"/>
            <a:r>
              <a:rPr lang="es-ES" sz="1400" dirty="0"/>
              <a:t>Este nombre es propiedad privada del fabricante o titular para distinguirse de la competencia. </a:t>
            </a:r>
          </a:p>
        </p:txBody>
      </p:sp>
      <p:sp>
        <p:nvSpPr>
          <p:cNvPr id="17" name="CuadroTexto 16">
            <a:extLst>
              <a:ext uri="{FF2B5EF4-FFF2-40B4-BE49-F238E27FC236}">
                <a16:creationId xmlns:a16="http://schemas.microsoft.com/office/drawing/2014/main" id="{055DECBB-832F-4F97-9B62-1501AE233AD7}"/>
              </a:ext>
            </a:extLst>
          </p:cNvPr>
          <p:cNvSpPr txBox="1"/>
          <p:nvPr/>
        </p:nvSpPr>
        <p:spPr>
          <a:xfrm>
            <a:off x="5578385" y="3630455"/>
            <a:ext cx="2210222" cy="954107"/>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gn="just"/>
            <a:r>
              <a:rPr lang="es-ES" sz="1400" dirty="0"/>
              <a:t>El nombre químico mediante el cual se conoce su estructura.</a:t>
            </a:r>
          </a:p>
          <a:p>
            <a:pPr algn="just"/>
            <a:endParaRPr lang="es-ES" sz="1400" dirty="0"/>
          </a:p>
        </p:txBody>
      </p:sp>
      <p:sp>
        <p:nvSpPr>
          <p:cNvPr id="18" name="Flecha: a la derecha 17">
            <a:extLst>
              <a:ext uri="{FF2B5EF4-FFF2-40B4-BE49-F238E27FC236}">
                <a16:creationId xmlns:a16="http://schemas.microsoft.com/office/drawing/2014/main" id="{581729D8-ED40-4119-AAF5-1C55C6E14CFA}"/>
              </a:ext>
            </a:extLst>
          </p:cNvPr>
          <p:cNvSpPr/>
          <p:nvPr/>
        </p:nvSpPr>
        <p:spPr>
          <a:xfrm rot="5400000">
            <a:off x="6375956" y="3187853"/>
            <a:ext cx="381557" cy="3981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Tree>
    <p:extLst>
      <p:ext uri="{BB962C8B-B14F-4D97-AF65-F5344CB8AC3E}">
        <p14:creationId xmlns:p14="http://schemas.microsoft.com/office/powerpoint/2010/main" val="3173666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ppt_x"/>
                                          </p:val>
                                        </p:tav>
                                        <p:tav tm="100000">
                                          <p:val>
                                            <p:strVal val="#ppt_x"/>
                                          </p:val>
                                        </p:tav>
                                      </p:tavLst>
                                    </p:anim>
                                    <p:anim calcmode="lin" valueType="num">
                                      <p:cBhvr additive="base">
                                        <p:cTn id="2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anim calcmode="lin" valueType="num">
                                      <p:cBhvr additive="base">
                                        <p:cTn id="29" dur="500" fill="hold"/>
                                        <p:tgtEl>
                                          <p:spTgt spid="8"/>
                                        </p:tgtEl>
                                        <p:attrNameLst>
                                          <p:attrName>ppt_x</p:attrName>
                                        </p:attrNameLst>
                                      </p:cBhvr>
                                      <p:tavLst>
                                        <p:tav tm="0">
                                          <p:val>
                                            <p:strVal val="#ppt_x"/>
                                          </p:val>
                                        </p:tav>
                                        <p:tav tm="100000">
                                          <p:val>
                                            <p:strVal val="#ppt_x"/>
                                          </p:val>
                                        </p:tav>
                                      </p:tavLst>
                                    </p:anim>
                                    <p:anim calcmode="lin" valueType="num">
                                      <p:cBhvr additive="base">
                                        <p:cTn id="30" dur="500" fill="hold"/>
                                        <p:tgtEl>
                                          <p:spTgt spid="8"/>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11"/>
                                        </p:tgtEl>
                                        <p:attrNameLst>
                                          <p:attrName>style.visibility</p:attrName>
                                        </p:attrNameLst>
                                      </p:cBhvr>
                                      <p:to>
                                        <p:strVal val="visible"/>
                                      </p:to>
                                    </p:set>
                                    <p:anim calcmode="lin" valueType="num">
                                      <p:cBhvr additive="base">
                                        <p:cTn id="33" dur="500" fill="hold"/>
                                        <p:tgtEl>
                                          <p:spTgt spid="11"/>
                                        </p:tgtEl>
                                        <p:attrNameLst>
                                          <p:attrName>ppt_x</p:attrName>
                                        </p:attrNameLst>
                                      </p:cBhvr>
                                      <p:tavLst>
                                        <p:tav tm="0">
                                          <p:val>
                                            <p:strVal val="#ppt_x"/>
                                          </p:val>
                                        </p:tav>
                                        <p:tav tm="100000">
                                          <p:val>
                                            <p:strVal val="#ppt_x"/>
                                          </p:val>
                                        </p:tav>
                                      </p:tavLst>
                                    </p:anim>
                                    <p:anim calcmode="lin" valueType="num">
                                      <p:cBhvr additive="base">
                                        <p:cTn id="3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additive="base">
                                        <p:cTn id="39" dur="500" fill="hold"/>
                                        <p:tgtEl>
                                          <p:spTgt spid="9"/>
                                        </p:tgtEl>
                                        <p:attrNameLst>
                                          <p:attrName>ppt_x</p:attrName>
                                        </p:attrNameLst>
                                      </p:cBhvr>
                                      <p:tavLst>
                                        <p:tav tm="0">
                                          <p:val>
                                            <p:strVal val="#ppt_x"/>
                                          </p:val>
                                        </p:tav>
                                        <p:tav tm="100000">
                                          <p:val>
                                            <p:strVal val="#ppt_x"/>
                                          </p:val>
                                        </p:tav>
                                      </p:tavLst>
                                    </p:anim>
                                    <p:anim calcmode="lin" valueType="num">
                                      <p:cBhvr additive="base">
                                        <p:cTn id="40" dur="500" fill="hold"/>
                                        <p:tgtEl>
                                          <p:spTgt spid="9"/>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 calcmode="lin" valueType="num">
                                      <p:cBhvr additive="base">
                                        <p:cTn id="43" dur="500" fill="hold"/>
                                        <p:tgtEl>
                                          <p:spTgt spid="12"/>
                                        </p:tgtEl>
                                        <p:attrNameLst>
                                          <p:attrName>ppt_x</p:attrName>
                                        </p:attrNameLst>
                                      </p:cBhvr>
                                      <p:tavLst>
                                        <p:tav tm="0">
                                          <p:val>
                                            <p:strVal val="#ppt_x"/>
                                          </p:val>
                                        </p:tav>
                                        <p:tav tm="100000">
                                          <p:val>
                                            <p:strVal val="#ppt_x"/>
                                          </p:val>
                                        </p:tav>
                                      </p:tavLst>
                                    </p:anim>
                                    <p:anim calcmode="lin" valueType="num">
                                      <p:cBhvr additive="base">
                                        <p:cTn id="4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13"/>
                                        </p:tgtEl>
                                        <p:attrNameLst>
                                          <p:attrName>style.visibility</p:attrName>
                                        </p:attrNameLst>
                                      </p:cBhvr>
                                      <p:to>
                                        <p:strVal val="visible"/>
                                      </p:to>
                                    </p:set>
                                    <p:anim calcmode="lin" valueType="num">
                                      <p:cBhvr additive="base">
                                        <p:cTn id="49" dur="500" fill="hold"/>
                                        <p:tgtEl>
                                          <p:spTgt spid="13"/>
                                        </p:tgtEl>
                                        <p:attrNameLst>
                                          <p:attrName>ppt_x</p:attrName>
                                        </p:attrNameLst>
                                      </p:cBhvr>
                                      <p:tavLst>
                                        <p:tav tm="0">
                                          <p:val>
                                            <p:strVal val="#ppt_x"/>
                                          </p:val>
                                        </p:tav>
                                        <p:tav tm="100000">
                                          <p:val>
                                            <p:strVal val="#ppt_x"/>
                                          </p:val>
                                        </p:tav>
                                      </p:tavLst>
                                    </p:anim>
                                    <p:anim calcmode="lin" valueType="num">
                                      <p:cBhvr additive="base">
                                        <p:cTn id="50" dur="500" fill="hold"/>
                                        <p:tgtEl>
                                          <p:spTgt spid="13"/>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14"/>
                                        </p:tgtEl>
                                        <p:attrNameLst>
                                          <p:attrName>style.visibility</p:attrName>
                                        </p:attrNameLst>
                                      </p:cBhvr>
                                      <p:to>
                                        <p:strVal val="visible"/>
                                      </p:to>
                                    </p:set>
                                    <p:anim calcmode="lin" valueType="num">
                                      <p:cBhvr additive="base">
                                        <p:cTn id="53" dur="500" fill="hold"/>
                                        <p:tgtEl>
                                          <p:spTgt spid="14"/>
                                        </p:tgtEl>
                                        <p:attrNameLst>
                                          <p:attrName>ppt_x</p:attrName>
                                        </p:attrNameLst>
                                      </p:cBhvr>
                                      <p:tavLst>
                                        <p:tav tm="0">
                                          <p:val>
                                            <p:strVal val="#ppt_x"/>
                                          </p:val>
                                        </p:tav>
                                        <p:tav tm="100000">
                                          <p:val>
                                            <p:strVal val="#ppt_x"/>
                                          </p:val>
                                        </p:tav>
                                      </p:tavLst>
                                    </p:anim>
                                    <p:anim calcmode="lin" valueType="num">
                                      <p:cBhvr additive="base">
                                        <p:cTn id="5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grpId="0" nodeType="clickEffect">
                                  <p:stCondLst>
                                    <p:cond delay="0"/>
                                  </p:stCondLst>
                                  <p:childTnLst>
                                    <p:set>
                                      <p:cBhvr>
                                        <p:cTn id="58" dur="1" fill="hold">
                                          <p:stCondLst>
                                            <p:cond delay="0"/>
                                          </p:stCondLst>
                                        </p:cTn>
                                        <p:tgtEl>
                                          <p:spTgt spid="15"/>
                                        </p:tgtEl>
                                        <p:attrNameLst>
                                          <p:attrName>style.visibility</p:attrName>
                                        </p:attrNameLst>
                                      </p:cBhvr>
                                      <p:to>
                                        <p:strVal val="visible"/>
                                      </p:to>
                                    </p:set>
                                    <p:anim calcmode="lin" valueType="num">
                                      <p:cBhvr additive="base">
                                        <p:cTn id="59" dur="500" fill="hold"/>
                                        <p:tgtEl>
                                          <p:spTgt spid="15"/>
                                        </p:tgtEl>
                                        <p:attrNameLst>
                                          <p:attrName>ppt_x</p:attrName>
                                        </p:attrNameLst>
                                      </p:cBhvr>
                                      <p:tavLst>
                                        <p:tav tm="0">
                                          <p:val>
                                            <p:strVal val="#ppt_x"/>
                                          </p:val>
                                        </p:tav>
                                        <p:tav tm="100000">
                                          <p:val>
                                            <p:strVal val="#ppt_x"/>
                                          </p:val>
                                        </p:tav>
                                      </p:tavLst>
                                    </p:anim>
                                    <p:anim calcmode="lin" valueType="num">
                                      <p:cBhvr additive="base">
                                        <p:cTn id="60" dur="500" fill="hold"/>
                                        <p:tgtEl>
                                          <p:spTgt spid="15"/>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16"/>
                                        </p:tgtEl>
                                        <p:attrNameLst>
                                          <p:attrName>style.visibility</p:attrName>
                                        </p:attrNameLst>
                                      </p:cBhvr>
                                      <p:to>
                                        <p:strVal val="visible"/>
                                      </p:to>
                                    </p:set>
                                    <p:anim calcmode="lin" valueType="num">
                                      <p:cBhvr additive="base">
                                        <p:cTn id="63" dur="500" fill="hold"/>
                                        <p:tgtEl>
                                          <p:spTgt spid="16"/>
                                        </p:tgtEl>
                                        <p:attrNameLst>
                                          <p:attrName>ppt_x</p:attrName>
                                        </p:attrNameLst>
                                      </p:cBhvr>
                                      <p:tavLst>
                                        <p:tav tm="0">
                                          <p:val>
                                            <p:strVal val="#ppt_x"/>
                                          </p:val>
                                        </p:tav>
                                        <p:tav tm="100000">
                                          <p:val>
                                            <p:strVal val="#ppt_x"/>
                                          </p:val>
                                        </p:tav>
                                      </p:tavLst>
                                    </p:anim>
                                    <p:anim calcmode="lin" valueType="num">
                                      <p:cBhvr additive="base">
                                        <p:cTn id="6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2" presetClass="entr" presetSubtype="4" fill="hold" grpId="0" nodeType="clickEffect">
                                  <p:stCondLst>
                                    <p:cond delay="0"/>
                                  </p:stCondLst>
                                  <p:childTnLst>
                                    <p:set>
                                      <p:cBhvr>
                                        <p:cTn id="68" dur="1" fill="hold">
                                          <p:stCondLst>
                                            <p:cond delay="0"/>
                                          </p:stCondLst>
                                        </p:cTn>
                                        <p:tgtEl>
                                          <p:spTgt spid="18"/>
                                        </p:tgtEl>
                                        <p:attrNameLst>
                                          <p:attrName>style.visibility</p:attrName>
                                        </p:attrNameLst>
                                      </p:cBhvr>
                                      <p:to>
                                        <p:strVal val="visible"/>
                                      </p:to>
                                    </p:set>
                                    <p:anim calcmode="lin" valueType="num">
                                      <p:cBhvr additive="base">
                                        <p:cTn id="69" dur="500" fill="hold"/>
                                        <p:tgtEl>
                                          <p:spTgt spid="18"/>
                                        </p:tgtEl>
                                        <p:attrNameLst>
                                          <p:attrName>ppt_x</p:attrName>
                                        </p:attrNameLst>
                                      </p:cBhvr>
                                      <p:tavLst>
                                        <p:tav tm="0">
                                          <p:val>
                                            <p:strVal val="#ppt_x"/>
                                          </p:val>
                                        </p:tav>
                                        <p:tav tm="100000">
                                          <p:val>
                                            <p:strVal val="#ppt_x"/>
                                          </p:val>
                                        </p:tav>
                                      </p:tavLst>
                                    </p:anim>
                                    <p:anim calcmode="lin" valueType="num">
                                      <p:cBhvr additive="base">
                                        <p:cTn id="70" dur="500" fill="hold"/>
                                        <p:tgtEl>
                                          <p:spTgt spid="18"/>
                                        </p:tgtEl>
                                        <p:attrNameLst>
                                          <p:attrName>ppt_y</p:attrName>
                                        </p:attrNameLst>
                                      </p:cBhvr>
                                      <p:tavLst>
                                        <p:tav tm="0">
                                          <p:val>
                                            <p:strVal val="1+#ppt_h/2"/>
                                          </p:val>
                                        </p:tav>
                                        <p:tav tm="100000">
                                          <p:val>
                                            <p:strVal val="#ppt_y"/>
                                          </p:val>
                                        </p:tav>
                                      </p:tavLst>
                                    </p:anim>
                                  </p:childTnLst>
                                </p:cTn>
                              </p:par>
                              <p:par>
                                <p:cTn id="71" presetID="2" presetClass="entr" presetSubtype="4" fill="hold" grpId="0" nodeType="withEffect">
                                  <p:stCondLst>
                                    <p:cond delay="0"/>
                                  </p:stCondLst>
                                  <p:childTnLst>
                                    <p:set>
                                      <p:cBhvr>
                                        <p:cTn id="72" dur="1" fill="hold">
                                          <p:stCondLst>
                                            <p:cond delay="0"/>
                                          </p:stCondLst>
                                        </p:cTn>
                                        <p:tgtEl>
                                          <p:spTgt spid="17"/>
                                        </p:tgtEl>
                                        <p:attrNameLst>
                                          <p:attrName>style.visibility</p:attrName>
                                        </p:attrNameLst>
                                      </p:cBhvr>
                                      <p:to>
                                        <p:strVal val="visible"/>
                                      </p:to>
                                    </p:set>
                                    <p:anim calcmode="lin" valueType="num">
                                      <p:cBhvr additive="base">
                                        <p:cTn id="73" dur="500" fill="hold"/>
                                        <p:tgtEl>
                                          <p:spTgt spid="17"/>
                                        </p:tgtEl>
                                        <p:attrNameLst>
                                          <p:attrName>ppt_x</p:attrName>
                                        </p:attrNameLst>
                                      </p:cBhvr>
                                      <p:tavLst>
                                        <p:tav tm="0">
                                          <p:val>
                                            <p:strVal val="#ppt_x"/>
                                          </p:val>
                                        </p:tav>
                                        <p:tav tm="100000">
                                          <p:val>
                                            <p:strVal val="#ppt_x"/>
                                          </p:val>
                                        </p:tav>
                                      </p:tavLst>
                                    </p:anim>
                                    <p:anim calcmode="lin" valueType="num">
                                      <p:cBhvr additive="base">
                                        <p:cTn id="74"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5BB9254E-B59E-4742-B0BA-055A0EDE13A1}"/>
              </a:ext>
            </a:extLst>
          </p:cNvPr>
          <p:cNvSpPr txBox="1"/>
          <p:nvPr/>
        </p:nvSpPr>
        <p:spPr>
          <a:xfrm>
            <a:off x="1362969" y="219441"/>
            <a:ext cx="5611989" cy="461665"/>
          </a:xfrm>
          <a:prstGeom prst="rect">
            <a:avLst/>
          </a:prstGeom>
          <a:noFill/>
        </p:spPr>
        <p:txBody>
          <a:bodyPr wrap="square" rtlCol="0">
            <a:spAutoFit/>
          </a:bodyPr>
          <a:lstStyle/>
          <a:p>
            <a:r>
              <a:rPr lang="es-CO" sz="2400" b="1" dirty="0"/>
              <a:t>CLASIFICACIÓN FORMAS FARMACÉUTICAS</a:t>
            </a:r>
          </a:p>
        </p:txBody>
      </p:sp>
      <p:sp>
        <p:nvSpPr>
          <p:cNvPr id="5" name="Rectángulo: esquinas redondeadas 4">
            <a:extLst>
              <a:ext uri="{FF2B5EF4-FFF2-40B4-BE49-F238E27FC236}">
                <a16:creationId xmlns:a16="http://schemas.microsoft.com/office/drawing/2014/main" id="{FF8BD0FC-E356-40A9-871A-C2454D66C59C}"/>
              </a:ext>
            </a:extLst>
          </p:cNvPr>
          <p:cNvSpPr/>
          <p:nvPr/>
        </p:nvSpPr>
        <p:spPr>
          <a:xfrm>
            <a:off x="1871331" y="887364"/>
            <a:ext cx="4827275" cy="461666"/>
          </a:xfrm>
          <a:prstGeom prst="roundRect">
            <a:avLst/>
          </a:prstGeom>
          <a:solidFill>
            <a:schemeClr val="accent6"/>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s-CO" b="1" dirty="0"/>
              <a:t>6.3. Vías de administración</a:t>
            </a:r>
          </a:p>
        </p:txBody>
      </p:sp>
      <p:sp>
        <p:nvSpPr>
          <p:cNvPr id="7" name="CuadroTexto 6">
            <a:extLst>
              <a:ext uri="{FF2B5EF4-FFF2-40B4-BE49-F238E27FC236}">
                <a16:creationId xmlns:a16="http://schemas.microsoft.com/office/drawing/2014/main" id="{BE2991F8-B439-42DD-B131-B73B265ECB35}"/>
              </a:ext>
            </a:extLst>
          </p:cNvPr>
          <p:cNvSpPr txBox="1"/>
          <p:nvPr/>
        </p:nvSpPr>
        <p:spPr>
          <a:xfrm>
            <a:off x="393405" y="1833035"/>
            <a:ext cx="8463516" cy="2554545"/>
          </a:xfrm>
          <a:prstGeom prst="rect">
            <a:avLst/>
          </a:prstGeom>
          <a:noFill/>
        </p:spPr>
        <p:txBody>
          <a:bodyPr wrap="square">
            <a:spAutoFit/>
          </a:bodyPr>
          <a:lstStyle/>
          <a:p>
            <a:pPr algn="just"/>
            <a:r>
              <a:rPr lang="es-ES" sz="2000" dirty="0"/>
              <a:t>Se llaman vías de administración los puntos de entrada y los caminos que se utilizan para que un medicamento ingrese en el organismo y alcance los lugares de acción (conocidos como dianas). Esta puede ser una acción local en el mismo sitio de su aplicación o una acción sistémica después de su absorción. Existen dos grupos de vías de administración: </a:t>
            </a:r>
          </a:p>
          <a:p>
            <a:pPr algn="just"/>
            <a:endParaRPr lang="es-ES" sz="2000" dirty="0"/>
          </a:p>
          <a:p>
            <a:pPr marL="400050" indent="-400050" algn="just">
              <a:buAutoNum type="romanLcParenR"/>
            </a:pPr>
            <a:r>
              <a:rPr lang="es-ES" sz="2000" dirty="0"/>
              <a:t>Indirectas o mediatas. </a:t>
            </a:r>
          </a:p>
          <a:p>
            <a:pPr marL="400050" indent="-400050" algn="just">
              <a:buAutoNum type="romanLcParenR"/>
            </a:pPr>
            <a:r>
              <a:rPr lang="es-ES" sz="2000" dirty="0"/>
              <a:t>Directas, inmediatas o parenterales.</a:t>
            </a:r>
            <a:endParaRPr lang="es-CO" sz="2000" dirty="0"/>
          </a:p>
        </p:txBody>
      </p:sp>
    </p:spTree>
    <p:extLst>
      <p:ext uri="{BB962C8B-B14F-4D97-AF65-F5344CB8AC3E}">
        <p14:creationId xmlns:p14="http://schemas.microsoft.com/office/powerpoint/2010/main" val="3023938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P spid="7"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5BB9254E-B59E-4742-B0BA-055A0EDE13A1}"/>
              </a:ext>
            </a:extLst>
          </p:cNvPr>
          <p:cNvSpPr txBox="1"/>
          <p:nvPr/>
        </p:nvSpPr>
        <p:spPr>
          <a:xfrm>
            <a:off x="1362969" y="219441"/>
            <a:ext cx="5611989" cy="461665"/>
          </a:xfrm>
          <a:prstGeom prst="rect">
            <a:avLst/>
          </a:prstGeom>
          <a:noFill/>
        </p:spPr>
        <p:txBody>
          <a:bodyPr wrap="square" rtlCol="0">
            <a:spAutoFit/>
          </a:bodyPr>
          <a:lstStyle/>
          <a:p>
            <a:r>
              <a:rPr lang="es-CO" sz="2400" b="1" dirty="0"/>
              <a:t>CLASIFICACIÓN FORMAS FARMACÉUTICAS</a:t>
            </a:r>
          </a:p>
        </p:txBody>
      </p:sp>
      <p:sp>
        <p:nvSpPr>
          <p:cNvPr id="5" name="Rectángulo: esquinas redondeadas 4">
            <a:extLst>
              <a:ext uri="{FF2B5EF4-FFF2-40B4-BE49-F238E27FC236}">
                <a16:creationId xmlns:a16="http://schemas.microsoft.com/office/drawing/2014/main" id="{FF8BD0FC-E356-40A9-871A-C2454D66C59C}"/>
              </a:ext>
            </a:extLst>
          </p:cNvPr>
          <p:cNvSpPr/>
          <p:nvPr/>
        </p:nvSpPr>
        <p:spPr>
          <a:xfrm>
            <a:off x="1871331" y="887364"/>
            <a:ext cx="4827275" cy="461666"/>
          </a:xfrm>
          <a:prstGeom prst="roundRect">
            <a:avLst/>
          </a:prstGeom>
          <a:solidFill>
            <a:schemeClr val="accent6"/>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s-CO" b="1" dirty="0"/>
              <a:t>6.3. Vías de administración</a:t>
            </a:r>
          </a:p>
        </p:txBody>
      </p:sp>
      <p:pic>
        <p:nvPicPr>
          <p:cNvPr id="4" name="Imagen 3">
            <a:extLst>
              <a:ext uri="{FF2B5EF4-FFF2-40B4-BE49-F238E27FC236}">
                <a16:creationId xmlns:a16="http://schemas.microsoft.com/office/drawing/2014/main" id="{269C20C5-B9AA-416C-9EE5-72E7AB86E2D7}"/>
              </a:ext>
            </a:extLst>
          </p:cNvPr>
          <p:cNvPicPr>
            <a:picLocks noChangeAspect="1"/>
          </p:cNvPicPr>
          <p:nvPr/>
        </p:nvPicPr>
        <p:blipFill rotWithShape="1">
          <a:blip r:embed="rId2"/>
          <a:srcRect l="11827" t="30238" r="13111" b="22687"/>
          <a:stretch/>
        </p:blipFill>
        <p:spPr>
          <a:xfrm>
            <a:off x="520995" y="1555288"/>
            <a:ext cx="7676707" cy="2835959"/>
          </a:xfrm>
          <a:prstGeom prst="rect">
            <a:avLst/>
          </a:prstGeom>
        </p:spPr>
      </p:pic>
    </p:spTree>
    <p:extLst>
      <p:ext uri="{BB962C8B-B14F-4D97-AF65-F5344CB8AC3E}">
        <p14:creationId xmlns:p14="http://schemas.microsoft.com/office/powerpoint/2010/main" val="352181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5BB9254E-B59E-4742-B0BA-055A0EDE13A1}"/>
              </a:ext>
            </a:extLst>
          </p:cNvPr>
          <p:cNvSpPr txBox="1"/>
          <p:nvPr/>
        </p:nvSpPr>
        <p:spPr>
          <a:xfrm>
            <a:off x="1362969" y="219441"/>
            <a:ext cx="5611989" cy="461665"/>
          </a:xfrm>
          <a:prstGeom prst="rect">
            <a:avLst/>
          </a:prstGeom>
          <a:noFill/>
        </p:spPr>
        <p:txBody>
          <a:bodyPr wrap="square" rtlCol="0">
            <a:spAutoFit/>
          </a:bodyPr>
          <a:lstStyle/>
          <a:p>
            <a:r>
              <a:rPr lang="es-CO" sz="2400" b="1" dirty="0"/>
              <a:t>CLASIFICACIÓN FORMAS FARMACÉUTICAS</a:t>
            </a:r>
          </a:p>
        </p:txBody>
      </p:sp>
      <p:sp>
        <p:nvSpPr>
          <p:cNvPr id="5" name="Rectángulo: esquinas redondeadas 4">
            <a:extLst>
              <a:ext uri="{FF2B5EF4-FFF2-40B4-BE49-F238E27FC236}">
                <a16:creationId xmlns:a16="http://schemas.microsoft.com/office/drawing/2014/main" id="{FF8BD0FC-E356-40A9-871A-C2454D66C59C}"/>
              </a:ext>
            </a:extLst>
          </p:cNvPr>
          <p:cNvSpPr/>
          <p:nvPr/>
        </p:nvSpPr>
        <p:spPr>
          <a:xfrm>
            <a:off x="1871331" y="887364"/>
            <a:ext cx="4827275" cy="461666"/>
          </a:xfrm>
          <a:prstGeom prst="roundRect">
            <a:avLst/>
          </a:prstGeom>
          <a:solidFill>
            <a:schemeClr val="accent6"/>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s-CO" b="1" dirty="0"/>
              <a:t>6.3. Vías de administración</a:t>
            </a:r>
          </a:p>
        </p:txBody>
      </p:sp>
      <p:pic>
        <p:nvPicPr>
          <p:cNvPr id="7" name="Imagen 6">
            <a:extLst>
              <a:ext uri="{FF2B5EF4-FFF2-40B4-BE49-F238E27FC236}">
                <a16:creationId xmlns:a16="http://schemas.microsoft.com/office/drawing/2014/main" id="{CD5D1FD3-6A3E-4C6B-8FFD-E894973D6D0F}"/>
              </a:ext>
            </a:extLst>
          </p:cNvPr>
          <p:cNvPicPr>
            <a:picLocks noChangeAspect="1"/>
          </p:cNvPicPr>
          <p:nvPr/>
        </p:nvPicPr>
        <p:blipFill rotWithShape="1">
          <a:blip r:embed="rId2"/>
          <a:srcRect l="12878" t="26228" r="13695" b="15039"/>
          <a:stretch/>
        </p:blipFill>
        <p:spPr>
          <a:xfrm>
            <a:off x="941028" y="1731802"/>
            <a:ext cx="6687879" cy="3020951"/>
          </a:xfrm>
          <a:prstGeom prst="rect">
            <a:avLst/>
          </a:prstGeom>
        </p:spPr>
      </p:pic>
    </p:spTree>
    <p:extLst>
      <p:ext uri="{BB962C8B-B14F-4D97-AF65-F5344CB8AC3E}">
        <p14:creationId xmlns:p14="http://schemas.microsoft.com/office/powerpoint/2010/main" val="165342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5BB9254E-B59E-4742-B0BA-055A0EDE13A1}"/>
              </a:ext>
            </a:extLst>
          </p:cNvPr>
          <p:cNvSpPr txBox="1"/>
          <p:nvPr/>
        </p:nvSpPr>
        <p:spPr>
          <a:xfrm>
            <a:off x="1362969" y="219441"/>
            <a:ext cx="5611989" cy="461665"/>
          </a:xfrm>
          <a:prstGeom prst="rect">
            <a:avLst/>
          </a:prstGeom>
          <a:noFill/>
        </p:spPr>
        <p:txBody>
          <a:bodyPr wrap="square" rtlCol="0">
            <a:spAutoFit/>
          </a:bodyPr>
          <a:lstStyle/>
          <a:p>
            <a:r>
              <a:rPr lang="es-CO" sz="2400" b="1" dirty="0"/>
              <a:t>CLASIFICACIÓN FORMAS FARMACÉUTICAS</a:t>
            </a:r>
          </a:p>
        </p:txBody>
      </p:sp>
      <p:sp>
        <p:nvSpPr>
          <p:cNvPr id="5" name="Rectángulo: esquinas redondeadas 4">
            <a:extLst>
              <a:ext uri="{FF2B5EF4-FFF2-40B4-BE49-F238E27FC236}">
                <a16:creationId xmlns:a16="http://schemas.microsoft.com/office/drawing/2014/main" id="{FF8BD0FC-E356-40A9-871A-C2454D66C59C}"/>
              </a:ext>
            </a:extLst>
          </p:cNvPr>
          <p:cNvSpPr/>
          <p:nvPr/>
        </p:nvSpPr>
        <p:spPr>
          <a:xfrm>
            <a:off x="1871331" y="887364"/>
            <a:ext cx="4827275" cy="461666"/>
          </a:xfrm>
          <a:prstGeom prst="roundRect">
            <a:avLst/>
          </a:prstGeom>
          <a:solidFill>
            <a:schemeClr val="accent6"/>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s-CO" b="1" dirty="0"/>
              <a:t>6.3. Vías de administración</a:t>
            </a:r>
          </a:p>
        </p:txBody>
      </p:sp>
      <p:pic>
        <p:nvPicPr>
          <p:cNvPr id="4" name="Imagen 3">
            <a:extLst>
              <a:ext uri="{FF2B5EF4-FFF2-40B4-BE49-F238E27FC236}">
                <a16:creationId xmlns:a16="http://schemas.microsoft.com/office/drawing/2014/main" id="{8AC849C1-0636-4037-A737-9D7B974D2AC8}"/>
              </a:ext>
            </a:extLst>
          </p:cNvPr>
          <p:cNvPicPr>
            <a:picLocks noChangeAspect="1"/>
          </p:cNvPicPr>
          <p:nvPr/>
        </p:nvPicPr>
        <p:blipFill rotWithShape="1">
          <a:blip r:embed="rId2"/>
          <a:srcRect l="12995" t="32248" r="12527" b="31163"/>
          <a:stretch/>
        </p:blipFill>
        <p:spPr>
          <a:xfrm>
            <a:off x="1084519" y="1998921"/>
            <a:ext cx="6783573" cy="1881964"/>
          </a:xfrm>
          <a:prstGeom prst="rect">
            <a:avLst/>
          </a:prstGeom>
        </p:spPr>
      </p:pic>
    </p:spTree>
    <p:extLst>
      <p:ext uri="{BB962C8B-B14F-4D97-AF65-F5344CB8AC3E}">
        <p14:creationId xmlns:p14="http://schemas.microsoft.com/office/powerpoint/2010/main" val="2023436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5BB9254E-B59E-4742-B0BA-055A0EDE13A1}"/>
              </a:ext>
            </a:extLst>
          </p:cNvPr>
          <p:cNvSpPr txBox="1"/>
          <p:nvPr/>
        </p:nvSpPr>
        <p:spPr>
          <a:xfrm>
            <a:off x="1362969" y="219441"/>
            <a:ext cx="5611989" cy="461665"/>
          </a:xfrm>
          <a:prstGeom prst="rect">
            <a:avLst/>
          </a:prstGeom>
          <a:noFill/>
        </p:spPr>
        <p:txBody>
          <a:bodyPr wrap="square" rtlCol="0">
            <a:spAutoFit/>
          </a:bodyPr>
          <a:lstStyle/>
          <a:p>
            <a:r>
              <a:rPr lang="es-CO" sz="2400" b="1" dirty="0"/>
              <a:t>CLASIFICACIÓN FORMAS FARMACÉUTICAS</a:t>
            </a:r>
          </a:p>
        </p:txBody>
      </p:sp>
      <p:sp>
        <p:nvSpPr>
          <p:cNvPr id="5" name="Rectángulo: esquinas redondeadas 4">
            <a:extLst>
              <a:ext uri="{FF2B5EF4-FFF2-40B4-BE49-F238E27FC236}">
                <a16:creationId xmlns:a16="http://schemas.microsoft.com/office/drawing/2014/main" id="{FF8BD0FC-E356-40A9-871A-C2454D66C59C}"/>
              </a:ext>
            </a:extLst>
          </p:cNvPr>
          <p:cNvSpPr/>
          <p:nvPr/>
        </p:nvSpPr>
        <p:spPr>
          <a:xfrm>
            <a:off x="1871331" y="887364"/>
            <a:ext cx="4827275" cy="461666"/>
          </a:xfrm>
          <a:prstGeom prst="roundRect">
            <a:avLst/>
          </a:prstGeom>
          <a:solidFill>
            <a:schemeClr val="accent6"/>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s-CO" b="1" dirty="0"/>
              <a:t>6.3. Vías de administración</a:t>
            </a:r>
          </a:p>
        </p:txBody>
      </p:sp>
      <p:pic>
        <p:nvPicPr>
          <p:cNvPr id="7" name="Imagen 6">
            <a:extLst>
              <a:ext uri="{FF2B5EF4-FFF2-40B4-BE49-F238E27FC236}">
                <a16:creationId xmlns:a16="http://schemas.microsoft.com/office/drawing/2014/main" id="{635444F3-B6F7-4A11-B305-1FB327136FE8}"/>
              </a:ext>
            </a:extLst>
          </p:cNvPr>
          <p:cNvPicPr>
            <a:picLocks noChangeAspect="1"/>
          </p:cNvPicPr>
          <p:nvPr/>
        </p:nvPicPr>
        <p:blipFill rotWithShape="1">
          <a:blip r:embed="rId2"/>
          <a:srcRect l="5290" t="30238" r="14279" b="28269"/>
          <a:stretch/>
        </p:blipFill>
        <p:spPr>
          <a:xfrm>
            <a:off x="712382" y="1884897"/>
            <a:ext cx="7325834" cy="2134210"/>
          </a:xfrm>
          <a:prstGeom prst="rect">
            <a:avLst/>
          </a:prstGeom>
        </p:spPr>
      </p:pic>
    </p:spTree>
    <p:extLst>
      <p:ext uri="{BB962C8B-B14F-4D97-AF65-F5344CB8AC3E}">
        <p14:creationId xmlns:p14="http://schemas.microsoft.com/office/powerpoint/2010/main" val="4229918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5BB9254E-B59E-4742-B0BA-055A0EDE13A1}"/>
              </a:ext>
            </a:extLst>
          </p:cNvPr>
          <p:cNvSpPr txBox="1"/>
          <p:nvPr/>
        </p:nvSpPr>
        <p:spPr>
          <a:xfrm>
            <a:off x="1362969" y="38688"/>
            <a:ext cx="5611989" cy="461665"/>
          </a:xfrm>
          <a:prstGeom prst="rect">
            <a:avLst/>
          </a:prstGeom>
          <a:noFill/>
        </p:spPr>
        <p:txBody>
          <a:bodyPr wrap="square" rtlCol="0">
            <a:spAutoFit/>
          </a:bodyPr>
          <a:lstStyle/>
          <a:p>
            <a:r>
              <a:rPr lang="es-CO" sz="2400" b="1" dirty="0"/>
              <a:t>CLASIFICACIÓN FORMAS FARMACÉUTICAS</a:t>
            </a:r>
          </a:p>
        </p:txBody>
      </p:sp>
      <p:sp>
        <p:nvSpPr>
          <p:cNvPr id="5" name="Rectángulo: esquinas redondeadas 4">
            <a:extLst>
              <a:ext uri="{FF2B5EF4-FFF2-40B4-BE49-F238E27FC236}">
                <a16:creationId xmlns:a16="http://schemas.microsoft.com/office/drawing/2014/main" id="{FF8BD0FC-E356-40A9-871A-C2454D66C59C}"/>
              </a:ext>
            </a:extLst>
          </p:cNvPr>
          <p:cNvSpPr/>
          <p:nvPr/>
        </p:nvSpPr>
        <p:spPr>
          <a:xfrm>
            <a:off x="1755325" y="522240"/>
            <a:ext cx="4827275" cy="461666"/>
          </a:xfrm>
          <a:prstGeom prst="roundRect">
            <a:avLst/>
          </a:prstGeom>
          <a:solidFill>
            <a:schemeClr val="accent6"/>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s-CO" b="1" dirty="0"/>
              <a:t>6.3. Vías de administración</a:t>
            </a:r>
          </a:p>
        </p:txBody>
      </p:sp>
      <p:pic>
        <p:nvPicPr>
          <p:cNvPr id="4" name="Imagen 3">
            <a:extLst>
              <a:ext uri="{FF2B5EF4-FFF2-40B4-BE49-F238E27FC236}">
                <a16:creationId xmlns:a16="http://schemas.microsoft.com/office/drawing/2014/main" id="{64217955-CD74-4848-A7C9-08B39B9CC008}"/>
              </a:ext>
            </a:extLst>
          </p:cNvPr>
          <p:cNvPicPr>
            <a:picLocks noChangeAspect="1"/>
          </p:cNvPicPr>
          <p:nvPr/>
        </p:nvPicPr>
        <p:blipFill rotWithShape="1">
          <a:blip r:embed="rId2"/>
          <a:srcRect l="23501" t="26227" r="31673" b="14213"/>
          <a:stretch/>
        </p:blipFill>
        <p:spPr>
          <a:xfrm>
            <a:off x="435935" y="1105786"/>
            <a:ext cx="7517218" cy="3615070"/>
          </a:xfrm>
          <a:prstGeom prst="rect">
            <a:avLst/>
          </a:prstGeom>
        </p:spPr>
      </p:pic>
    </p:spTree>
    <p:extLst>
      <p:ext uri="{BB962C8B-B14F-4D97-AF65-F5344CB8AC3E}">
        <p14:creationId xmlns:p14="http://schemas.microsoft.com/office/powerpoint/2010/main" val="2315145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340242" y="167498"/>
            <a:ext cx="7243047" cy="461665"/>
          </a:xfrm>
          <a:prstGeom prst="rect">
            <a:avLst/>
          </a:prstGeom>
          <a:noFill/>
          <a:ln w="9525" algn="ctr">
            <a:noFill/>
            <a:miter lim="800000"/>
            <a:headEnd/>
            <a:tailEnd/>
          </a:ln>
          <a:effectLst/>
        </p:spPr>
        <p:txBody>
          <a:bodyPr wrap="square">
            <a:spAutoFit/>
          </a:bodyPr>
          <a:lstStyle/>
          <a:p>
            <a:pPr algn="ctr">
              <a:spcBef>
                <a:spcPct val="50000"/>
              </a:spcBef>
              <a:defRPr/>
            </a:pPr>
            <a:r>
              <a:rPr lang="es-ES" sz="2400" b="1" dirty="0">
                <a:effectLst>
                  <a:outerShdw blurRad="38100" dist="38100" dir="2700000" algn="tl">
                    <a:srgbClr val="C0C0C0"/>
                  </a:outerShdw>
                </a:effectLst>
              </a:rPr>
              <a:t>SEGUNDA ACTIVIDAD </a:t>
            </a:r>
          </a:p>
        </p:txBody>
      </p:sp>
      <p:sp>
        <p:nvSpPr>
          <p:cNvPr id="14" name="CuadroTexto 13">
            <a:extLst>
              <a:ext uri="{FF2B5EF4-FFF2-40B4-BE49-F238E27FC236}">
                <a16:creationId xmlns:a16="http://schemas.microsoft.com/office/drawing/2014/main" id="{54BC137D-D384-4B63-AAED-6CEE0F22255E}"/>
              </a:ext>
            </a:extLst>
          </p:cNvPr>
          <p:cNvSpPr txBox="1"/>
          <p:nvPr/>
        </p:nvSpPr>
        <p:spPr>
          <a:xfrm>
            <a:off x="116959" y="796661"/>
            <a:ext cx="8686799" cy="646331"/>
          </a:xfrm>
          <a:prstGeom prst="rect">
            <a:avLst/>
          </a:prstGeom>
          <a:noFill/>
        </p:spPr>
        <p:txBody>
          <a:bodyPr wrap="square">
            <a:spAutoFit/>
          </a:bodyPr>
          <a:lstStyle/>
          <a:p>
            <a:pPr algn="just"/>
            <a:r>
              <a:rPr lang="es-CO" dirty="0"/>
              <a:t>Teniendo en cuenta las cajas de medicamentos que tienen cada uno de las estudiantes, identificar las formas farmacéuticas de cada uno. </a:t>
            </a:r>
          </a:p>
        </p:txBody>
      </p:sp>
      <p:graphicFrame>
        <p:nvGraphicFramePr>
          <p:cNvPr id="2" name="Tabla 2">
            <a:extLst>
              <a:ext uri="{FF2B5EF4-FFF2-40B4-BE49-F238E27FC236}">
                <a16:creationId xmlns:a16="http://schemas.microsoft.com/office/drawing/2014/main" id="{5A1BA910-D6F9-48F9-ACDA-80E1590B36EC}"/>
              </a:ext>
            </a:extLst>
          </p:cNvPr>
          <p:cNvGraphicFramePr>
            <a:graphicFrameLocks noGrp="1"/>
          </p:cNvGraphicFramePr>
          <p:nvPr>
            <p:extLst>
              <p:ext uri="{D42A27DB-BD31-4B8C-83A1-F6EECF244321}">
                <p14:modId xmlns:p14="http://schemas.microsoft.com/office/powerpoint/2010/main" val="1724266392"/>
              </p:ext>
            </p:extLst>
          </p:nvPr>
        </p:nvGraphicFramePr>
        <p:xfrm>
          <a:off x="421123" y="1989719"/>
          <a:ext cx="8078469" cy="2357120"/>
        </p:xfrm>
        <a:graphic>
          <a:graphicData uri="http://schemas.openxmlformats.org/drawingml/2006/table">
            <a:tbl>
              <a:tblPr firstRow="1" bandRow="1">
                <a:tableStyleId>{5C22544A-7EE6-4342-B048-85BDC9FD1C3A}</a:tableStyleId>
              </a:tblPr>
              <a:tblGrid>
                <a:gridCol w="649634">
                  <a:extLst>
                    <a:ext uri="{9D8B030D-6E8A-4147-A177-3AD203B41FA5}">
                      <a16:colId xmlns:a16="http://schemas.microsoft.com/office/drawing/2014/main" val="3150993313"/>
                    </a:ext>
                  </a:extLst>
                </a:gridCol>
                <a:gridCol w="1930899">
                  <a:extLst>
                    <a:ext uri="{9D8B030D-6E8A-4147-A177-3AD203B41FA5}">
                      <a16:colId xmlns:a16="http://schemas.microsoft.com/office/drawing/2014/main" val="900961419"/>
                    </a:ext>
                  </a:extLst>
                </a:gridCol>
                <a:gridCol w="1290266">
                  <a:extLst>
                    <a:ext uri="{9D8B030D-6E8A-4147-A177-3AD203B41FA5}">
                      <a16:colId xmlns:a16="http://schemas.microsoft.com/office/drawing/2014/main" val="168335746"/>
                    </a:ext>
                  </a:extLst>
                </a:gridCol>
                <a:gridCol w="1411682">
                  <a:extLst>
                    <a:ext uri="{9D8B030D-6E8A-4147-A177-3AD203B41FA5}">
                      <a16:colId xmlns:a16="http://schemas.microsoft.com/office/drawing/2014/main" val="2360924882"/>
                    </a:ext>
                  </a:extLst>
                </a:gridCol>
                <a:gridCol w="1458105">
                  <a:extLst>
                    <a:ext uri="{9D8B030D-6E8A-4147-A177-3AD203B41FA5}">
                      <a16:colId xmlns:a16="http://schemas.microsoft.com/office/drawing/2014/main" val="2795781153"/>
                    </a:ext>
                  </a:extLst>
                </a:gridCol>
                <a:gridCol w="1337883">
                  <a:extLst>
                    <a:ext uri="{9D8B030D-6E8A-4147-A177-3AD203B41FA5}">
                      <a16:colId xmlns:a16="http://schemas.microsoft.com/office/drawing/2014/main" val="3523834280"/>
                    </a:ext>
                  </a:extLst>
                </a:gridCol>
              </a:tblGrid>
              <a:tr h="370840">
                <a:tc>
                  <a:txBody>
                    <a:bodyPr/>
                    <a:lstStyle/>
                    <a:p>
                      <a:pPr algn="ctr"/>
                      <a:r>
                        <a:rPr lang="es-CO" dirty="0"/>
                        <a:t> N.°</a:t>
                      </a:r>
                    </a:p>
                  </a:txBody>
                  <a:tcPr/>
                </a:tc>
                <a:tc>
                  <a:txBody>
                    <a:bodyPr/>
                    <a:lstStyle/>
                    <a:p>
                      <a:pPr algn="ctr"/>
                      <a:r>
                        <a:rPr lang="es-CO" dirty="0"/>
                        <a:t>Nombre fármaco(s)</a:t>
                      </a:r>
                    </a:p>
                  </a:txBody>
                  <a:tcPr/>
                </a:tc>
                <a:tc>
                  <a:txBody>
                    <a:bodyPr/>
                    <a:lstStyle/>
                    <a:p>
                      <a:pPr algn="ctr"/>
                      <a:r>
                        <a:rPr lang="es-CO" dirty="0"/>
                        <a:t>Marca</a:t>
                      </a:r>
                    </a:p>
                  </a:txBody>
                  <a:tcPr/>
                </a:tc>
                <a:tc>
                  <a:txBody>
                    <a:bodyPr/>
                    <a:lstStyle/>
                    <a:p>
                      <a:pPr algn="ctr"/>
                      <a:r>
                        <a:rPr lang="es-CO" dirty="0"/>
                        <a:t>Esterilidad</a:t>
                      </a:r>
                    </a:p>
                  </a:txBody>
                  <a:tcPr/>
                </a:tc>
                <a:tc>
                  <a:txBody>
                    <a:bodyPr/>
                    <a:lstStyle/>
                    <a:p>
                      <a:pPr algn="ctr"/>
                      <a:r>
                        <a:rPr lang="es-CO" dirty="0"/>
                        <a:t>Estado de la materia</a:t>
                      </a:r>
                    </a:p>
                  </a:txBody>
                  <a:tcPr/>
                </a:tc>
                <a:tc>
                  <a:txBody>
                    <a:bodyPr/>
                    <a:lstStyle/>
                    <a:p>
                      <a:pPr algn="ctr"/>
                      <a:r>
                        <a:rPr lang="es-CO" dirty="0"/>
                        <a:t>         Vías de administración  </a:t>
                      </a:r>
                    </a:p>
                  </a:txBody>
                  <a:tcPr/>
                </a:tc>
                <a:extLst>
                  <a:ext uri="{0D108BD9-81ED-4DB2-BD59-A6C34878D82A}">
                    <a16:rowId xmlns:a16="http://schemas.microsoft.com/office/drawing/2014/main" val="1390792989"/>
                  </a:ext>
                </a:extLst>
              </a:tr>
              <a:tr h="370840">
                <a:tc>
                  <a:txBody>
                    <a:bodyPr/>
                    <a:lstStyle/>
                    <a:p>
                      <a:endParaRPr lang="es-CO" dirty="0"/>
                    </a:p>
                  </a:txBody>
                  <a:tcPr/>
                </a:tc>
                <a:tc>
                  <a:txBody>
                    <a:bodyPr/>
                    <a:lstStyle/>
                    <a:p>
                      <a:endParaRPr lang="es-CO" dirty="0"/>
                    </a:p>
                  </a:txBody>
                  <a:tcPr/>
                </a:tc>
                <a:tc>
                  <a:txBody>
                    <a:bodyPr/>
                    <a:lstStyle/>
                    <a:p>
                      <a:endParaRPr lang="es-CO" dirty="0"/>
                    </a:p>
                  </a:txBody>
                  <a:tcPr/>
                </a:tc>
                <a:tc>
                  <a:txBody>
                    <a:bodyPr/>
                    <a:lstStyle/>
                    <a:p>
                      <a:endParaRPr lang="es-CO" dirty="0"/>
                    </a:p>
                  </a:txBody>
                  <a:tcPr/>
                </a:tc>
                <a:tc>
                  <a:txBody>
                    <a:bodyPr/>
                    <a:lstStyle/>
                    <a:p>
                      <a:endParaRPr lang="es-CO" dirty="0"/>
                    </a:p>
                  </a:txBody>
                  <a:tcPr/>
                </a:tc>
                <a:tc>
                  <a:txBody>
                    <a:bodyPr/>
                    <a:lstStyle/>
                    <a:p>
                      <a:endParaRPr lang="es-CO" dirty="0"/>
                    </a:p>
                  </a:txBody>
                  <a:tcPr/>
                </a:tc>
                <a:extLst>
                  <a:ext uri="{0D108BD9-81ED-4DB2-BD59-A6C34878D82A}">
                    <a16:rowId xmlns:a16="http://schemas.microsoft.com/office/drawing/2014/main" val="364980491"/>
                  </a:ext>
                </a:extLst>
              </a:tr>
              <a:tr h="370840">
                <a:tc>
                  <a:txBody>
                    <a:bodyPr/>
                    <a:lstStyle/>
                    <a:p>
                      <a:endParaRPr lang="es-CO"/>
                    </a:p>
                  </a:txBody>
                  <a:tcPr/>
                </a:tc>
                <a:tc>
                  <a:txBody>
                    <a:bodyPr/>
                    <a:lstStyle/>
                    <a:p>
                      <a:endParaRPr lang="es-CO"/>
                    </a:p>
                  </a:txBody>
                  <a:tcPr/>
                </a:tc>
                <a:tc>
                  <a:txBody>
                    <a:bodyPr/>
                    <a:lstStyle/>
                    <a:p>
                      <a:endParaRPr lang="es-CO" dirty="0"/>
                    </a:p>
                  </a:txBody>
                  <a:tcPr/>
                </a:tc>
                <a:tc>
                  <a:txBody>
                    <a:bodyPr/>
                    <a:lstStyle/>
                    <a:p>
                      <a:endParaRPr lang="es-CO" dirty="0"/>
                    </a:p>
                  </a:txBody>
                  <a:tcPr/>
                </a:tc>
                <a:tc>
                  <a:txBody>
                    <a:bodyPr/>
                    <a:lstStyle/>
                    <a:p>
                      <a:endParaRPr lang="es-CO" dirty="0"/>
                    </a:p>
                  </a:txBody>
                  <a:tcPr/>
                </a:tc>
                <a:tc>
                  <a:txBody>
                    <a:bodyPr/>
                    <a:lstStyle/>
                    <a:p>
                      <a:endParaRPr lang="es-CO" dirty="0"/>
                    </a:p>
                  </a:txBody>
                  <a:tcPr/>
                </a:tc>
                <a:extLst>
                  <a:ext uri="{0D108BD9-81ED-4DB2-BD59-A6C34878D82A}">
                    <a16:rowId xmlns:a16="http://schemas.microsoft.com/office/drawing/2014/main" val="341537770"/>
                  </a:ext>
                </a:extLst>
              </a:tr>
              <a:tr h="370840">
                <a:tc>
                  <a:txBody>
                    <a:bodyPr/>
                    <a:lstStyle/>
                    <a:p>
                      <a:endParaRPr lang="es-CO"/>
                    </a:p>
                  </a:txBody>
                  <a:tcPr/>
                </a:tc>
                <a:tc>
                  <a:txBody>
                    <a:bodyPr/>
                    <a:lstStyle/>
                    <a:p>
                      <a:endParaRPr lang="es-CO"/>
                    </a:p>
                  </a:txBody>
                  <a:tcPr/>
                </a:tc>
                <a:tc>
                  <a:txBody>
                    <a:bodyPr/>
                    <a:lstStyle/>
                    <a:p>
                      <a:endParaRPr lang="es-CO" dirty="0"/>
                    </a:p>
                  </a:txBody>
                  <a:tcPr/>
                </a:tc>
                <a:tc>
                  <a:txBody>
                    <a:bodyPr/>
                    <a:lstStyle/>
                    <a:p>
                      <a:endParaRPr lang="es-CO" dirty="0"/>
                    </a:p>
                  </a:txBody>
                  <a:tcPr/>
                </a:tc>
                <a:tc>
                  <a:txBody>
                    <a:bodyPr/>
                    <a:lstStyle/>
                    <a:p>
                      <a:endParaRPr lang="es-CO" dirty="0"/>
                    </a:p>
                  </a:txBody>
                  <a:tcPr/>
                </a:tc>
                <a:tc>
                  <a:txBody>
                    <a:bodyPr/>
                    <a:lstStyle/>
                    <a:p>
                      <a:endParaRPr lang="es-CO" dirty="0"/>
                    </a:p>
                  </a:txBody>
                  <a:tcPr/>
                </a:tc>
                <a:extLst>
                  <a:ext uri="{0D108BD9-81ED-4DB2-BD59-A6C34878D82A}">
                    <a16:rowId xmlns:a16="http://schemas.microsoft.com/office/drawing/2014/main" val="3309216258"/>
                  </a:ext>
                </a:extLst>
              </a:tr>
              <a:tr h="370840">
                <a:tc>
                  <a:txBody>
                    <a:bodyPr/>
                    <a:lstStyle/>
                    <a:p>
                      <a:endParaRPr lang="es-CO"/>
                    </a:p>
                  </a:txBody>
                  <a:tcPr/>
                </a:tc>
                <a:tc>
                  <a:txBody>
                    <a:bodyPr/>
                    <a:lstStyle/>
                    <a:p>
                      <a:endParaRPr lang="es-CO"/>
                    </a:p>
                  </a:txBody>
                  <a:tcPr/>
                </a:tc>
                <a:tc>
                  <a:txBody>
                    <a:bodyPr/>
                    <a:lstStyle/>
                    <a:p>
                      <a:endParaRPr lang="es-CO" dirty="0"/>
                    </a:p>
                  </a:txBody>
                  <a:tcPr/>
                </a:tc>
                <a:tc>
                  <a:txBody>
                    <a:bodyPr/>
                    <a:lstStyle/>
                    <a:p>
                      <a:endParaRPr lang="es-CO" dirty="0"/>
                    </a:p>
                  </a:txBody>
                  <a:tcPr/>
                </a:tc>
                <a:tc>
                  <a:txBody>
                    <a:bodyPr/>
                    <a:lstStyle/>
                    <a:p>
                      <a:endParaRPr lang="es-CO" dirty="0"/>
                    </a:p>
                  </a:txBody>
                  <a:tcPr/>
                </a:tc>
                <a:tc>
                  <a:txBody>
                    <a:bodyPr/>
                    <a:lstStyle/>
                    <a:p>
                      <a:endParaRPr lang="es-CO" dirty="0"/>
                    </a:p>
                  </a:txBody>
                  <a:tcPr/>
                </a:tc>
                <a:extLst>
                  <a:ext uri="{0D108BD9-81ED-4DB2-BD59-A6C34878D82A}">
                    <a16:rowId xmlns:a16="http://schemas.microsoft.com/office/drawing/2014/main" val="3974960433"/>
                  </a:ext>
                </a:extLst>
              </a:tr>
              <a:tr h="370840">
                <a:tc>
                  <a:txBody>
                    <a:bodyPr/>
                    <a:lstStyle/>
                    <a:p>
                      <a:endParaRPr lang="es-CO"/>
                    </a:p>
                  </a:txBody>
                  <a:tcPr/>
                </a:tc>
                <a:tc>
                  <a:txBody>
                    <a:bodyPr/>
                    <a:lstStyle/>
                    <a:p>
                      <a:endParaRPr lang="es-CO" dirty="0"/>
                    </a:p>
                  </a:txBody>
                  <a:tcPr/>
                </a:tc>
                <a:tc>
                  <a:txBody>
                    <a:bodyPr/>
                    <a:lstStyle/>
                    <a:p>
                      <a:endParaRPr lang="es-CO" dirty="0"/>
                    </a:p>
                  </a:txBody>
                  <a:tcPr/>
                </a:tc>
                <a:tc>
                  <a:txBody>
                    <a:bodyPr/>
                    <a:lstStyle/>
                    <a:p>
                      <a:endParaRPr lang="es-CO" dirty="0"/>
                    </a:p>
                  </a:txBody>
                  <a:tcPr/>
                </a:tc>
                <a:tc>
                  <a:txBody>
                    <a:bodyPr/>
                    <a:lstStyle/>
                    <a:p>
                      <a:endParaRPr lang="es-CO" dirty="0"/>
                    </a:p>
                  </a:txBody>
                  <a:tcPr/>
                </a:tc>
                <a:tc>
                  <a:txBody>
                    <a:bodyPr/>
                    <a:lstStyle/>
                    <a:p>
                      <a:endParaRPr lang="es-CO" dirty="0"/>
                    </a:p>
                  </a:txBody>
                  <a:tcPr/>
                </a:tc>
                <a:extLst>
                  <a:ext uri="{0D108BD9-81ED-4DB2-BD59-A6C34878D82A}">
                    <a16:rowId xmlns:a16="http://schemas.microsoft.com/office/drawing/2014/main" val="1642436250"/>
                  </a:ext>
                </a:extLst>
              </a:tr>
            </a:tbl>
          </a:graphicData>
        </a:graphic>
      </p:graphicFrame>
    </p:spTree>
    <p:extLst>
      <p:ext uri="{BB962C8B-B14F-4D97-AF65-F5344CB8AC3E}">
        <p14:creationId xmlns:p14="http://schemas.microsoft.com/office/powerpoint/2010/main" val="1029892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ppt_x"/>
                                          </p:val>
                                        </p:tav>
                                        <p:tav tm="100000">
                                          <p:val>
                                            <p:strVal val="#ppt_x"/>
                                          </p:val>
                                        </p:tav>
                                      </p:tavLst>
                                    </p:anim>
                                    <p:anim calcmode="lin" valueType="num">
                                      <p:cBhvr additive="base">
                                        <p:cTn id="2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8"/>
          <p:cNvSpPr txBox="1">
            <a:spLocks noGrp="1"/>
          </p:cNvSpPr>
          <p:nvPr>
            <p:ph type="body" idx="1"/>
          </p:nvPr>
        </p:nvSpPr>
        <p:spPr>
          <a:xfrm>
            <a:off x="226939" y="1425908"/>
            <a:ext cx="8247210" cy="1302761"/>
          </a:xfrm>
          <a:prstGeom prst="rect">
            <a:avLst/>
          </a:prstGeom>
        </p:spPr>
        <p:txBody>
          <a:bodyPr vert="horz" wrap="square" lIns="0" tIns="451962" rIns="0" bIns="0" rtlCol="0">
            <a:spAutoFit/>
          </a:bodyPr>
          <a:lstStyle/>
          <a:p>
            <a:pPr marL="0" indent="0" algn="ctr">
              <a:lnSpc>
                <a:spcPts val="6619"/>
              </a:lnSpc>
              <a:buNone/>
            </a:pPr>
            <a:r>
              <a:rPr lang="es-ES" sz="4800" b="1" spc="-45" dirty="0">
                <a:solidFill>
                  <a:srgbClr val="252525"/>
                </a:solidFill>
                <a:cs typeface="Calibri Light"/>
              </a:rPr>
              <a:t>PROCESO </a:t>
            </a:r>
            <a:r>
              <a:rPr sz="4800" b="1" spc="-45" dirty="0">
                <a:solidFill>
                  <a:srgbClr val="252525"/>
                </a:solidFill>
                <a:cs typeface="Calibri Light"/>
              </a:rPr>
              <a:t>LADME</a:t>
            </a:r>
            <a:endParaRPr sz="4800" b="1" dirty="0">
              <a:cs typeface="Calibri Light"/>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59776" y="220988"/>
            <a:ext cx="3866595" cy="1240724"/>
          </a:xfrm>
          <a:prstGeom prst="rect">
            <a:avLst/>
          </a:prstGeom>
        </p:spPr>
        <p:txBody>
          <a:bodyPr vert="horz" wrap="square" lIns="0" tIns="9525" rIns="0" bIns="0" rtlCol="0" anchor="ctr">
            <a:spAutoFit/>
          </a:bodyPr>
          <a:lstStyle/>
          <a:p>
            <a:pPr marL="127159" algn="ctr">
              <a:lnSpc>
                <a:spcPct val="100000"/>
              </a:lnSpc>
              <a:spcBef>
                <a:spcPts val="75"/>
              </a:spcBef>
              <a:tabLst>
                <a:tab pos="7605713" algn="l"/>
              </a:tabLst>
            </a:pPr>
            <a:r>
              <a:rPr sz="4000" b="1" spc="-49" dirty="0" err="1">
                <a:latin typeface="+mn-lt"/>
              </a:rPr>
              <a:t>Farmacocinética</a:t>
            </a:r>
            <a:r>
              <a:rPr sz="4000" b="1" spc="-49" dirty="0">
                <a:latin typeface="+mn-lt"/>
              </a:rPr>
              <a:t>	</a:t>
            </a:r>
          </a:p>
        </p:txBody>
      </p:sp>
      <p:sp>
        <p:nvSpPr>
          <p:cNvPr id="5" name="object 5"/>
          <p:cNvSpPr txBox="1"/>
          <p:nvPr/>
        </p:nvSpPr>
        <p:spPr>
          <a:xfrm>
            <a:off x="191386" y="1084804"/>
            <a:ext cx="8591105" cy="1302280"/>
          </a:xfrm>
          <a:prstGeom prst="rect">
            <a:avLst/>
          </a:prstGeom>
        </p:spPr>
        <p:txBody>
          <a:bodyPr vert="horz" wrap="square" lIns="0" tIns="9525" rIns="0" bIns="0" rtlCol="0">
            <a:spAutoFit/>
          </a:bodyPr>
          <a:lstStyle/>
          <a:p>
            <a:pPr marL="9048" algn="just">
              <a:spcBef>
                <a:spcPts val="75"/>
              </a:spcBef>
              <a:buClr>
                <a:srgbClr val="99CA38"/>
              </a:buClr>
              <a:buSzPct val="95000"/>
              <a:tabLst>
                <a:tab pos="180499" algn="l"/>
              </a:tabLst>
            </a:pPr>
            <a:r>
              <a:rPr sz="2800" spc="-4" dirty="0">
                <a:solidFill>
                  <a:srgbClr val="404040"/>
                </a:solidFill>
                <a:latin typeface="Calibri"/>
                <a:cs typeface="Calibri"/>
              </a:rPr>
              <a:t>La</a:t>
            </a:r>
            <a:r>
              <a:rPr sz="2800" dirty="0">
                <a:solidFill>
                  <a:srgbClr val="404040"/>
                </a:solidFill>
                <a:latin typeface="Calibri"/>
                <a:cs typeface="Calibri"/>
              </a:rPr>
              <a:t> </a:t>
            </a:r>
            <a:r>
              <a:rPr lang="es-MX" sz="2800" spc="-8" dirty="0">
                <a:solidFill>
                  <a:srgbClr val="404040"/>
                </a:solidFill>
                <a:latin typeface="Calibri"/>
                <a:cs typeface="Calibri"/>
              </a:rPr>
              <a:t>f</a:t>
            </a:r>
            <a:r>
              <a:rPr sz="2800" spc="-8" dirty="0" err="1">
                <a:solidFill>
                  <a:srgbClr val="404040"/>
                </a:solidFill>
                <a:latin typeface="Calibri"/>
                <a:cs typeface="Calibri"/>
              </a:rPr>
              <a:t>armacocinética</a:t>
            </a:r>
            <a:r>
              <a:rPr sz="2800" spc="8" dirty="0">
                <a:solidFill>
                  <a:srgbClr val="404040"/>
                </a:solidFill>
                <a:latin typeface="Calibri"/>
                <a:cs typeface="Calibri"/>
              </a:rPr>
              <a:t> </a:t>
            </a:r>
            <a:r>
              <a:rPr sz="2800" spc="-8" dirty="0">
                <a:solidFill>
                  <a:srgbClr val="404040"/>
                </a:solidFill>
                <a:latin typeface="Calibri"/>
                <a:cs typeface="Calibri"/>
              </a:rPr>
              <a:t>explica</a:t>
            </a:r>
            <a:r>
              <a:rPr sz="2800" spc="19" dirty="0">
                <a:solidFill>
                  <a:srgbClr val="404040"/>
                </a:solidFill>
                <a:latin typeface="Calibri"/>
                <a:cs typeface="Calibri"/>
              </a:rPr>
              <a:t> </a:t>
            </a:r>
            <a:r>
              <a:rPr sz="2800" dirty="0">
                <a:solidFill>
                  <a:srgbClr val="404040"/>
                </a:solidFill>
                <a:latin typeface="Calibri"/>
                <a:cs typeface="Calibri"/>
              </a:rPr>
              <a:t>la</a:t>
            </a:r>
            <a:r>
              <a:rPr sz="2800" spc="8" dirty="0">
                <a:solidFill>
                  <a:srgbClr val="404040"/>
                </a:solidFill>
                <a:latin typeface="Calibri"/>
                <a:cs typeface="Calibri"/>
              </a:rPr>
              <a:t> </a:t>
            </a:r>
            <a:r>
              <a:rPr sz="2800" dirty="0">
                <a:solidFill>
                  <a:srgbClr val="404040"/>
                </a:solidFill>
                <a:latin typeface="Calibri"/>
                <a:cs typeface="Calibri"/>
              </a:rPr>
              <a:t>permanencia</a:t>
            </a:r>
            <a:r>
              <a:rPr sz="2800" spc="8" dirty="0">
                <a:solidFill>
                  <a:srgbClr val="404040"/>
                </a:solidFill>
                <a:latin typeface="Calibri"/>
                <a:cs typeface="Calibri"/>
              </a:rPr>
              <a:t> </a:t>
            </a:r>
            <a:r>
              <a:rPr sz="2800" spc="-4" dirty="0">
                <a:solidFill>
                  <a:srgbClr val="404040"/>
                </a:solidFill>
                <a:latin typeface="Calibri"/>
                <a:cs typeface="Calibri"/>
              </a:rPr>
              <a:t>del</a:t>
            </a:r>
            <a:r>
              <a:rPr sz="2800" spc="8" dirty="0">
                <a:solidFill>
                  <a:srgbClr val="404040"/>
                </a:solidFill>
                <a:latin typeface="Calibri"/>
                <a:cs typeface="Calibri"/>
              </a:rPr>
              <a:t> </a:t>
            </a:r>
            <a:r>
              <a:rPr sz="2800" spc="-8" dirty="0">
                <a:solidFill>
                  <a:srgbClr val="404040"/>
                </a:solidFill>
                <a:latin typeface="Calibri"/>
                <a:cs typeface="Calibri"/>
              </a:rPr>
              <a:t>fármaco</a:t>
            </a:r>
            <a:r>
              <a:rPr sz="2800" dirty="0">
                <a:solidFill>
                  <a:srgbClr val="404040"/>
                </a:solidFill>
                <a:latin typeface="Calibri"/>
                <a:cs typeface="Calibri"/>
              </a:rPr>
              <a:t> en</a:t>
            </a:r>
            <a:r>
              <a:rPr sz="2800" spc="8" dirty="0">
                <a:solidFill>
                  <a:srgbClr val="404040"/>
                </a:solidFill>
                <a:latin typeface="Calibri"/>
                <a:cs typeface="Calibri"/>
              </a:rPr>
              <a:t> </a:t>
            </a:r>
            <a:r>
              <a:rPr sz="2800" dirty="0">
                <a:solidFill>
                  <a:srgbClr val="404040"/>
                </a:solidFill>
                <a:latin typeface="Calibri"/>
                <a:cs typeface="Calibri"/>
              </a:rPr>
              <a:t>el</a:t>
            </a:r>
            <a:r>
              <a:rPr sz="2800" spc="11" dirty="0">
                <a:solidFill>
                  <a:srgbClr val="404040"/>
                </a:solidFill>
                <a:latin typeface="Calibri"/>
                <a:cs typeface="Calibri"/>
              </a:rPr>
              <a:t> </a:t>
            </a:r>
            <a:r>
              <a:rPr sz="2800" spc="-11" dirty="0">
                <a:solidFill>
                  <a:srgbClr val="404040"/>
                </a:solidFill>
                <a:latin typeface="Calibri"/>
                <a:cs typeface="Calibri"/>
              </a:rPr>
              <a:t>organismo,</a:t>
            </a:r>
            <a:r>
              <a:rPr sz="2800" spc="8" dirty="0">
                <a:solidFill>
                  <a:srgbClr val="404040"/>
                </a:solidFill>
                <a:latin typeface="Calibri"/>
                <a:cs typeface="Calibri"/>
              </a:rPr>
              <a:t> </a:t>
            </a:r>
            <a:r>
              <a:rPr sz="2800" spc="-4" dirty="0">
                <a:solidFill>
                  <a:srgbClr val="404040"/>
                </a:solidFill>
                <a:latin typeface="Calibri"/>
                <a:cs typeface="Calibri"/>
              </a:rPr>
              <a:t>cuantificando</a:t>
            </a:r>
            <a:r>
              <a:rPr sz="2800" spc="-11" dirty="0">
                <a:solidFill>
                  <a:srgbClr val="404040"/>
                </a:solidFill>
                <a:latin typeface="Calibri"/>
                <a:cs typeface="Calibri"/>
              </a:rPr>
              <a:t> </a:t>
            </a:r>
            <a:r>
              <a:rPr sz="2800" spc="-8" dirty="0" err="1">
                <a:solidFill>
                  <a:srgbClr val="404040"/>
                </a:solidFill>
                <a:latin typeface="Calibri"/>
                <a:cs typeface="Calibri"/>
              </a:rPr>
              <a:t>todos</a:t>
            </a:r>
            <a:r>
              <a:rPr lang="es-ES" sz="2800" spc="-8" dirty="0">
                <a:latin typeface="Calibri"/>
                <a:cs typeface="Calibri"/>
              </a:rPr>
              <a:t> </a:t>
            </a:r>
            <a:r>
              <a:rPr sz="2800" dirty="0">
                <a:solidFill>
                  <a:srgbClr val="404040"/>
                </a:solidFill>
                <a:latin typeface="Calibri"/>
                <a:cs typeface="Calibri"/>
              </a:rPr>
              <a:t>los</a:t>
            </a:r>
            <a:r>
              <a:rPr sz="2800" spc="-11" dirty="0">
                <a:solidFill>
                  <a:srgbClr val="404040"/>
                </a:solidFill>
                <a:latin typeface="Calibri"/>
                <a:cs typeface="Calibri"/>
              </a:rPr>
              <a:t> </a:t>
            </a:r>
            <a:r>
              <a:rPr sz="2800" spc="-8" dirty="0">
                <a:solidFill>
                  <a:srgbClr val="404040"/>
                </a:solidFill>
                <a:latin typeface="Calibri"/>
                <a:cs typeface="Calibri"/>
              </a:rPr>
              <a:t>procesos </a:t>
            </a:r>
            <a:r>
              <a:rPr sz="2800" dirty="0">
                <a:solidFill>
                  <a:srgbClr val="404040"/>
                </a:solidFill>
                <a:latin typeface="Calibri"/>
                <a:cs typeface="Calibri"/>
              </a:rPr>
              <a:t>que</a:t>
            </a:r>
            <a:r>
              <a:rPr sz="2800" spc="-19" dirty="0">
                <a:solidFill>
                  <a:srgbClr val="404040"/>
                </a:solidFill>
                <a:latin typeface="Calibri"/>
                <a:cs typeface="Calibri"/>
              </a:rPr>
              <a:t> </a:t>
            </a:r>
            <a:r>
              <a:rPr sz="2800" dirty="0">
                <a:solidFill>
                  <a:srgbClr val="404040"/>
                </a:solidFill>
                <a:latin typeface="Calibri"/>
                <a:cs typeface="Calibri"/>
              </a:rPr>
              <a:t>se</a:t>
            </a:r>
            <a:r>
              <a:rPr sz="2800" spc="-8" dirty="0">
                <a:solidFill>
                  <a:srgbClr val="404040"/>
                </a:solidFill>
                <a:latin typeface="Calibri"/>
                <a:cs typeface="Calibri"/>
              </a:rPr>
              <a:t> </a:t>
            </a:r>
            <a:r>
              <a:rPr sz="2800" spc="-4" dirty="0">
                <a:solidFill>
                  <a:srgbClr val="404040"/>
                </a:solidFill>
                <a:latin typeface="Calibri"/>
                <a:cs typeface="Calibri"/>
              </a:rPr>
              <a:t>producen</a:t>
            </a:r>
            <a:endParaRPr sz="2800" dirty="0">
              <a:latin typeface="Calibri"/>
              <a:cs typeface="Calibri"/>
            </a:endParaRPr>
          </a:p>
        </p:txBody>
      </p:sp>
      <p:sp>
        <p:nvSpPr>
          <p:cNvPr id="7" name="CuadroTexto 6">
            <a:extLst>
              <a:ext uri="{FF2B5EF4-FFF2-40B4-BE49-F238E27FC236}">
                <a16:creationId xmlns:a16="http://schemas.microsoft.com/office/drawing/2014/main" id="{49D4F523-D3DB-4F57-BFC0-CBFDE6F6BEC1}"/>
              </a:ext>
            </a:extLst>
          </p:cNvPr>
          <p:cNvSpPr txBox="1"/>
          <p:nvPr/>
        </p:nvSpPr>
        <p:spPr>
          <a:xfrm>
            <a:off x="106324" y="2571750"/>
            <a:ext cx="8761228" cy="1815882"/>
          </a:xfrm>
          <a:prstGeom prst="rect">
            <a:avLst/>
          </a:prstGeom>
          <a:noFill/>
        </p:spPr>
        <p:txBody>
          <a:bodyPr wrap="square">
            <a:spAutoFit/>
          </a:bodyPr>
          <a:lstStyle/>
          <a:p>
            <a:pPr algn="just"/>
            <a:r>
              <a:rPr lang="es-ES" sz="2800" dirty="0"/>
              <a:t>El conjunto de procesos que caracterizan la evolución temporal de un medicamento, tras ser  administrado a un organismo, en determinadas condiciones y bajo una vía de administración  específica, se denomina LADME.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 calcmode="lin" valueType="num">
                                      <p:cBhvr additive="base">
                                        <p:cTn id="13"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6930" y="-6350"/>
            <a:ext cx="6924436" cy="1359059"/>
          </a:xfrm>
          <a:prstGeom prst="rect">
            <a:avLst/>
          </a:prstGeom>
        </p:spPr>
        <p:txBody>
          <a:bodyPr vert="horz" wrap="square" lIns="0" tIns="9049" rIns="0" bIns="0" rtlCol="0" anchor="ctr">
            <a:spAutoFit/>
          </a:bodyPr>
          <a:lstStyle/>
          <a:p>
            <a:pPr marL="1905" algn="ctr">
              <a:lnSpc>
                <a:spcPts val="3581"/>
              </a:lnSpc>
              <a:spcBef>
                <a:spcPts val="71"/>
              </a:spcBef>
            </a:pPr>
            <a:r>
              <a:rPr sz="2800" b="1" u="none" spc="-41" dirty="0">
                <a:latin typeface="+mn-lt"/>
              </a:rPr>
              <a:t>LADME</a:t>
            </a:r>
            <a:endParaRPr sz="2800" b="1" dirty="0">
              <a:latin typeface="+mn-lt"/>
            </a:endParaRPr>
          </a:p>
          <a:p>
            <a:pPr marL="9049" marR="3810" algn="ctr">
              <a:lnSpc>
                <a:spcPts val="3285"/>
              </a:lnSpc>
              <a:spcBef>
                <a:spcPts val="307"/>
              </a:spcBef>
            </a:pPr>
            <a:r>
              <a:rPr sz="2800" b="1" u="none" spc="-41" dirty="0">
                <a:latin typeface="+mn-lt"/>
              </a:rPr>
              <a:t>(</a:t>
            </a:r>
            <a:r>
              <a:rPr lang="es-MX" sz="2800" b="1" u="none" spc="-41" dirty="0">
                <a:latin typeface="+mn-lt"/>
              </a:rPr>
              <a:t>liberación,</a:t>
            </a:r>
            <a:r>
              <a:rPr lang="es-MX" sz="2800" b="1" u="none" spc="-98" dirty="0">
                <a:latin typeface="+mn-lt"/>
              </a:rPr>
              <a:t> </a:t>
            </a:r>
            <a:r>
              <a:rPr lang="es-MX" sz="2800" b="1" u="none" spc="-45" dirty="0">
                <a:latin typeface="+mn-lt"/>
              </a:rPr>
              <a:t>administración,</a:t>
            </a:r>
            <a:r>
              <a:rPr lang="es-MX" sz="2800" b="1" u="none" spc="-83" dirty="0">
                <a:latin typeface="+mn-lt"/>
              </a:rPr>
              <a:t> </a:t>
            </a:r>
            <a:r>
              <a:rPr lang="es-MX" sz="2800" b="1" u="none" spc="-41" dirty="0">
                <a:latin typeface="+mn-lt"/>
              </a:rPr>
              <a:t>distribución, </a:t>
            </a:r>
            <a:r>
              <a:rPr lang="es-MX" sz="2800" b="1" u="none" spc="-716" dirty="0">
                <a:latin typeface="+mn-lt"/>
              </a:rPr>
              <a:t> </a:t>
            </a:r>
            <a:r>
              <a:rPr lang="es-MX" sz="2800" b="1" u="none" spc="-49" dirty="0">
                <a:latin typeface="+mn-lt"/>
              </a:rPr>
              <a:t>metabolismo,</a:t>
            </a:r>
            <a:r>
              <a:rPr lang="es-MX" sz="2800" b="1" u="none" spc="-83" dirty="0">
                <a:latin typeface="+mn-lt"/>
              </a:rPr>
              <a:t> </a:t>
            </a:r>
            <a:r>
              <a:rPr lang="es-MX" sz="2800" b="1" u="none" spc="-49" dirty="0">
                <a:latin typeface="+mn-lt"/>
              </a:rPr>
              <a:t>excreción</a:t>
            </a:r>
            <a:r>
              <a:rPr sz="2800" b="1" u="none" spc="-49" dirty="0">
                <a:latin typeface="+mn-lt"/>
              </a:rPr>
              <a:t>)</a:t>
            </a:r>
            <a:endParaRPr sz="2800" b="1" dirty="0">
              <a:latin typeface="+mn-lt"/>
            </a:endParaRPr>
          </a:p>
        </p:txBody>
      </p:sp>
      <p:pic>
        <p:nvPicPr>
          <p:cNvPr id="3" name="object 3"/>
          <p:cNvPicPr/>
          <p:nvPr/>
        </p:nvPicPr>
        <p:blipFill>
          <a:blip r:embed="rId2" cstate="print"/>
          <a:stretch>
            <a:fillRect/>
          </a:stretch>
        </p:blipFill>
        <p:spPr>
          <a:xfrm>
            <a:off x="3153537" y="1384172"/>
            <a:ext cx="2836925" cy="328269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978495" y="61172"/>
            <a:ext cx="6103087" cy="561372"/>
          </a:xfrm>
          <a:prstGeom prst="rect">
            <a:avLst/>
          </a:prstGeom>
          <a:noFill/>
          <a:ln w="9525" algn="ctr">
            <a:noFill/>
            <a:miter lim="800000"/>
            <a:headEnd/>
            <a:tailEnd/>
          </a:ln>
          <a:effectLst/>
        </p:spPr>
        <p:txBody>
          <a:bodyPr wrap="square">
            <a:spAutoFit/>
          </a:bodyPr>
          <a:lstStyle/>
          <a:p>
            <a:pPr algn="ctr">
              <a:lnSpc>
                <a:spcPct val="140000"/>
              </a:lnSpc>
              <a:spcBef>
                <a:spcPct val="50000"/>
              </a:spcBef>
              <a:defRPr/>
            </a:pPr>
            <a:r>
              <a:rPr lang="es-MX" sz="2400" b="1" dirty="0">
                <a:effectLst>
                  <a:outerShdw blurRad="38100" dist="38100" dir="2700000" algn="tl">
                    <a:srgbClr val="C0C0C0"/>
                  </a:outerShdw>
                </a:effectLst>
              </a:rPr>
              <a:t>3. CONCEPTOS GENERALES</a:t>
            </a:r>
            <a:endParaRPr lang="es-ES" sz="2400" b="1" dirty="0">
              <a:effectLst>
                <a:outerShdw blurRad="38100" dist="38100" dir="2700000" algn="tl">
                  <a:srgbClr val="C0C0C0"/>
                </a:outerShdw>
              </a:effectLst>
            </a:endParaRPr>
          </a:p>
        </p:txBody>
      </p:sp>
      <p:pic>
        <p:nvPicPr>
          <p:cNvPr id="3" name="Imagen 2">
            <a:extLst>
              <a:ext uri="{FF2B5EF4-FFF2-40B4-BE49-F238E27FC236}">
                <a16:creationId xmlns:a16="http://schemas.microsoft.com/office/drawing/2014/main" id="{569A2A63-F9F0-4780-908A-CAAE57E5D0F2}"/>
              </a:ext>
            </a:extLst>
          </p:cNvPr>
          <p:cNvPicPr>
            <a:picLocks noChangeAspect="1"/>
          </p:cNvPicPr>
          <p:nvPr/>
        </p:nvPicPr>
        <p:blipFill rotWithShape="1">
          <a:blip r:embed="rId2"/>
          <a:srcRect l="3604" t="12104" r="10701" b="18553"/>
          <a:stretch/>
        </p:blipFill>
        <p:spPr>
          <a:xfrm>
            <a:off x="425302" y="888358"/>
            <a:ext cx="7835896" cy="3566684"/>
          </a:xfrm>
          <a:prstGeom prst="rect">
            <a:avLst/>
          </a:prstGeom>
        </p:spPr>
      </p:pic>
    </p:spTree>
    <p:extLst>
      <p:ext uri="{BB962C8B-B14F-4D97-AF65-F5344CB8AC3E}">
        <p14:creationId xmlns:p14="http://schemas.microsoft.com/office/powerpoint/2010/main" val="1029168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608633" y="354459"/>
            <a:ext cx="2378037" cy="1025281"/>
          </a:xfrm>
          <a:prstGeom prst="rect">
            <a:avLst/>
          </a:prstGeom>
        </p:spPr>
        <p:txBody>
          <a:bodyPr vert="horz" wrap="square" lIns="0" tIns="9525" rIns="0" bIns="0" rtlCol="0" anchor="ctr">
            <a:spAutoFit/>
          </a:bodyPr>
          <a:lstStyle/>
          <a:p>
            <a:pPr marL="127159">
              <a:lnSpc>
                <a:spcPct val="100000"/>
              </a:lnSpc>
              <a:spcBef>
                <a:spcPts val="75"/>
              </a:spcBef>
              <a:tabLst>
                <a:tab pos="7605713" algn="l"/>
              </a:tabLst>
            </a:pPr>
            <a:r>
              <a:rPr b="1" spc="-34" dirty="0">
                <a:latin typeface="+mn-lt"/>
              </a:rPr>
              <a:t>LIBERACIÓN	</a:t>
            </a:r>
          </a:p>
        </p:txBody>
      </p:sp>
      <p:sp>
        <p:nvSpPr>
          <p:cNvPr id="3" name="object 3"/>
          <p:cNvSpPr txBox="1"/>
          <p:nvPr/>
        </p:nvSpPr>
        <p:spPr>
          <a:xfrm>
            <a:off x="1695382" y="1263928"/>
            <a:ext cx="7257231" cy="3537507"/>
          </a:xfrm>
          <a:prstGeom prst="rect">
            <a:avLst/>
          </a:prstGeom>
        </p:spPr>
        <p:txBody>
          <a:bodyPr vert="horz" wrap="square" lIns="0" tIns="120015" rIns="0" bIns="0" rtlCol="0">
            <a:spAutoFit/>
          </a:bodyPr>
          <a:lstStyle/>
          <a:p>
            <a:pPr marL="180022" indent="-170974" algn="just">
              <a:spcBef>
                <a:spcPts val="945"/>
              </a:spcBef>
              <a:buClr>
                <a:srgbClr val="99CA38"/>
              </a:buClr>
              <a:buSzPct val="95000"/>
              <a:buFont typeface="Wingdings"/>
              <a:buChar char=""/>
              <a:tabLst>
                <a:tab pos="180499" algn="l"/>
              </a:tabLst>
            </a:pPr>
            <a:r>
              <a:rPr lang="es-MX" spc="-4" dirty="0">
                <a:solidFill>
                  <a:srgbClr val="404040"/>
                </a:solidFill>
                <a:latin typeface="Calibri"/>
                <a:cs typeface="Calibri"/>
              </a:rPr>
              <a:t> </a:t>
            </a:r>
            <a:r>
              <a:rPr spc="-4" dirty="0" err="1">
                <a:solidFill>
                  <a:srgbClr val="404040"/>
                </a:solidFill>
                <a:latin typeface="Calibri"/>
                <a:cs typeface="Calibri"/>
              </a:rPr>
              <a:t>Constituye</a:t>
            </a:r>
            <a:r>
              <a:rPr spc="-8" dirty="0">
                <a:solidFill>
                  <a:srgbClr val="404040"/>
                </a:solidFill>
                <a:latin typeface="Calibri"/>
                <a:cs typeface="Calibri"/>
              </a:rPr>
              <a:t> </a:t>
            </a:r>
            <a:r>
              <a:rPr dirty="0">
                <a:solidFill>
                  <a:srgbClr val="404040"/>
                </a:solidFill>
                <a:latin typeface="Calibri"/>
                <a:cs typeface="Calibri"/>
              </a:rPr>
              <a:t>la </a:t>
            </a:r>
            <a:r>
              <a:rPr spc="-8" dirty="0">
                <a:solidFill>
                  <a:srgbClr val="404040"/>
                </a:solidFill>
                <a:latin typeface="Calibri"/>
                <a:cs typeface="Calibri"/>
              </a:rPr>
              <a:t>“salida”</a:t>
            </a:r>
            <a:r>
              <a:rPr spc="11" dirty="0">
                <a:solidFill>
                  <a:srgbClr val="404040"/>
                </a:solidFill>
                <a:latin typeface="Calibri"/>
                <a:cs typeface="Calibri"/>
              </a:rPr>
              <a:t> </a:t>
            </a:r>
            <a:r>
              <a:rPr spc="-4" dirty="0">
                <a:solidFill>
                  <a:srgbClr val="404040"/>
                </a:solidFill>
                <a:latin typeface="Calibri"/>
                <a:cs typeface="Calibri"/>
              </a:rPr>
              <a:t>del </a:t>
            </a:r>
            <a:r>
              <a:rPr spc="-8" dirty="0">
                <a:solidFill>
                  <a:srgbClr val="404040"/>
                </a:solidFill>
                <a:latin typeface="Calibri"/>
                <a:cs typeface="Calibri"/>
              </a:rPr>
              <a:t>fármaco</a:t>
            </a:r>
            <a:r>
              <a:rPr spc="-4" dirty="0">
                <a:solidFill>
                  <a:srgbClr val="404040"/>
                </a:solidFill>
                <a:latin typeface="Calibri"/>
                <a:cs typeface="Calibri"/>
              </a:rPr>
              <a:t> de</a:t>
            </a:r>
            <a:r>
              <a:rPr spc="-8" dirty="0">
                <a:solidFill>
                  <a:srgbClr val="404040"/>
                </a:solidFill>
                <a:latin typeface="Calibri"/>
                <a:cs typeface="Calibri"/>
              </a:rPr>
              <a:t> </a:t>
            </a:r>
            <a:r>
              <a:rPr dirty="0">
                <a:solidFill>
                  <a:srgbClr val="404040"/>
                </a:solidFill>
                <a:latin typeface="Calibri"/>
                <a:cs typeface="Calibri"/>
              </a:rPr>
              <a:t>la</a:t>
            </a:r>
            <a:r>
              <a:rPr spc="8" dirty="0">
                <a:solidFill>
                  <a:srgbClr val="404040"/>
                </a:solidFill>
                <a:latin typeface="Calibri"/>
                <a:cs typeface="Calibri"/>
              </a:rPr>
              <a:t> </a:t>
            </a:r>
            <a:r>
              <a:rPr spc="-8" dirty="0">
                <a:solidFill>
                  <a:srgbClr val="404040"/>
                </a:solidFill>
                <a:latin typeface="Calibri"/>
                <a:cs typeface="Calibri"/>
              </a:rPr>
              <a:t>forma </a:t>
            </a:r>
            <a:r>
              <a:rPr spc="-4" dirty="0">
                <a:solidFill>
                  <a:srgbClr val="404040"/>
                </a:solidFill>
                <a:latin typeface="Calibri"/>
                <a:cs typeface="Calibri"/>
              </a:rPr>
              <a:t>farmacéutica</a:t>
            </a:r>
            <a:r>
              <a:rPr dirty="0">
                <a:solidFill>
                  <a:srgbClr val="404040"/>
                </a:solidFill>
                <a:latin typeface="Calibri"/>
                <a:cs typeface="Calibri"/>
              </a:rPr>
              <a:t> que</a:t>
            </a:r>
            <a:r>
              <a:rPr spc="-4" dirty="0">
                <a:solidFill>
                  <a:srgbClr val="404040"/>
                </a:solidFill>
                <a:latin typeface="Calibri"/>
                <a:cs typeface="Calibri"/>
              </a:rPr>
              <a:t> </a:t>
            </a:r>
            <a:r>
              <a:rPr dirty="0">
                <a:solidFill>
                  <a:srgbClr val="404040"/>
                </a:solidFill>
                <a:latin typeface="Calibri"/>
                <a:cs typeface="Calibri"/>
              </a:rPr>
              <a:t>lo </a:t>
            </a:r>
            <a:r>
              <a:rPr spc="-4" dirty="0">
                <a:solidFill>
                  <a:srgbClr val="404040"/>
                </a:solidFill>
                <a:latin typeface="Calibri"/>
                <a:cs typeface="Calibri"/>
              </a:rPr>
              <a:t>transporta.</a:t>
            </a:r>
            <a:endParaRPr dirty="0">
              <a:latin typeface="Calibri"/>
              <a:cs typeface="Calibri"/>
            </a:endParaRPr>
          </a:p>
          <a:p>
            <a:pPr marL="180022" indent="-170974" algn="just">
              <a:spcBef>
                <a:spcPts val="870"/>
              </a:spcBef>
              <a:buClr>
                <a:srgbClr val="99CA38"/>
              </a:buClr>
              <a:buSzPct val="95000"/>
              <a:buFont typeface="Wingdings"/>
              <a:buChar char=""/>
              <a:tabLst>
                <a:tab pos="180499" algn="l"/>
              </a:tabLst>
            </a:pPr>
            <a:r>
              <a:rPr lang="es-MX" spc="-11" dirty="0">
                <a:solidFill>
                  <a:srgbClr val="404040"/>
                </a:solidFill>
                <a:latin typeface="Calibri"/>
                <a:cs typeface="Calibri"/>
              </a:rPr>
              <a:t> </a:t>
            </a:r>
            <a:r>
              <a:rPr spc="-11" dirty="0" err="1">
                <a:solidFill>
                  <a:srgbClr val="404040"/>
                </a:solidFill>
                <a:latin typeface="Calibri"/>
                <a:cs typeface="Calibri"/>
              </a:rPr>
              <a:t>Por</a:t>
            </a:r>
            <a:r>
              <a:rPr spc="-11" dirty="0">
                <a:solidFill>
                  <a:srgbClr val="404040"/>
                </a:solidFill>
                <a:latin typeface="Calibri"/>
                <a:cs typeface="Calibri"/>
              </a:rPr>
              <a:t> </a:t>
            </a:r>
            <a:r>
              <a:rPr dirty="0">
                <a:solidFill>
                  <a:srgbClr val="404040"/>
                </a:solidFill>
                <a:latin typeface="Calibri"/>
                <a:cs typeface="Calibri"/>
              </a:rPr>
              <a:t>lo </a:t>
            </a:r>
            <a:r>
              <a:rPr spc="-8" dirty="0">
                <a:solidFill>
                  <a:srgbClr val="404040"/>
                </a:solidFill>
                <a:latin typeface="Calibri"/>
                <a:cs typeface="Calibri"/>
              </a:rPr>
              <a:t>general,</a:t>
            </a:r>
            <a:r>
              <a:rPr dirty="0">
                <a:solidFill>
                  <a:srgbClr val="404040"/>
                </a:solidFill>
                <a:latin typeface="Calibri"/>
                <a:cs typeface="Calibri"/>
              </a:rPr>
              <a:t> </a:t>
            </a:r>
            <a:r>
              <a:rPr spc="-4" dirty="0">
                <a:solidFill>
                  <a:srgbClr val="404040"/>
                </a:solidFill>
                <a:latin typeface="Calibri"/>
                <a:cs typeface="Calibri"/>
              </a:rPr>
              <a:t>implica</a:t>
            </a:r>
            <a:r>
              <a:rPr spc="4" dirty="0">
                <a:solidFill>
                  <a:srgbClr val="404040"/>
                </a:solidFill>
                <a:latin typeface="Calibri"/>
                <a:cs typeface="Calibri"/>
              </a:rPr>
              <a:t> </a:t>
            </a:r>
            <a:r>
              <a:rPr dirty="0">
                <a:solidFill>
                  <a:srgbClr val="404040"/>
                </a:solidFill>
                <a:latin typeface="Calibri"/>
                <a:cs typeface="Calibri"/>
              </a:rPr>
              <a:t>la</a:t>
            </a:r>
            <a:r>
              <a:rPr spc="11" dirty="0">
                <a:solidFill>
                  <a:srgbClr val="404040"/>
                </a:solidFill>
                <a:latin typeface="Calibri"/>
                <a:cs typeface="Calibri"/>
              </a:rPr>
              <a:t> </a:t>
            </a:r>
            <a:r>
              <a:rPr spc="-4" dirty="0">
                <a:solidFill>
                  <a:srgbClr val="404040"/>
                </a:solidFill>
                <a:latin typeface="Calibri"/>
                <a:cs typeface="Calibri"/>
              </a:rPr>
              <a:t>disolución del </a:t>
            </a:r>
            <a:r>
              <a:rPr spc="-8" dirty="0">
                <a:solidFill>
                  <a:srgbClr val="404040"/>
                </a:solidFill>
                <a:latin typeface="Calibri"/>
                <a:cs typeface="Calibri"/>
              </a:rPr>
              <a:t>fármaco </a:t>
            </a:r>
            <a:r>
              <a:rPr dirty="0">
                <a:solidFill>
                  <a:srgbClr val="404040"/>
                </a:solidFill>
                <a:latin typeface="Calibri"/>
                <a:cs typeface="Calibri"/>
              </a:rPr>
              <a:t>en</a:t>
            </a:r>
            <a:r>
              <a:rPr spc="-4" dirty="0">
                <a:solidFill>
                  <a:srgbClr val="404040"/>
                </a:solidFill>
                <a:latin typeface="Calibri"/>
                <a:cs typeface="Calibri"/>
              </a:rPr>
              <a:t> </a:t>
            </a:r>
            <a:r>
              <a:rPr dirty="0">
                <a:solidFill>
                  <a:srgbClr val="404040"/>
                </a:solidFill>
                <a:latin typeface="Calibri"/>
                <a:cs typeface="Calibri"/>
              </a:rPr>
              <a:t>algún </a:t>
            </a:r>
            <a:r>
              <a:rPr spc="-4" dirty="0" err="1">
                <a:solidFill>
                  <a:srgbClr val="404040"/>
                </a:solidFill>
                <a:latin typeface="Calibri"/>
                <a:cs typeface="Calibri"/>
              </a:rPr>
              <a:t>medio</a:t>
            </a:r>
            <a:r>
              <a:rPr spc="-8" dirty="0">
                <a:solidFill>
                  <a:srgbClr val="404040"/>
                </a:solidFill>
                <a:latin typeface="Calibri"/>
                <a:cs typeface="Calibri"/>
              </a:rPr>
              <a:t> </a:t>
            </a:r>
            <a:r>
              <a:rPr spc="-4" dirty="0">
                <a:solidFill>
                  <a:srgbClr val="404040"/>
                </a:solidFill>
                <a:latin typeface="Calibri"/>
                <a:cs typeface="Calibri"/>
              </a:rPr>
              <a:t>corporal.</a:t>
            </a:r>
            <a:endParaRPr lang="es-MX" spc="-4" dirty="0">
              <a:solidFill>
                <a:srgbClr val="404040"/>
              </a:solidFill>
              <a:latin typeface="Calibri"/>
              <a:cs typeface="Calibri"/>
            </a:endParaRPr>
          </a:p>
          <a:p>
            <a:pPr marL="180022" indent="-170974" algn="just">
              <a:spcBef>
                <a:spcPts val="870"/>
              </a:spcBef>
              <a:buClr>
                <a:srgbClr val="99CA38"/>
              </a:buClr>
              <a:buSzPct val="95000"/>
              <a:buFont typeface="Wingdings"/>
              <a:buChar char=""/>
              <a:tabLst>
                <a:tab pos="180499" algn="l"/>
              </a:tabLst>
            </a:pPr>
            <a:r>
              <a:rPr lang="es-MX" spc="-11" dirty="0">
                <a:solidFill>
                  <a:srgbClr val="404040"/>
                </a:solidFill>
                <a:latin typeface="Calibri"/>
                <a:cs typeface="Calibri"/>
              </a:rPr>
              <a:t> </a:t>
            </a:r>
            <a:r>
              <a:rPr spc="-11" dirty="0" err="1">
                <a:solidFill>
                  <a:srgbClr val="404040"/>
                </a:solidFill>
                <a:latin typeface="Calibri"/>
                <a:cs typeface="Calibri"/>
              </a:rPr>
              <a:t>Factores</a:t>
            </a:r>
            <a:r>
              <a:rPr spc="-4" dirty="0">
                <a:solidFill>
                  <a:srgbClr val="404040"/>
                </a:solidFill>
                <a:latin typeface="Calibri"/>
                <a:cs typeface="Calibri"/>
              </a:rPr>
              <a:t> </a:t>
            </a:r>
            <a:r>
              <a:rPr dirty="0">
                <a:solidFill>
                  <a:srgbClr val="404040"/>
                </a:solidFill>
                <a:latin typeface="Calibri"/>
                <a:cs typeface="Calibri"/>
              </a:rPr>
              <a:t>que</a:t>
            </a:r>
            <a:r>
              <a:rPr spc="-4" dirty="0">
                <a:solidFill>
                  <a:srgbClr val="404040"/>
                </a:solidFill>
                <a:latin typeface="Calibri"/>
                <a:cs typeface="Calibri"/>
              </a:rPr>
              <a:t> </a:t>
            </a:r>
            <a:r>
              <a:rPr spc="-8" dirty="0">
                <a:solidFill>
                  <a:srgbClr val="404040"/>
                </a:solidFill>
                <a:latin typeface="Calibri"/>
                <a:cs typeface="Calibri"/>
              </a:rPr>
              <a:t>influyen</a:t>
            </a:r>
            <a:r>
              <a:rPr dirty="0">
                <a:solidFill>
                  <a:srgbClr val="404040"/>
                </a:solidFill>
                <a:latin typeface="Calibri"/>
                <a:cs typeface="Calibri"/>
              </a:rPr>
              <a:t> en la</a:t>
            </a:r>
            <a:r>
              <a:rPr spc="4" dirty="0">
                <a:solidFill>
                  <a:srgbClr val="404040"/>
                </a:solidFill>
                <a:latin typeface="Calibri"/>
                <a:cs typeface="Calibri"/>
              </a:rPr>
              <a:t> </a:t>
            </a:r>
            <a:r>
              <a:rPr spc="-8" dirty="0">
                <a:solidFill>
                  <a:srgbClr val="404040"/>
                </a:solidFill>
                <a:latin typeface="Calibri"/>
                <a:cs typeface="Calibri"/>
              </a:rPr>
              <a:t>velocidad</a:t>
            </a:r>
            <a:r>
              <a:rPr spc="8" dirty="0">
                <a:solidFill>
                  <a:srgbClr val="404040"/>
                </a:solidFill>
                <a:latin typeface="Calibri"/>
                <a:cs typeface="Calibri"/>
              </a:rPr>
              <a:t> </a:t>
            </a:r>
            <a:r>
              <a:rPr dirty="0">
                <a:solidFill>
                  <a:srgbClr val="404040"/>
                </a:solidFill>
                <a:latin typeface="Calibri"/>
                <a:cs typeface="Calibri"/>
              </a:rPr>
              <a:t>de</a:t>
            </a:r>
            <a:r>
              <a:rPr spc="-4" dirty="0">
                <a:solidFill>
                  <a:srgbClr val="404040"/>
                </a:solidFill>
                <a:latin typeface="Calibri"/>
                <a:cs typeface="Calibri"/>
              </a:rPr>
              <a:t> </a:t>
            </a:r>
            <a:r>
              <a:rPr spc="-4" dirty="0" err="1">
                <a:solidFill>
                  <a:srgbClr val="404040"/>
                </a:solidFill>
                <a:latin typeface="Calibri"/>
                <a:cs typeface="Calibri"/>
              </a:rPr>
              <a:t>liberación</a:t>
            </a:r>
            <a:r>
              <a:rPr spc="-4" dirty="0">
                <a:solidFill>
                  <a:srgbClr val="404040"/>
                </a:solidFill>
                <a:latin typeface="Calibri"/>
                <a:cs typeface="Calibri"/>
              </a:rPr>
              <a:t>:</a:t>
            </a:r>
            <a:endParaRPr dirty="0">
              <a:latin typeface="Calibri"/>
              <a:cs typeface="Calibri"/>
            </a:endParaRPr>
          </a:p>
          <a:p>
            <a:pPr marL="637222" lvl="1" indent="-170974" algn="just">
              <a:spcBef>
                <a:spcPts val="1054"/>
              </a:spcBef>
              <a:buClr>
                <a:srgbClr val="99CA38"/>
              </a:buClr>
              <a:buSzPct val="95000"/>
              <a:buFont typeface="Wingdings"/>
              <a:buChar char=""/>
              <a:tabLst>
                <a:tab pos="180499" algn="l"/>
              </a:tabLst>
            </a:pPr>
            <a:r>
              <a:rPr lang="es-MX" spc="-23" dirty="0">
                <a:solidFill>
                  <a:srgbClr val="404040"/>
                </a:solidFill>
                <a:latin typeface="Calibri"/>
                <a:cs typeface="Calibri"/>
              </a:rPr>
              <a:t> </a:t>
            </a:r>
            <a:r>
              <a:rPr spc="-23" dirty="0" err="1">
                <a:solidFill>
                  <a:srgbClr val="404040"/>
                </a:solidFill>
                <a:latin typeface="Calibri"/>
                <a:cs typeface="Calibri"/>
              </a:rPr>
              <a:t>Tamaño</a:t>
            </a:r>
            <a:r>
              <a:rPr spc="-11" dirty="0">
                <a:solidFill>
                  <a:srgbClr val="404040"/>
                </a:solidFill>
                <a:latin typeface="Calibri"/>
                <a:cs typeface="Calibri"/>
              </a:rPr>
              <a:t> </a:t>
            </a:r>
            <a:r>
              <a:rPr spc="-4" dirty="0">
                <a:solidFill>
                  <a:srgbClr val="404040"/>
                </a:solidFill>
                <a:latin typeface="Calibri"/>
                <a:cs typeface="Calibri"/>
              </a:rPr>
              <a:t>de</a:t>
            </a:r>
            <a:r>
              <a:rPr spc="-8" dirty="0">
                <a:solidFill>
                  <a:srgbClr val="404040"/>
                </a:solidFill>
                <a:latin typeface="Calibri"/>
                <a:cs typeface="Calibri"/>
              </a:rPr>
              <a:t> </a:t>
            </a:r>
            <a:r>
              <a:rPr dirty="0">
                <a:solidFill>
                  <a:srgbClr val="404040"/>
                </a:solidFill>
                <a:latin typeface="Calibri"/>
                <a:cs typeface="Calibri"/>
              </a:rPr>
              <a:t>partícula </a:t>
            </a:r>
            <a:r>
              <a:rPr spc="-4" dirty="0">
                <a:solidFill>
                  <a:srgbClr val="404040"/>
                </a:solidFill>
                <a:latin typeface="Calibri"/>
                <a:cs typeface="Calibri"/>
              </a:rPr>
              <a:t>del</a:t>
            </a:r>
            <a:r>
              <a:rPr spc="4" dirty="0">
                <a:solidFill>
                  <a:srgbClr val="404040"/>
                </a:solidFill>
                <a:latin typeface="Calibri"/>
                <a:cs typeface="Calibri"/>
              </a:rPr>
              <a:t> </a:t>
            </a:r>
            <a:r>
              <a:rPr spc="-8" dirty="0" err="1">
                <a:solidFill>
                  <a:srgbClr val="404040"/>
                </a:solidFill>
                <a:latin typeface="Calibri"/>
                <a:cs typeface="Calibri"/>
              </a:rPr>
              <a:t>fármaco</a:t>
            </a:r>
            <a:r>
              <a:rPr lang="es-MX" spc="-8" dirty="0">
                <a:solidFill>
                  <a:srgbClr val="404040"/>
                </a:solidFill>
                <a:latin typeface="Calibri"/>
                <a:cs typeface="Calibri"/>
              </a:rPr>
              <a:t>.</a:t>
            </a:r>
            <a:endParaRPr dirty="0">
              <a:latin typeface="Calibri"/>
              <a:cs typeface="Calibri"/>
            </a:endParaRPr>
          </a:p>
          <a:p>
            <a:pPr marL="637222" lvl="1" indent="-170974" algn="just">
              <a:spcBef>
                <a:spcPts val="1054"/>
              </a:spcBef>
              <a:buClr>
                <a:srgbClr val="99CA38"/>
              </a:buClr>
              <a:buSzPct val="95000"/>
              <a:buFont typeface="Wingdings"/>
              <a:buChar char=""/>
              <a:tabLst>
                <a:tab pos="180499" algn="l"/>
              </a:tabLst>
            </a:pPr>
            <a:r>
              <a:rPr lang="es-MX" spc="-4" dirty="0">
                <a:solidFill>
                  <a:srgbClr val="404040"/>
                </a:solidFill>
                <a:latin typeface="Calibri"/>
                <a:cs typeface="Calibri"/>
              </a:rPr>
              <a:t> </a:t>
            </a:r>
            <a:r>
              <a:rPr spc="-4" dirty="0" err="1">
                <a:solidFill>
                  <a:srgbClr val="404040"/>
                </a:solidFill>
                <a:latin typeface="Calibri"/>
                <a:cs typeface="Calibri"/>
              </a:rPr>
              <a:t>Solubilidad</a:t>
            </a:r>
            <a:r>
              <a:rPr spc="-15" dirty="0">
                <a:solidFill>
                  <a:srgbClr val="404040"/>
                </a:solidFill>
                <a:latin typeface="Calibri"/>
                <a:cs typeface="Calibri"/>
              </a:rPr>
              <a:t> </a:t>
            </a:r>
            <a:r>
              <a:rPr spc="-4" dirty="0">
                <a:solidFill>
                  <a:srgbClr val="404040"/>
                </a:solidFill>
                <a:latin typeface="Calibri"/>
                <a:cs typeface="Calibri"/>
              </a:rPr>
              <a:t>del </a:t>
            </a:r>
            <a:r>
              <a:rPr spc="-8" dirty="0" err="1">
                <a:solidFill>
                  <a:srgbClr val="404040"/>
                </a:solidFill>
                <a:latin typeface="Calibri"/>
                <a:cs typeface="Calibri"/>
              </a:rPr>
              <a:t>fármaco</a:t>
            </a:r>
            <a:r>
              <a:rPr lang="es-MX" spc="-8" dirty="0">
                <a:solidFill>
                  <a:srgbClr val="404040"/>
                </a:solidFill>
                <a:latin typeface="Calibri"/>
                <a:cs typeface="Calibri"/>
              </a:rPr>
              <a:t>.</a:t>
            </a:r>
            <a:endParaRPr dirty="0">
              <a:latin typeface="Calibri"/>
              <a:cs typeface="Calibri"/>
            </a:endParaRPr>
          </a:p>
          <a:p>
            <a:pPr marL="637222" lvl="1" indent="-170974" algn="just">
              <a:spcBef>
                <a:spcPts val="1046"/>
              </a:spcBef>
              <a:buClr>
                <a:srgbClr val="99CA38"/>
              </a:buClr>
              <a:buSzPct val="95000"/>
              <a:buFont typeface="Wingdings"/>
              <a:buChar char=""/>
              <a:tabLst>
                <a:tab pos="180499" algn="l"/>
              </a:tabLst>
            </a:pPr>
            <a:r>
              <a:rPr lang="es-MX" spc="-4" dirty="0">
                <a:solidFill>
                  <a:srgbClr val="404040"/>
                </a:solidFill>
                <a:latin typeface="Calibri"/>
                <a:cs typeface="Calibri"/>
              </a:rPr>
              <a:t> </a:t>
            </a:r>
            <a:r>
              <a:rPr spc="-4" dirty="0" err="1">
                <a:solidFill>
                  <a:srgbClr val="404040"/>
                </a:solidFill>
                <a:latin typeface="Calibri"/>
                <a:cs typeface="Calibri"/>
              </a:rPr>
              <a:t>Formulación</a:t>
            </a:r>
            <a:r>
              <a:rPr spc="-19" dirty="0">
                <a:solidFill>
                  <a:srgbClr val="404040"/>
                </a:solidFill>
                <a:latin typeface="Calibri"/>
                <a:cs typeface="Calibri"/>
              </a:rPr>
              <a:t> </a:t>
            </a:r>
            <a:r>
              <a:rPr spc="-4" dirty="0">
                <a:solidFill>
                  <a:srgbClr val="404040"/>
                </a:solidFill>
                <a:latin typeface="Calibri"/>
                <a:cs typeface="Calibri"/>
              </a:rPr>
              <a:t>del</a:t>
            </a:r>
            <a:r>
              <a:rPr spc="4" dirty="0">
                <a:solidFill>
                  <a:srgbClr val="404040"/>
                </a:solidFill>
                <a:latin typeface="Calibri"/>
                <a:cs typeface="Calibri"/>
              </a:rPr>
              <a:t> </a:t>
            </a:r>
            <a:r>
              <a:rPr spc="-8" dirty="0" err="1">
                <a:solidFill>
                  <a:srgbClr val="404040"/>
                </a:solidFill>
                <a:latin typeface="Calibri"/>
                <a:cs typeface="Calibri"/>
              </a:rPr>
              <a:t>medicamento</a:t>
            </a:r>
            <a:r>
              <a:rPr lang="es-MX" spc="-8" dirty="0">
                <a:solidFill>
                  <a:srgbClr val="404040"/>
                </a:solidFill>
                <a:latin typeface="Calibri"/>
                <a:cs typeface="Calibri"/>
              </a:rPr>
              <a:t>.</a:t>
            </a:r>
            <a:endParaRPr dirty="0">
              <a:latin typeface="Calibri"/>
              <a:cs typeface="Calibri"/>
            </a:endParaRPr>
          </a:p>
          <a:p>
            <a:pPr marL="637222" lvl="1" indent="-170974" algn="just">
              <a:spcBef>
                <a:spcPts val="1054"/>
              </a:spcBef>
              <a:buClr>
                <a:srgbClr val="99CA38"/>
              </a:buClr>
              <a:buSzPct val="95000"/>
              <a:buFont typeface="Wingdings"/>
              <a:buChar char=""/>
              <a:tabLst>
                <a:tab pos="180499" algn="l"/>
              </a:tabLst>
            </a:pPr>
            <a:r>
              <a:rPr lang="es-MX" spc="-23" dirty="0">
                <a:solidFill>
                  <a:srgbClr val="404040"/>
                </a:solidFill>
                <a:latin typeface="Calibri"/>
                <a:cs typeface="Calibri"/>
              </a:rPr>
              <a:t> </a:t>
            </a:r>
            <a:r>
              <a:rPr spc="-23" dirty="0" err="1">
                <a:solidFill>
                  <a:srgbClr val="404040"/>
                </a:solidFill>
                <a:latin typeface="Calibri"/>
                <a:cs typeface="Calibri"/>
              </a:rPr>
              <a:t>Técnica</a:t>
            </a:r>
            <a:r>
              <a:rPr spc="-11" dirty="0">
                <a:solidFill>
                  <a:srgbClr val="404040"/>
                </a:solidFill>
                <a:latin typeface="Calibri"/>
                <a:cs typeface="Calibri"/>
              </a:rPr>
              <a:t> </a:t>
            </a:r>
            <a:r>
              <a:rPr dirty="0">
                <a:solidFill>
                  <a:srgbClr val="404040"/>
                </a:solidFill>
                <a:latin typeface="Calibri"/>
                <a:cs typeface="Calibri"/>
              </a:rPr>
              <a:t>de</a:t>
            </a:r>
            <a:r>
              <a:rPr spc="-19" dirty="0">
                <a:solidFill>
                  <a:srgbClr val="404040"/>
                </a:solidFill>
                <a:latin typeface="Calibri"/>
                <a:cs typeface="Calibri"/>
              </a:rPr>
              <a:t> </a:t>
            </a:r>
            <a:r>
              <a:rPr spc="-4" dirty="0" err="1">
                <a:solidFill>
                  <a:srgbClr val="404040"/>
                </a:solidFill>
                <a:latin typeface="Calibri"/>
                <a:cs typeface="Calibri"/>
              </a:rPr>
              <a:t>elaboración</a:t>
            </a:r>
            <a:r>
              <a:rPr lang="es-MX" spc="-4" dirty="0">
                <a:solidFill>
                  <a:srgbClr val="404040"/>
                </a:solidFill>
                <a:latin typeface="Calibri"/>
                <a:cs typeface="Calibri"/>
              </a:rPr>
              <a:t>.</a:t>
            </a:r>
            <a:endParaRPr dirty="0">
              <a:latin typeface="Calibri"/>
              <a:cs typeface="Calibri"/>
            </a:endParaRPr>
          </a:p>
          <a:p>
            <a:pPr marL="637222" lvl="1" indent="-170974" algn="just">
              <a:spcBef>
                <a:spcPts val="1050"/>
              </a:spcBef>
              <a:buClr>
                <a:srgbClr val="99CA38"/>
              </a:buClr>
              <a:buSzPct val="95000"/>
              <a:buFont typeface="Wingdings"/>
              <a:buChar char=""/>
              <a:tabLst>
                <a:tab pos="180499" algn="l"/>
              </a:tabLst>
            </a:pPr>
            <a:r>
              <a:rPr lang="es-MX" spc="-4" dirty="0">
                <a:solidFill>
                  <a:srgbClr val="404040"/>
                </a:solidFill>
                <a:latin typeface="Calibri"/>
                <a:cs typeface="Calibri"/>
              </a:rPr>
              <a:t> </a:t>
            </a:r>
            <a:r>
              <a:rPr spc="-4" dirty="0" err="1">
                <a:solidFill>
                  <a:srgbClr val="404040"/>
                </a:solidFill>
                <a:latin typeface="Calibri"/>
                <a:cs typeface="Calibri"/>
              </a:rPr>
              <a:t>Tipo</a:t>
            </a:r>
            <a:r>
              <a:rPr spc="-11" dirty="0">
                <a:solidFill>
                  <a:srgbClr val="404040"/>
                </a:solidFill>
                <a:latin typeface="Calibri"/>
                <a:cs typeface="Calibri"/>
              </a:rPr>
              <a:t> </a:t>
            </a:r>
            <a:r>
              <a:rPr dirty="0">
                <a:solidFill>
                  <a:srgbClr val="404040"/>
                </a:solidFill>
                <a:latin typeface="Calibri"/>
                <a:cs typeface="Calibri"/>
              </a:rPr>
              <a:t>de</a:t>
            </a:r>
            <a:r>
              <a:rPr spc="-8" dirty="0">
                <a:solidFill>
                  <a:srgbClr val="404040"/>
                </a:solidFill>
                <a:latin typeface="Calibri"/>
                <a:cs typeface="Calibri"/>
              </a:rPr>
              <a:t> forma</a:t>
            </a:r>
            <a:r>
              <a:rPr spc="-11" dirty="0">
                <a:solidFill>
                  <a:srgbClr val="404040"/>
                </a:solidFill>
                <a:latin typeface="Calibri"/>
                <a:cs typeface="Calibri"/>
              </a:rPr>
              <a:t> </a:t>
            </a:r>
            <a:r>
              <a:rPr spc="-4" dirty="0" err="1">
                <a:solidFill>
                  <a:srgbClr val="404040"/>
                </a:solidFill>
                <a:latin typeface="Calibri"/>
                <a:cs typeface="Calibri"/>
              </a:rPr>
              <a:t>farmacéutica</a:t>
            </a:r>
            <a:r>
              <a:rPr spc="19" dirty="0">
                <a:solidFill>
                  <a:srgbClr val="404040"/>
                </a:solidFill>
                <a:latin typeface="Calibri"/>
                <a:cs typeface="Calibri"/>
              </a:rPr>
              <a:t> </a:t>
            </a:r>
            <a:r>
              <a:rPr spc="-8" dirty="0" err="1">
                <a:solidFill>
                  <a:srgbClr val="404040"/>
                </a:solidFill>
                <a:latin typeface="Calibri"/>
                <a:cs typeface="Calibri"/>
              </a:rPr>
              <a:t>utilizada</a:t>
            </a:r>
            <a:r>
              <a:rPr lang="es-MX" spc="-8" dirty="0">
                <a:solidFill>
                  <a:srgbClr val="404040"/>
                </a:solidFill>
                <a:latin typeface="Calibri"/>
                <a:cs typeface="Calibri"/>
              </a:rPr>
              <a:t>.</a:t>
            </a:r>
            <a:endParaRPr dirty="0">
              <a:latin typeface="Calibri"/>
              <a:cs typeface="Calibri"/>
            </a:endParaRPr>
          </a:p>
        </p:txBody>
      </p:sp>
      <p:grpSp>
        <p:nvGrpSpPr>
          <p:cNvPr id="4" name="object 4"/>
          <p:cNvGrpSpPr/>
          <p:nvPr/>
        </p:nvGrpSpPr>
        <p:grpSpPr>
          <a:xfrm>
            <a:off x="292770" y="1564196"/>
            <a:ext cx="1154906" cy="2097405"/>
            <a:chOff x="390359" y="2085594"/>
            <a:chExt cx="1539875" cy="2796540"/>
          </a:xfrm>
        </p:grpSpPr>
        <p:sp>
          <p:nvSpPr>
            <p:cNvPr id="5" name="object 5"/>
            <p:cNvSpPr/>
            <p:nvPr/>
          </p:nvSpPr>
          <p:spPr>
            <a:xfrm>
              <a:off x="401789" y="2097024"/>
              <a:ext cx="1517015" cy="2773680"/>
            </a:xfrm>
            <a:custGeom>
              <a:avLst/>
              <a:gdLst/>
              <a:ahLst/>
              <a:cxnLst/>
              <a:rect l="l" t="t" r="r" b="b"/>
              <a:pathLst>
                <a:path w="1517014" h="2773679">
                  <a:moveTo>
                    <a:pt x="281622" y="0"/>
                  </a:moveTo>
                  <a:lnTo>
                    <a:pt x="242750" y="404"/>
                  </a:lnTo>
                  <a:lnTo>
                    <a:pt x="175009" y="3643"/>
                  </a:lnTo>
                  <a:lnTo>
                    <a:pt x="120337" y="9904"/>
                  </a:lnTo>
                  <a:lnTo>
                    <a:pt x="77140" y="18424"/>
                  </a:lnTo>
                  <a:lnTo>
                    <a:pt x="32270" y="35782"/>
                  </a:lnTo>
                  <a:lnTo>
                    <a:pt x="3467" y="69389"/>
                  </a:lnTo>
                  <a:lnTo>
                    <a:pt x="0" y="89662"/>
                  </a:lnTo>
                  <a:lnTo>
                    <a:pt x="0" y="2596515"/>
                  </a:lnTo>
                  <a:lnTo>
                    <a:pt x="3000" y="2640135"/>
                  </a:lnTo>
                  <a:lnTo>
                    <a:pt x="12001" y="2677255"/>
                  </a:lnTo>
                  <a:lnTo>
                    <a:pt x="48006" y="2731897"/>
                  </a:lnTo>
                  <a:lnTo>
                    <a:pt x="101606" y="2763154"/>
                  </a:lnTo>
                  <a:lnTo>
                    <a:pt x="166408" y="2773553"/>
                  </a:lnTo>
                  <a:lnTo>
                    <a:pt x="1431582" y="2773553"/>
                  </a:lnTo>
                  <a:lnTo>
                    <a:pt x="1468920" y="2760726"/>
                  </a:lnTo>
                  <a:lnTo>
                    <a:pt x="1495590" y="2719197"/>
                  </a:lnTo>
                  <a:lnTo>
                    <a:pt x="1508591" y="2667511"/>
                  </a:lnTo>
                  <a:lnTo>
                    <a:pt x="1513925" y="2623456"/>
                  </a:lnTo>
                  <a:lnTo>
                    <a:pt x="1516592" y="2569596"/>
                  </a:lnTo>
                  <a:lnTo>
                    <a:pt x="1516926" y="2538857"/>
                  </a:lnTo>
                  <a:lnTo>
                    <a:pt x="1516592" y="2508117"/>
                  </a:lnTo>
                  <a:lnTo>
                    <a:pt x="1513925" y="2454257"/>
                  </a:lnTo>
                  <a:lnTo>
                    <a:pt x="1508591" y="2410325"/>
                  </a:lnTo>
                  <a:lnTo>
                    <a:pt x="1495590" y="2360676"/>
                  </a:lnTo>
                  <a:lnTo>
                    <a:pt x="1468920" y="2322322"/>
                  </a:lnTo>
                  <a:lnTo>
                    <a:pt x="1431582" y="2310638"/>
                  </a:lnTo>
                  <a:lnTo>
                    <a:pt x="563232" y="2310638"/>
                  </a:lnTo>
                  <a:lnTo>
                    <a:pt x="563232" y="89662"/>
                  </a:lnTo>
                  <a:lnTo>
                    <a:pt x="549363" y="51308"/>
                  </a:lnTo>
                  <a:lnTo>
                    <a:pt x="503491" y="23495"/>
                  </a:lnTo>
                  <a:lnTo>
                    <a:pt x="466159" y="13890"/>
                  </a:lnTo>
                  <a:lnTo>
                    <a:pt x="418160" y="6476"/>
                  </a:lnTo>
                  <a:lnTo>
                    <a:pt x="357354" y="1619"/>
                  </a:lnTo>
                  <a:lnTo>
                    <a:pt x="321353" y="404"/>
                  </a:lnTo>
                  <a:lnTo>
                    <a:pt x="281622" y="0"/>
                  </a:lnTo>
                  <a:close/>
                </a:path>
              </a:pathLst>
            </a:custGeom>
            <a:solidFill>
              <a:srgbClr val="BEE1A8"/>
            </a:solidFill>
          </p:spPr>
          <p:txBody>
            <a:bodyPr wrap="square" lIns="0" tIns="0" rIns="0" bIns="0" rtlCol="0"/>
            <a:lstStyle/>
            <a:p>
              <a:endParaRPr sz="1350"/>
            </a:p>
          </p:txBody>
        </p:sp>
        <p:sp>
          <p:nvSpPr>
            <p:cNvPr id="6" name="object 6"/>
            <p:cNvSpPr/>
            <p:nvPr/>
          </p:nvSpPr>
          <p:spPr>
            <a:xfrm>
              <a:off x="401789" y="2097024"/>
              <a:ext cx="1517015" cy="2773680"/>
            </a:xfrm>
            <a:custGeom>
              <a:avLst/>
              <a:gdLst/>
              <a:ahLst/>
              <a:cxnLst/>
              <a:rect l="l" t="t" r="r" b="b"/>
              <a:pathLst>
                <a:path w="1517014" h="2773679">
                  <a:moveTo>
                    <a:pt x="281622" y="0"/>
                  </a:moveTo>
                  <a:lnTo>
                    <a:pt x="321353" y="404"/>
                  </a:lnTo>
                  <a:lnTo>
                    <a:pt x="389623" y="3643"/>
                  </a:lnTo>
                  <a:lnTo>
                    <a:pt x="443494" y="9904"/>
                  </a:lnTo>
                  <a:lnTo>
                    <a:pt x="486157" y="18424"/>
                  </a:lnTo>
                  <a:lnTo>
                    <a:pt x="530961" y="35782"/>
                  </a:lnTo>
                  <a:lnTo>
                    <a:pt x="559765" y="69389"/>
                  </a:lnTo>
                  <a:lnTo>
                    <a:pt x="563232" y="89662"/>
                  </a:lnTo>
                  <a:lnTo>
                    <a:pt x="563232" y="2310638"/>
                  </a:lnTo>
                  <a:lnTo>
                    <a:pt x="1431582" y="2310638"/>
                  </a:lnTo>
                  <a:lnTo>
                    <a:pt x="1468920" y="2322322"/>
                  </a:lnTo>
                  <a:lnTo>
                    <a:pt x="1495590" y="2360676"/>
                  </a:lnTo>
                  <a:lnTo>
                    <a:pt x="1508591" y="2410325"/>
                  </a:lnTo>
                  <a:lnTo>
                    <a:pt x="1513925" y="2454257"/>
                  </a:lnTo>
                  <a:lnTo>
                    <a:pt x="1516592" y="2508117"/>
                  </a:lnTo>
                  <a:lnTo>
                    <a:pt x="1516926" y="2538857"/>
                  </a:lnTo>
                  <a:lnTo>
                    <a:pt x="1516592" y="2569596"/>
                  </a:lnTo>
                  <a:lnTo>
                    <a:pt x="1513925" y="2623456"/>
                  </a:lnTo>
                  <a:lnTo>
                    <a:pt x="1508591" y="2667511"/>
                  </a:lnTo>
                  <a:lnTo>
                    <a:pt x="1495590" y="2719197"/>
                  </a:lnTo>
                  <a:lnTo>
                    <a:pt x="1476587" y="2753344"/>
                  </a:lnTo>
                  <a:lnTo>
                    <a:pt x="1441916" y="2772745"/>
                  </a:lnTo>
                  <a:lnTo>
                    <a:pt x="1431582" y="2773553"/>
                  </a:lnTo>
                  <a:lnTo>
                    <a:pt x="166408" y="2773553"/>
                  </a:lnTo>
                  <a:lnTo>
                    <a:pt x="101606" y="2763154"/>
                  </a:lnTo>
                  <a:lnTo>
                    <a:pt x="48006" y="2731897"/>
                  </a:lnTo>
                  <a:lnTo>
                    <a:pt x="12001" y="2677255"/>
                  </a:lnTo>
                  <a:lnTo>
                    <a:pt x="3000" y="2640135"/>
                  </a:lnTo>
                  <a:lnTo>
                    <a:pt x="0" y="2596515"/>
                  </a:lnTo>
                  <a:lnTo>
                    <a:pt x="0" y="89662"/>
                  </a:lnTo>
                  <a:lnTo>
                    <a:pt x="13868" y="51308"/>
                  </a:lnTo>
                  <a:lnTo>
                    <a:pt x="59740" y="23495"/>
                  </a:lnTo>
                  <a:lnTo>
                    <a:pt x="97339" y="13890"/>
                  </a:lnTo>
                  <a:lnTo>
                    <a:pt x="146138" y="6476"/>
                  </a:lnTo>
                  <a:lnTo>
                    <a:pt x="207213" y="1619"/>
                  </a:lnTo>
                  <a:lnTo>
                    <a:pt x="242750" y="404"/>
                  </a:lnTo>
                  <a:lnTo>
                    <a:pt x="281622" y="0"/>
                  </a:lnTo>
                  <a:close/>
                </a:path>
              </a:pathLst>
            </a:custGeom>
            <a:ln w="22860">
              <a:solidFill>
                <a:srgbClr val="62A437"/>
              </a:solidFill>
            </a:ln>
          </p:spPr>
          <p:txBody>
            <a:bodyPr wrap="square" lIns="0" tIns="0" rIns="0" bIns="0" rtlCol="0"/>
            <a:lstStyle/>
            <a:p>
              <a:endParaRPr sz="135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0" end="0"/>
                                            </p:txEl>
                                          </p:spTgt>
                                        </p:tgtEl>
                                        <p:attrNameLst>
                                          <p:attrName>style.visibility</p:attrName>
                                        </p:attrNameLst>
                                      </p:cBhvr>
                                      <p:to>
                                        <p:strVal val="visible"/>
                                      </p:to>
                                    </p:set>
                                    <p:animEffect transition="in" filter="fade">
                                      <p:cBhvr>
                                        <p:cTn id="21" dur="1000"/>
                                        <p:tgtEl>
                                          <p:spTgt spid="3">
                                            <p:txEl>
                                              <p:pRg st="0" end="0"/>
                                            </p:txEl>
                                          </p:spTgt>
                                        </p:tgtEl>
                                      </p:cBhvr>
                                    </p:animEffect>
                                    <p:anim calcmode="lin" valueType="num">
                                      <p:cBhvr>
                                        <p:cTn id="2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3">
                                            <p:txEl>
                                              <p:pRg st="1" end="1"/>
                                            </p:txEl>
                                          </p:spTgt>
                                        </p:tgtEl>
                                        <p:attrNameLst>
                                          <p:attrName>style.visibility</p:attrName>
                                        </p:attrNameLst>
                                      </p:cBhvr>
                                      <p:to>
                                        <p:strVal val="visible"/>
                                      </p:to>
                                    </p:set>
                                    <p:anim calcmode="lin" valueType="num">
                                      <p:cBhvr additive="base">
                                        <p:cTn id="28"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3">
                                            <p:txEl>
                                              <p:pRg st="2" end="2"/>
                                            </p:txEl>
                                          </p:spTgt>
                                        </p:tgtEl>
                                        <p:attrNameLst>
                                          <p:attrName>style.visibility</p:attrName>
                                        </p:attrNameLst>
                                      </p:cBhvr>
                                      <p:to>
                                        <p:strVal val="visible"/>
                                      </p:to>
                                    </p:set>
                                    <p:anim calcmode="lin" valueType="num">
                                      <p:cBhvr additive="base">
                                        <p:cTn id="34"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5"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nodeType="clickEffect">
                                  <p:stCondLst>
                                    <p:cond delay="0"/>
                                  </p:stCondLst>
                                  <p:childTnLst>
                                    <p:set>
                                      <p:cBhvr>
                                        <p:cTn id="39" dur="1" fill="hold">
                                          <p:stCondLst>
                                            <p:cond delay="0"/>
                                          </p:stCondLst>
                                        </p:cTn>
                                        <p:tgtEl>
                                          <p:spTgt spid="3">
                                            <p:txEl>
                                              <p:pRg st="3" end="3"/>
                                            </p:txEl>
                                          </p:spTgt>
                                        </p:tgtEl>
                                        <p:attrNameLst>
                                          <p:attrName>style.visibility</p:attrName>
                                        </p:attrNameLst>
                                      </p:cBhvr>
                                      <p:to>
                                        <p:strVal val="visible"/>
                                      </p:to>
                                    </p:set>
                                    <p:anim calcmode="lin" valueType="num">
                                      <p:cBhvr additive="base">
                                        <p:cTn id="40"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nodeType="clickEffect">
                                  <p:stCondLst>
                                    <p:cond delay="0"/>
                                  </p:stCondLst>
                                  <p:childTnLst>
                                    <p:set>
                                      <p:cBhvr>
                                        <p:cTn id="45" dur="1" fill="hold">
                                          <p:stCondLst>
                                            <p:cond delay="0"/>
                                          </p:stCondLst>
                                        </p:cTn>
                                        <p:tgtEl>
                                          <p:spTgt spid="3">
                                            <p:txEl>
                                              <p:pRg st="4" end="4"/>
                                            </p:txEl>
                                          </p:spTgt>
                                        </p:tgtEl>
                                        <p:attrNameLst>
                                          <p:attrName>style.visibility</p:attrName>
                                        </p:attrNameLst>
                                      </p:cBhvr>
                                      <p:to>
                                        <p:strVal val="visible"/>
                                      </p:to>
                                    </p:set>
                                    <p:anim calcmode="lin" valueType="num">
                                      <p:cBhvr additive="base">
                                        <p:cTn id="46"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47"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nodeType="clickEffect">
                                  <p:stCondLst>
                                    <p:cond delay="0"/>
                                  </p:stCondLst>
                                  <p:childTnLst>
                                    <p:set>
                                      <p:cBhvr>
                                        <p:cTn id="51" dur="1" fill="hold">
                                          <p:stCondLst>
                                            <p:cond delay="0"/>
                                          </p:stCondLst>
                                        </p:cTn>
                                        <p:tgtEl>
                                          <p:spTgt spid="3">
                                            <p:txEl>
                                              <p:pRg st="5" end="5"/>
                                            </p:txEl>
                                          </p:spTgt>
                                        </p:tgtEl>
                                        <p:attrNameLst>
                                          <p:attrName>style.visibility</p:attrName>
                                        </p:attrNameLst>
                                      </p:cBhvr>
                                      <p:to>
                                        <p:strVal val="visible"/>
                                      </p:to>
                                    </p:set>
                                    <p:anim calcmode="lin" valueType="num">
                                      <p:cBhvr additive="base">
                                        <p:cTn id="52"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53"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2" presetClass="entr" presetSubtype="4" fill="hold" nodeType="clickEffect">
                                  <p:stCondLst>
                                    <p:cond delay="0"/>
                                  </p:stCondLst>
                                  <p:childTnLst>
                                    <p:set>
                                      <p:cBhvr>
                                        <p:cTn id="57" dur="1" fill="hold">
                                          <p:stCondLst>
                                            <p:cond delay="0"/>
                                          </p:stCondLst>
                                        </p:cTn>
                                        <p:tgtEl>
                                          <p:spTgt spid="3">
                                            <p:txEl>
                                              <p:pRg st="6" end="6"/>
                                            </p:txEl>
                                          </p:spTgt>
                                        </p:tgtEl>
                                        <p:attrNameLst>
                                          <p:attrName>style.visibility</p:attrName>
                                        </p:attrNameLst>
                                      </p:cBhvr>
                                      <p:to>
                                        <p:strVal val="visible"/>
                                      </p:to>
                                    </p:set>
                                    <p:anim calcmode="lin" valueType="num">
                                      <p:cBhvr additive="base">
                                        <p:cTn id="58"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9"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2" presetClass="entr" presetSubtype="4" fill="hold" nodeType="clickEffect">
                                  <p:stCondLst>
                                    <p:cond delay="0"/>
                                  </p:stCondLst>
                                  <p:childTnLst>
                                    <p:set>
                                      <p:cBhvr>
                                        <p:cTn id="63" dur="1" fill="hold">
                                          <p:stCondLst>
                                            <p:cond delay="0"/>
                                          </p:stCondLst>
                                        </p:cTn>
                                        <p:tgtEl>
                                          <p:spTgt spid="3">
                                            <p:txEl>
                                              <p:pRg st="7" end="7"/>
                                            </p:txEl>
                                          </p:spTgt>
                                        </p:tgtEl>
                                        <p:attrNameLst>
                                          <p:attrName>style.visibility</p:attrName>
                                        </p:attrNameLst>
                                      </p:cBhvr>
                                      <p:to>
                                        <p:strVal val="visible"/>
                                      </p:to>
                                    </p:set>
                                    <p:anim calcmode="lin" valueType="num">
                                      <p:cBhvr additive="base">
                                        <p:cTn id="64"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65"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894968" y="1303020"/>
            <a:ext cx="7475220" cy="0"/>
          </a:xfrm>
          <a:custGeom>
            <a:avLst/>
            <a:gdLst/>
            <a:ahLst/>
            <a:cxnLst/>
            <a:rect l="l" t="t" r="r" b="b"/>
            <a:pathLst>
              <a:path w="9966960">
                <a:moveTo>
                  <a:pt x="0" y="0"/>
                </a:moveTo>
                <a:lnTo>
                  <a:pt x="9966960" y="0"/>
                </a:lnTo>
              </a:path>
            </a:pathLst>
          </a:custGeom>
          <a:ln w="6096">
            <a:solidFill>
              <a:srgbClr val="7E7E7E"/>
            </a:solidFill>
          </a:ln>
        </p:spPr>
        <p:txBody>
          <a:bodyPr wrap="square" lIns="0" tIns="0" rIns="0" bIns="0" rtlCol="0"/>
          <a:lstStyle/>
          <a:p>
            <a:endParaRPr sz="1350"/>
          </a:p>
        </p:txBody>
      </p:sp>
      <p:sp>
        <p:nvSpPr>
          <p:cNvPr id="3" name="object 3"/>
          <p:cNvSpPr txBox="1">
            <a:spLocks noGrp="1"/>
          </p:cNvSpPr>
          <p:nvPr>
            <p:ph type="title"/>
          </p:nvPr>
        </p:nvSpPr>
        <p:spPr>
          <a:xfrm>
            <a:off x="882243" y="710740"/>
            <a:ext cx="3268028" cy="517449"/>
          </a:xfrm>
          <a:prstGeom prst="rect">
            <a:avLst/>
          </a:prstGeom>
        </p:spPr>
        <p:txBody>
          <a:bodyPr vert="horz" wrap="square" lIns="0" tIns="9525" rIns="0" bIns="0" rtlCol="0" anchor="ctr">
            <a:spAutoFit/>
          </a:bodyPr>
          <a:lstStyle/>
          <a:p>
            <a:pPr marL="9525">
              <a:lnSpc>
                <a:spcPct val="100000"/>
              </a:lnSpc>
              <a:spcBef>
                <a:spcPts val="75"/>
              </a:spcBef>
            </a:pPr>
            <a:r>
              <a:rPr b="1" spc="-45" dirty="0">
                <a:latin typeface="+mn-lt"/>
              </a:rPr>
              <a:t>A</a:t>
            </a:r>
            <a:r>
              <a:rPr b="1" spc="-38" dirty="0">
                <a:latin typeface="+mn-lt"/>
              </a:rPr>
              <a:t>DM</a:t>
            </a:r>
            <a:r>
              <a:rPr b="1" spc="-34" dirty="0">
                <a:latin typeface="+mn-lt"/>
              </a:rPr>
              <a:t>I</a:t>
            </a:r>
            <a:r>
              <a:rPr b="1" spc="-41" dirty="0">
                <a:latin typeface="+mn-lt"/>
              </a:rPr>
              <a:t>N</a:t>
            </a:r>
            <a:r>
              <a:rPr b="1" spc="-34" dirty="0">
                <a:latin typeface="+mn-lt"/>
              </a:rPr>
              <a:t>I</a:t>
            </a:r>
            <a:r>
              <a:rPr b="1" spc="-60" dirty="0">
                <a:latin typeface="+mn-lt"/>
              </a:rPr>
              <a:t>S</a:t>
            </a:r>
            <a:r>
              <a:rPr b="1" spc="-41" dirty="0">
                <a:latin typeface="+mn-lt"/>
              </a:rPr>
              <a:t>T</a:t>
            </a:r>
            <a:r>
              <a:rPr b="1" spc="-38" dirty="0">
                <a:latin typeface="+mn-lt"/>
              </a:rPr>
              <a:t>R</a:t>
            </a:r>
            <a:r>
              <a:rPr b="1" spc="-60" dirty="0">
                <a:latin typeface="+mn-lt"/>
              </a:rPr>
              <a:t>A</a:t>
            </a:r>
            <a:r>
              <a:rPr b="1" spc="-38" dirty="0">
                <a:latin typeface="+mn-lt"/>
              </a:rPr>
              <a:t>C</a:t>
            </a:r>
            <a:r>
              <a:rPr b="1" spc="-34" dirty="0">
                <a:latin typeface="+mn-lt"/>
              </a:rPr>
              <a:t>IÓ</a:t>
            </a:r>
            <a:r>
              <a:rPr b="1" u="none" dirty="0">
                <a:latin typeface="+mn-lt"/>
              </a:rPr>
              <a:t>N</a:t>
            </a:r>
          </a:p>
        </p:txBody>
      </p:sp>
      <p:sp>
        <p:nvSpPr>
          <p:cNvPr id="4" name="object 4"/>
          <p:cNvSpPr txBox="1"/>
          <p:nvPr/>
        </p:nvSpPr>
        <p:spPr>
          <a:xfrm>
            <a:off x="2905567" y="1590344"/>
            <a:ext cx="5060896" cy="2003754"/>
          </a:xfrm>
          <a:prstGeom prst="rect">
            <a:avLst/>
          </a:prstGeom>
        </p:spPr>
        <p:txBody>
          <a:bodyPr vert="horz" wrap="square" lIns="0" tIns="74295" rIns="0" bIns="0" rtlCol="0">
            <a:spAutoFit/>
          </a:bodyPr>
          <a:lstStyle/>
          <a:p>
            <a:pPr marL="77629" marR="3810" indent="-68580" algn="just">
              <a:spcBef>
                <a:spcPts val="585"/>
              </a:spcBef>
              <a:buClr>
                <a:srgbClr val="99CA38"/>
              </a:buClr>
              <a:buSzPct val="94736"/>
              <a:buFont typeface="Wingdings"/>
              <a:buChar char=""/>
              <a:tabLst>
                <a:tab pos="170974" algn="l"/>
              </a:tabLst>
            </a:pPr>
            <a:r>
              <a:rPr lang="es-MX" sz="1600" spc="-11" dirty="0">
                <a:solidFill>
                  <a:srgbClr val="404040"/>
                </a:solidFill>
                <a:latin typeface="Calibri"/>
                <a:cs typeface="Calibri"/>
              </a:rPr>
              <a:t> </a:t>
            </a:r>
            <a:r>
              <a:rPr sz="1600" spc="-11" dirty="0" err="1">
                <a:solidFill>
                  <a:srgbClr val="404040"/>
                </a:solidFill>
                <a:latin typeface="Calibri"/>
                <a:cs typeface="Calibri"/>
              </a:rPr>
              <a:t>Podría</a:t>
            </a:r>
            <a:r>
              <a:rPr sz="1600" spc="11" dirty="0">
                <a:solidFill>
                  <a:srgbClr val="404040"/>
                </a:solidFill>
                <a:latin typeface="Calibri"/>
                <a:cs typeface="Calibri"/>
              </a:rPr>
              <a:t> </a:t>
            </a:r>
            <a:r>
              <a:rPr sz="1600" spc="-8" dirty="0">
                <a:solidFill>
                  <a:srgbClr val="404040"/>
                </a:solidFill>
                <a:latin typeface="Calibri"/>
                <a:cs typeface="Calibri"/>
              </a:rPr>
              <a:t>afirmarse</a:t>
            </a:r>
            <a:r>
              <a:rPr sz="1600" spc="4" dirty="0">
                <a:solidFill>
                  <a:srgbClr val="404040"/>
                </a:solidFill>
                <a:latin typeface="Calibri"/>
                <a:cs typeface="Calibri"/>
              </a:rPr>
              <a:t> </a:t>
            </a:r>
            <a:r>
              <a:rPr sz="1600" spc="-8" dirty="0">
                <a:solidFill>
                  <a:srgbClr val="404040"/>
                </a:solidFill>
                <a:latin typeface="Calibri"/>
                <a:cs typeface="Calibri"/>
              </a:rPr>
              <a:t>que</a:t>
            </a:r>
            <a:r>
              <a:rPr sz="1600" spc="11" dirty="0">
                <a:solidFill>
                  <a:srgbClr val="404040"/>
                </a:solidFill>
                <a:latin typeface="Calibri"/>
                <a:cs typeface="Calibri"/>
              </a:rPr>
              <a:t> </a:t>
            </a:r>
            <a:r>
              <a:rPr sz="1600" spc="-4" dirty="0">
                <a:solidFill>
                  <a:srgbClr val="404040"/>
                </a:solidFill>
                <a:latin typeface="Calibri"/>
                <a:cs typeface="Calibri"/>
              </a:rPr>
              <a:t>es</a:t>
            </a:r>
            <a:r>
              <a:rPr sz="1600" dirty="0">
                <a:solidFill>
                  <a:srgbClr val="404040"/>
                </a:solidFill>
                <a:latin typeface="Calibri"/>
                <a:cs typeface="Calibri"/>
              </a:rPr>
              <a:t> </a:t>
            </a:r>
            <a:r>
              <a:rPr sz="1600" spc="-4" dirty="0">
                <a:solidFill>
                  <a:srgbClr val="404040"/>
                </a:solidFill>
                <a:latin typeface="Calibri"/>
                <a:cs typeface="Calibri"/>
              </a:rPr>
              <a:t>la </a:t>
            </a:r>
            <a:r>
              <a:rPr sz="1600" spc="-11" dirty="0">
                <a:solidFill>
                  <a:srgbClr val="404040"/>
                </a:solidFill>
                <a:latin typeface="Calibri"/>
                <a:cs typeface="Calibri"/>
              </a:rPr>
              <a:t>verdadera</a:t>
            </a:r>
            <a:r>
              <a:rPr sz="1600" spc="19" dirty="0">
                <a:solidFill>
                  <a:srgbClr val="404040"/>
                </a:solidFill>
                <a:latin typeface="Calibri"/>
                <a:cs typeface="Calibri"/>
              </a:rPr>
              <a:t> </a:t>
            </a:r>
            <a:r>
              <a:rPr sz="1600" spc="-8" dirty="0">
                <a:solidFill>
                  <a:srgbClr val="404040"/>
                </a:solidFill>
                <a:latin typeface="Calibri"/>
                <a:cs typeface="Calibri"/>
              </a:rPr>
              <a:t>entrada</a:t>
            </a:r>
            <a:r>
              <a:rPr sz="1600" spc="4" dirty="0">
                <a:solidFill>
                  <a:srgbClr val="404040"/>
                </a:solidFill>
                <a:latin typeface="Calibri"/>
                <a:cs typeface="Calibri"/>
              </a:rPr>
              <a:t> </a:t>
            </a:r>
            <a:r>
              <a:rPr sz="1600" spc="-4" dirty="0">
                <a:solidFill>
                  <a:srgbClr val="404040"/>
                </a:solidFill>
                <a:latin typeface="Calibri"/>
                <a:cs typeface="Calibri"/>
              </a:rPr>
              <a:t>del</a:t>
            </a:r>
            <a:r>
              <a:rPr sz="1600" spc="8" dirty="0">
                <a:solidFill>
                  <a:srgbClr val="404040"/>
                </a:solidFill>
                <a:latin typeface="Calibri"/>
                <a:cs typeface="Calibri"/>
              </a:rPr>
              <a:t> </a:t>
            </a:r>
            <a:r>
              <a:rPr sz="1600" spc="-8" dirty="0">
                <a:solidFill>
                  <a:srgbClr val="404040"/>
                </a:solidFill>
                <a:latin typeface="Calibri"/>
                <a:cs typeface="Calibri"/>
              </a:rPr>
              <a:t>fármaco </a:t>
            </a:r>
            <a:r>
              <a:rPr sz="1600" spc="-4" dirty="0">
                <a:solidFill>
                  <a:srgbClr val="404040"/>
                </a:solidFill>
                <a:latin typeface="Calibri"/>
                <a:cs typeface="Calibri"/>
              </a:rPr>
              <a:t>en</a:t>
            </a:r>
            <a:r>
              <a:rPr sz="1600" spc="8" dirty="0">
                <a:solidFill>
                  <a:srgbClr val="404040"/>
                </a:solidFill>
                <a:latin typeface="Calibri"/>
                <a:cs typeface="Calibri"/>
              </a:rPr>
              <a:t> </a:t>
            </a:r>
            <a:r>
              <a:rPr sz="1600" spc="-4" dirty="0">
                <a:solidFill>
                  <a:srgbClr val="404040"/>
                </a:solidFill>
                <a:latin typeface="Calibri"/>
                <a:cs typeface="Calibri"/>
              </a:rPr>
              <a:t>el</a:t>
            </a:r>
            <a:r>
              <a:rPr sz="1600" dirty="0">
                <a:solidFill>
                  <a:srgbClr val="404040"/>
                </a:solidFill>
                <a:latin typeface="Calibri"/>
                <a:cs typeface="Calibri"/>
              </a:rPr>
              <a:t> </a:t>
            </a:r>
            <a:r>
              <a:rPr sz="1600" spc="-11" dirty="0">
                <a:solidFill>
                  <a:srgbClr val="404040"/>
                </a:solidFill>
                <a:latin typeface="Calibri"/>
                <a:cs typeface="Calibri"/>
              </a:rPr>
              <a:t>organismo,</a:t>
            </a:r>
            <a:r>
              <a:rPr sz="1600" spc="19" dirty="0">
                <a:solidFill>
                  <a:srgbClr val="404040"/>
                </a:solidFill>
                <a:latin typeface="Calibri"/>
                <a:cs typeface="Calibri"/>
              </a:rPr>
              <a:t> </a:t>
            </a:r>
            <a:r>
              <a:rPr sz="1600" spc="-11" dirty="0">
                <a:solidFill>
                  <a:srgbClr val="404040"/>
                </a:solidFill>
                <a:latin typeface="Calibri"/>
                <a:cs typeface="Calibri"/>
              </a:rPr>
              <a:t>atravesando </a:t>
            </a:r>
            <a:r>
              <a:rPr sz="1600" spc="-311" dirty="0">
                <a:solidFill>
                  <a:srgbClr val="404040"/>
                </a:solidFill>
                <a:latin typeface="Calibri"/>
                <a:cs typeface="Calibri"/>
              </a:rPr>
              <a:t> </a:t>
            </a:r>
            <a:r>
              <a:rPr sz="1600" spc="-11" dirty="0">
                <a:solidFill>
                  <a:srgbClr val="404040"/>
                </a:solidFill>
                <a:latin typeface="Calibri"/>
                <a:cs typeface="Calibri"/>
              </a:rPr>
              <a:t>diferentes</a:t>
            </a:r>
            <a:r>
              <a:rPr sz="1600" spc="8" dirty="0">
                <a:solidFill>
                  <a:srgbClr val="404040"/>
                </a:solidFill>
                <a:latin typeface="Calibri"/>
                <a:cs typeface="Calibri"/>
              </a:rPr>
              <a:t> </a:t>
            </a:r>
            <a:r>
              <a:rPr sz="1600" spc="-8" dirty="0">
                <a:solidFill>
                  <a:srgbClr val="404040"/>
                </a:solidFill>
                <a:latin typeface="Calibri"/>
                <a:cs typeface="Calibri"/>
              </a:rPr>
              <a:t>membranas.</a:t>
            </a:r>
            <a:endParaRPr sz="1600" dirty="0">
              <a:latin typeface="Calibri"/>
              <a:cs typeface="Calibri"/>
            </a:endParaRPr>
          </a:p>
          <a:p>
            <a:pPr marL="170974" indent="-161925" algn="just">
              <a:spcBef>
                <a:spcPts val="529"/>
              </a:spcBef>
              <a:buClr>
                <a:srgbClr val="99CA38"/>
              </a:buClr>
              <a:buSzPct val="94736"/>
              <a:buFont typeface="Wingdings"/>
              <a:buChar char=""/>
              <a:tabLst>
                <a:tab pos="171450" algn="l"/>
              </a:tabLst>
            </a:pPr>
            <a:r>
              <a:rPr lang="es-MX" sz="1600" spc="-4" dirty="0">
                <a:solidFill>
                  <a:srgbClr val="404040"/>
                </a:solidFill>
                <a:latin typeface="Calibri"/>
                <a:cs typeface="Calibri"/>
              </a:rPr>
              <a:t> </a:t>
            </a:r>
            <a:r>
              <a:rPr sz="1600" spc="-4" dirty="0">
                <a:solidFill>
                  <a:srgbClr val="404040"/>
                </a:solidFill>
                <a:latin typeface="Calibri"/>
                <a:cs typeface="Calibri"/>
              </a:rPr>
              <a:t>Si</a:t>
            </a:r>
            <a:r>
              <a:rPr sz="1600" dirty="0">
                <a:solidFill>
                  <a:srgbClr val="404040"/>
                </a:solidFill>
                <a:latin typeface="Calibri"/>
                <a:cs typeface="Calibri"/>
              </a:rPr>
              <a:t> </a:t>
            </a:r>
            <a:r>
              <a:rPr sz="1600" spc="-4" dirty="0">
                <a:solidFill>
                  <a:srgbClr val="404040"/>
                </a:solidFill>
                <a:latin typeface="Calibri"/>
                <a:cs typeface="Calibri"/>
              </a:rPr>
              <a:t>un </a:t>
            </a:r>
            <a:r>
              <a:rPr sz="1600" spc="-8" dirty="0">
                <a:solidFill>
                  <a:srgbClr val="404040"/>
                </a:solidFill>
                <a:latin typeface="Calibri"/>
                <a:cs typeface="Calibri"/>
              </a:rPr>
              <a:t>medicamento</a:t>
            </a:r>
            <a:r>
              <a:rPr sz="1600" spc="8" dirty="0">
                <a:solidFill>
                  <a:srgbClr val="404040"/>
                </a:solidFill>
                <a:latin typeface="Calibri"/>
                <a:cs typeface="Calibri"/>
              </a:rPr>
              <a:t> </a:t>
            </a:r>
            <a:r>
              <a:rPr sz="1600" spc="-4" dirty="0">
                <a:solidFill>
                  <a:srgbClr val="404040"/>
                </a:solidFill>
                <a:latin typeface="Calibri"/>
                <a:cs typeface="Calibri"/>
              </a:rPr>
              <a:t>se </a:t>
            </a:r>
            <a:r>
              <a:rPr sz="1600" spc="-8" dirty="0">
                <a:solidFill>
                  <a:srgbClr val="404040"/>
                </a:solidFill>
                <a:latin typeface="Calibri"/>
                <a:cs typeface="Calibri"/>
              </a:rPr>
              <a:t>administra</a:t>
            </a:r>
            <a:r>
              <a:rPr sz="1600" spc="11" dirty="0">
                <a:solidFill>
                  <a:srgbClr val="404040"/>
                </a:solidFill>
                <a:latin typeface="Calibri"/>
                <a:cs typeface="Calibri"/>
              </a:rPr>
              <a:t> </a:t>
            </a:r>
            <a:r>
              <a:rPr sz="1600" spc="-8" dirty="0">
                <a:solidFill>
                  <a:srgbClr val="404040"/>
                </a:solidFill>
                <a:latin typeface="Calibri"/>
                <a:cs typeface="Calibri"/>
              </a:rPr>
              <a:t>directamente</a:t>
            </a:r>
            <a:r>
              <a:rPr sz="1600" spc="11" dirty="0">
                <a:solidFill>
                  <a:srgbClr val="404040"/>
                </a:solidFill>
                <a:latin typeface="Calibri"/>
                <a:cs typeface="Calibri"/>
              </a:rPr>
              <a:t> </a:t>
            </a:r>
            <a:r>
              <a:rPr sz="1600" spc="-4" dirty="0">
                <a:solidFill>
                  <a:srgbClr val="404040"/>
                </a:solidFill>
                <a:latin typeface="Calibri"/>
                <a:cs typeface="Calibri"/>
              </a:rPr>
              <a:t>en</a:t>
            </a:r>
            <a:r>
              <a:rPr sz="1600" spc="4" dirty="0">
                <a:solidFill>
                  <a:srgbClr val="404040"/>
                </a:solidFill>
                <a:latin typeface="Calibri"/>
                <a:cs typeface="Calibri"/>
              </a:rPr>
              <a:t> </a:t>
            </a:r>
            <a:r>
              <a:rPr sz="1600" spc="-4" dirty="0">
                <a:solidFill>
                  <a:srgbClr val="404040"/>
                </a:solidFill>
                <a:latin typeface="Calibri"/>
                <a:cs typeface="Calibri"/>
              </a:rPr>
              <a:t>un</a:t>
            </a:r>
            <a:r>
              <a:rPr sz="1600" dirty="0">
                <a:solidFill>
                  <a:srgbClr val="404040"/>
                </a:solidFill>
                <a:latin typeface="Calibri"/>
                <a:cs typeface="Calibri"/>
              </a:rPr>
              <a:t> </a:t>
            </a:r>
            <a:r>
              <a:rPr sz="1600" spc="-8" dirty="0">
                <a:solidFill>
                  <a:srgbClr val="404040"/>
                </a:solidFill>
                <a:latin typeface="Calibri"/>
                <a:cs typeface="Calibri"/>
              </a:rPr>
              <a:t>vaso</a:t>
            </a:r>
            <a:r>
              <a:rPr sz="1600" spc="-4" dirty="0">
                <a:solidFill>
                  <a:srgbClr val="404040"/>
                </a:solidFill>
                <a:latin typeface="Calibri"/>
                <a:cs typeface="Calibri"/>
              </a:rPr>
              <a:t> </a:t>
            </a:r>
            <a:r>
              <a:rPr sz="1600" spc="-8" dirty="0">
                <a:solidFill>
                  <a:srgbClr val="404040"/>
                </a:solidFill>
                <a:latin typeface="Calibri"/>
                <a:cs typeface="Calibri"/>
              </a:rPr>
              <a:t>sanguíneo,</a:t>
            </a:r>
            <a:r>
              <a:rPr sz="1600" spc="23" dirty="0">
                <a:solidFill>
                  <a:srgbClr val="404040"/>
                </a:solidFill>
                <a:latin typeface="Calibri"/>
                <a:cs typeface="Calibri"/>
              </a:rPr>
              <a:t> </a:t>
            </a:r>
            <a:r>
              <a:rPr sz="1600" spc="-4" dirty="0">
                <a:solidFill>
                  <a:srgbClr val="404040"/>
                </a:solidFill>
                <a:latin typeface="Calibri"/>
                <a:cs typeface="Calibri"/>
              </a:rPr>
              <a:t>no</a:t>
            </a:r>
            <a:r>
              <a:rPr sz="1600" dirty="0">
                <a:solidFill>
                  <a:srgbClr val="404040"/>
                </a:solidFill>
                <a:latin typeface="Calibri"/>
                <a:cs typeface="Calibri"/>
              </a:rPr>
              <a:t> </a:t>
            </a:r>
            <a:r>
              <a:rPr sz="1600" spc="-4" dirty="0">
                <a:solidFill>
                  <a:srgbClr val="404040"/>
                </a:solidFill>
                <a:latin typeface="Calibri"/>
                <a:cs typeface="Calibri"/>
              </a:rPr>
              <a:t>se</a:t>
            </a:r>
            <a:r>
              <a:rPr sz="1600" spc="-8" dirty="0">
                <a:solidFill>
                  <a:srgbClr val="404040"/>
                </a:solidFill>
                <a:latin typeface="Calibri"/>
                <a:cs typeface="Calibri"/>
              </a:rPr>
              <a:t> </a:t>
            </a:r>
            <a:r>
              <a:rPr sz="1600" spc="-11" dirty="0">
                <a:solidFill>
                  <a:srgbClr val="404040"/>
                </a:solidFill>
                <a:latin typeface="Calibri"/>
                <a:cs typeface="Calibri"/>
              </a:rPr>
              <a:t>produce</a:t>
            </a:r>
            <a:r>
              <a:rPr sz="1600" spc="15" dirty="0">
                <a:solidFill>
                  <a:srgbClr val="404040"/>
                </a:solidFill>
                <a:latin typeface="Calibri"/>
                <a:cs typeface="Calibri"/>
              </a:rPr>
              <a:t> </a:t>
            </a:r>
            <a:r>
              <a:rPr sz="1600" spc="-8" dirty="0" err="1">
                <a:solidFill>
                  <a:srgbClr val="404040"/>
                </a:solidFill>
                <a:latin typeface="Calibri"/>
                <a:cs typeface="Calibri"/>
              </a:rPr>
              <a:t>ni</a:t>
            </a:r>
            <a:r>
              <a:rPr lang="es-CO" sz="1600" dirty="0">
                <a:latin typeface="Calibri"/>
                <a:cs typeface="Calibri"/>
              </a:rPr>
              <a:t> </a:t>
            </a:r>
            <a:r>
              <a:rPr sz="1600" spc="-8" dirty="0" err="1">
                <a:solidFill>
                  <a:srgbClr val="404040"/>
                </a:solidFill>
                <a:latin typeface="Calibri"/>
                <a:cs typeface="Calibri"/>
              </a:rPr>
              <a:t>liberación</a:t>
            </a:r>
            <a:r>
              <a:rPr sz="1600" spc="8" dirty="0">
                <a:solidFill>
                  <a:srgbClr val="404040"/>
                </a:solidFill>
                <a:latin typeface="Calibri"/>
                <a:cs typeface="Calibri"/>
              </a:rPr>
              <a:t> </a:t>
            </a:r>
            <a:r>
              <a:rPr sz="1600" spc="-4" dirty="0" err="1">
                <a:solidFill>
                  <a:srgbClr val="404040"/>
                </a:solidFill>
                <a:latin typeface="Calibri"/>
                <a:cs typeface="Calibri"/>
              </a:rPr>
              <a:t>ni</a:t>
            </a:r>
            <a:r>
              <a:rPr sz="1600" spc="-15" dirty="0">
                <a:solidFill>
                  <a:srgbClr val="404040"/>
                </a:solidFill>
                <a:latin typeface="Calibri"/>
                <a:cs typeface="Calibri"/>
              </a:rPr>
              <a:t> </a:t>
            </a:r>
            <a:r>
              <a:rPr sz="1600" spc="-8" dirty="0" err="1">
                <a:solidFill>
                  <a:srgbClr val="404040"/>
                </a:solidFill>
                <a:latin typeface="Calibri"/>
                <a:cs typeface="Calibri"/>
              </a:rPr>
              <a:t>absorción</a:t>
            </a:r>
            <a:r>
              <a:rPr lang="es-MX" sz="1600" spc="-8" dirty="0">
                <a:solidFill>
                  <a:srgbClr val="404040"/>
                </a:solidFill>
                <a:latin typeface="Calibri"/>
                <a:cs typeface="Calibri"/>
              </a:rPr>
              <a:t>.</a:t>
            </a:r>
            <a:endParaRPr sz="1600" dirty="0">
              <a:latin typeface="Calibri"/>
              <a:cs typeface="Calibri"/>
            </a:endParaRPr>
          </a:p>
          <a:p>
            <a:pPr marL="77629" marR="613410" algn="just">
              <a:spcBef>
                <a:spcPts val="1054"/>
              </a:spcBef>
              <a:buClr>
                <a:srgbClr val="99CA38"/>
              </a:buClr>
              <a:buSzPct val="94736"/>
              <a:buFont typeface="Wingdings"/>
              <a:buChar char=""/>
              <a:tabLst>
                <a:tab pos="170974" algn="l"/>
              </a:tabLst>
            </a:pPr>
            <a:r>
              <a:rPr lang="es-MX" sz="1600" spc="-8" dirty="0">
                <a:solidFill>
                  <a:srgbClr val="404040"/>
                </a:solidFill>
                <a:latin typeface="Calibri"/>
                <a:cs typeface="Calibri"/>
              </a:rPr>
              <a:t> </a:t>
            </a:r>
            <a:r>
              <a:rPr sz="1600" spc="-8" dirty="0" err="1">
                <a:solidFill>
                  <a:srgbClr val="404040"/>
                </a:solidFill>
                <a:latin typeface="Calibri"/>
                <a:cs typeface="Calibri"/>
              </a:rPr>
              <a:t>Implica</a:t>
            </a:r>
            <a:r>
              <a:rPr sz="1600" dirty="0">
                <a:solidFill>
                  <a:srgbClr val="404040"/>
                </a:solidFill>
                <a:latin typeface="Calibri"/>
                <a:cs typeface="Calibri"/>
              </a:rPr>
              <a:t> </a:t>
            </a:r>
            <a:r>
              <a:rPr sz="1600" spc="-4" dirty="0">
                <a:solidFill>
                  <a:srgbClr val="404040"/>
                </a:solidFill>
                <a:latin typeface="Calibri"/>
                <a:cs typeface="Calibri"/>
              </a:rPr>
              <a:t>el</a:t>
            </a:r>
            <a:r>
              <a:rPr sz="1600" spc="4" dirty="0">
                <a:solidFill>
                  <a:srgbClr val="404040"/>
                </a:solidFill>
                <a:latin typeface="Calibri"/>
                <a:cs typeface="Calibri"/>
              </a:rPr>
              <a:t> </a:t>
            </a:r>
            <a:r>
              <a:rPr sz="1600" spc="-4" dirty="0">
                <a:solidFill>
                  <a:srgbClr val="404040"/>
                </a:solidFill>
                <a:latin typeface="Calibri"/>
                <a:cs typeface="Calibri"/>
              </a:rPr>
              <a:t>paso</a:t>
            </a:r>
            <a:r>
              <a:rPr sz="1600" spc="-11" dirty="0">
                <a:solidFill>
                  <a:srgbClr val="404040"/>
                </a:solidFill>
                <a:latin typeface="Calibri"/>
                <a:cs typeface="Calibri"/>
              </a:rPr>
              <a:t> </a:t>
            </a:r>
            <a:r>
              <a:rPr sz="1600" spc="-4" dirty="0">
                <a:solidFill>
                  <a:srgbClr val="404040"/>
                </a:solidFill>
                <a:latin typeface="Calibri"/>
                <a:cs typeface="Calibri"/>
              </a:rPr>
              <a:t>de</a:t>
            </a:r>
            <a:r>
              <a:rPr sz="1600" spc="4" dirty="0">
                <a:solidFill>
                  <a:srgbClr val="404040"/>
                </a:solidFill>
                <a:latin typeface="Calibri"/>
                <a:cs typeface="Calibri"/>
              </a:rPr>
              <a:t> </a:t>
            </a:r>
            <a:r>
              <a:rPr sz="1600" spc="-4" dirty="0">
                <a:solidFill>
                  <a:srgbClr val="404040"/>
                </a:solidFill>
                <a:latin typeface="Calibri"/>
                <a:cs typeface="Calibri"/>
              </a:rPr>
              <a:t>las</a:t>
            </a:r>
            <a:r>
              <a:rPr sz="1600" dirty="0">
                <a:solidFill>
                  <a:srgbClr val="404040"/>
                </a:solidFill>
                <a:latin typeface="Calibri"/>
                <a:cs typeface="Calibri"/>
              </a:rPr>
              <a:t> </a:t>
            </a:r>
            <a:r>
              <a:rPr sz="1600" spc="-4" dirty="0">
                <a:solidFill>
                  <a:srgbClr val="404040"/>
                </a:solidFill>
                <a:latin typeface="Calibri"/>
                <a:cs typeface="Calibri"/>
              </a:rPr>
              <a:t>moléculas</a:t>
            </a:r>
            <a:r>
              <a:rPr sz="1600" spc="8" dirty="0">
                <a:solidFill>
                  <a:srgbClr val="404040"/>
                </a:solidFill>
                <a:latin typeface="Calibri"/>
                <a:cs typeface="Calibri"/>
              </a:rPr>
              <a:t> </a:t>
            </a:r>
            <a:r>
              <a:rPr sz="1600" spc="-4" dirty="0">
                <a:solidFill>
                  <a:srgbClr val="404040"/>
                </a:solidFill>
                <a:latin typeface="Calibri"/>
                <a:cs typeface="Calibri"/>
              </a:rPr>
              <a:t>del </a:t>
            </a:r>
            <a:r>
              <a:rPr sz="1600" spc="-8" dirty="0">
                <a:solidFill>
                  <a:srgbClr val="404040"/>
                </a:solidFill>
                <a:latin typeface="Calibri"/>
                <a:cs typeface="Calibri"/>
              </a:rPr>
              <a:t>fármaco</a:t>
            </a:r>
            <a:r>
              <a:rPr sz="1600" dirty="0">
                <a:solidFill>
                  <a:srgbClr val="404040"/>
                </a:solidFill>
                <a:latin typeface="Calibri"/>
                <a:cs typeface="Calibri"/>
              </a:rPr>
              <a:t> </a:t>
            </a:r>
            <a:r>
              <a:rPr sz="1600" spc="-4" dirty="0">
                <a:solidFill>
                  <a:srgbClr val="404040"/>
                </a:solidFill>
                <a:latin typeface="Calibri"/>
                <a:cs typeface="Calibri"/>
              </a:rPr>
              <a:t>a </a:t>
            </a:r>
            <a:r>
              <a:rPr sz="1600" spc="-15" dirty="0">
                <a:solidFill>
                  <a:srgbClr val="404040"/>
                </a:solidFill>
                <a:latin typeface="Calibri"/>
                <a:cs typeface="Calibri"/>
              </a:rPr>
              <a:t>través</a:t>
            </a:r>
            <a:r>
              <a:rPr sz="1600" spc="15" dirty="0">
                <a:solidFill>
                  <a:srgbClr val="404040"/>
                </a:solidFill>
                <a:latin typeface="Calibri"/>
                <a:cs typeface="Calibri"/>
              </a:rPr>
              <a:t> </a:t>
            </a:r>
            <a:r>
              <a:rPr sz="1600" spc="-4" dirty="0">
                <a:solidFill>
                  <a:srgbClr val="404040"/>
                </a:solidFill>
                <a:latin typeface="Calibri"/>
                <a:cs typeface="Calibri"/>
              </a:rPr>
              <a:t>de</a:t>
            </a:r>
            <a:r>
              <a:rPr sz="1600" dirty="0">
                <a:solidFill>
                  <a:srgbClr val="404040"/>
                </a:solidFill>
                <a:latin typeface="Calibri"/>
                <a:cs typeface="Calibri"/>
              </a:rPr>
              <a:t> </a:t>
            </a:r>
            <a:r>
              <a:rPr sz="1600" spc="-8" dirty="0">
                <a:solidFill>
                  <a:srgbClr val="404040"/>
                </a:solidFill>
                <a:latin typeface="Calibri"/>
                <a:cs typeface="Calibri"/>
              </a:rPr>
              <a:t>una</a:t>
            </a:r>
            <a:r>
              <a:rPr sz="1600" spc="4" dirty="0">
                <a:solidFill>
                  <a:srgbClr val="404040"/>
                </a:solidFill>
                <a:latin typeface="Calibri"/>
                <a:cs typeface="Calibri"/>
              </a:rPr>
              <a:t> </a:t>
            </a:r>
            <a:r>
              <a:rPr sz="1600" spc="-4" dirty="0">
                <a:solidFill>
                  <a:srgbClr val="404040"/>
                </a:solidFill>
                <a:latin typeface="Calibri"/>
                <a:cs typeface="Calibri"/>
              </a:rPr>
              <a:t>o</a:t>
            </a:r>
            <a:r>
              <a:rPr sz="1600" dirty="0">
                <a:solidFill>
                  <a:srgbClr val="404040"/>
                </a:solidFill>
                <a:latin typeface="Calibri"/>
                <a:cs typeface="Calibri"/>
              </a:rPr>
              <a:t> </a:t>
            </a:r>
            <a:r>
              <a:rPr sz="1600" spc="-4" dirty="0" err="1">
                <a:solidFill>
                  <a:srgbClr val="404040"/>
                </a:solidFill>
                <a:latin typeface="Calibri"/>
                <a:cs typeface="Calibri"/>
              </a:rPr>
              <a:t>más</a:t>
            </a:r>
            <a:r>
              <a:rPr sz="1600" spc="-4" dirty="0">
                <a:solidFill>
                  <a:srgbClr val="404040"/>
                </a:solidFill>
                <a:latin typeface="Calibri"/>
                <a:cs typeface="Calibri"/>
              </a:rPr>
              <a:t> </a:t>
            </a:r>
            <a:r>
              <a:rPr sz="1600" spc="-8" dirty="0" err="1">
                <a:solidFill>
                  <a:srgbClr val="404040"/>
                </a:solidFill>
                <a:latin typeface="Calibri"/>
                <a:cs typeface="Calibri"/>
              </a:rPr>
              <a:t>membranas</a:t>
            </a:r>
            <a:r>
              <a:rPr sz="1600" spc="-8" dirty="0">
                <a:solidFill>
                  <a:srgbClr val="404040"/>
                </a:solidFill>
                <a:latin typeface="Calibri"/>
                <a:cs typeface="Calibri"/>
              </a:rPr>
              <a:t> </a:t>
            </a:r>
            <a:r>
              <a:rPr sz="1600" spc="-311" dirty="0">
                <a:solidFill>
                  <a:srgbClr val="404040"/>
                </a:solidFill>
                <a:latin typeface="Calibri"/>
                <a:cs typeface="Calibri"/>
              </a:rPr>
              <a:t> </a:t>
            </a:r>
            <a:r>
              <a:rPr sz="1600" spc="-8" dirty="0" err="1">
                <a:solidFill>
                  <a:srgbClr val="404040"/>
                </a:solidFill>
                <a:latin typeface="Calibri"/>
                <a:cs typeface="Calibri"/>
              </a:rPr>
              <a:t>biológicas</a:t>
            </a:r>
            <a:r>
              <a:rPr sz="1600" spc="-8" dirty="0">
                <a:solidFill>
                  <a:srgbClr val="404040"/>
                </a:solidFill>
                <a:latin typeface="Calibri"/>
                <a:cs typeface="Calibri"/>
              </a:rPr>
              <a:t>,</a:t>
            </a:r>
            <a:r>
              <a:rPr sz="1600" spc="15" dirty="0">
                <a:solidFill>
                  <a:srgbClr val="404040"/>
                </a:solidFill>
                <a:latin typeface="Calibri"/>
                <a:cs typeface="Calibri"/>
              </a:rPr>
              <a:t> </a:t>
            </a:r>
            <a:r>
              <a:rPr sz="1600" spc="-8" dirty="0">
                <a:solidFill>
                  <a:srgbClr val="404040"/>
                </a:solidFill>
                <a:latin typeface="Calibri"/>
                <a:cs typeface="Calibri"/>
              </a:rPr>
              <a:t>antes</a:t>
            </a:r>
            <a:r>
              <a:rPr sz="1600" dirty="0">
                <a:solidFill>
                  <a:srgbClr val="404040"/>
                </a:solidFill>
                <a:latin typeface="Calibri"/>
                <a:cs typeface="Calibri"/>
              </a:rPr>
              <a:t> </a:t>
            </a:r>
            <a:r>
              <a:rPr sz="1600" spc="-4" dirty="0">
                <a:solidFill>
                  <a:srgbClr val="404040"/>
                </a:solidFill>
                <a:latin typeface="Calibri"/>
                <a:cs typeface="Calibri"/>
              </a:rPr>
              <a:t>de</a:t>
            </a:r>
            <a:r>
              <a:rPr sz="1600" spc="4" dirty="0">
                <a:solidFill>
                  <a:srgbClr val="404040"/>
                </a:solidFill>
                <a:latin typeface="Calibri"/>
                <a:cs typeface="Calibri"/>
              </a:rPr>
              <a:t> </a:t>
            </a:r>
            <a:r>
              <a:rPr sz="1600" spc="-8" dirty="0">
                <a:solidFill>
                  <a:srgbClr val="404040"/>
                </a:solidFill>
                <a:latin typeface="Calibri"/>
                <a:cs typeface="Calibri"/>
              </a:rPr>
              <a:t>llegar</a:t>
            </a:r>
            <a:r>
              <a:rPr sz="1600" spc="11" dirty="0">
                <a:solidFill>
                  <a:srgbClr val="404040"/>
                </a:solidFill>
                <a:latin typeface="Calibri"/>
                <a:cs typeface="Calibri"/>
              </a:rPr>
              <a:t> </a:t>
            </a:r>
            <a:r>
              <a:rPr sz="1600" spc="-4" dirty="0">
                <a:solidFill>
                  <a:srgbClr val="404040"/>
                </a:solidFill>
                <a:latin typeface="Calibri"/>
                <a:cs typeface="Calibri"/>
              </a:rPr>
              <a:t>a</a:t>
            </a:r>
            <a:r>
              <a:rPr sz="1600" dirty="0">
                <a:solidFill>
                  <a:srgbClr val="404040"/>
                </a:solidFill>
                <a:latin typeface="Calibri"/>
                <a:cs typeface="Calibri"/>
              </a:rPr>
              <a:t> </a:t>
            </a:r>
            <a:r>
              <a:rPr sz="1600" spc="-4" dirty="0">
                <a:solidFill>
                  <a:srgbClr val="404040"/>
                </a:solidFill>
                <a:latin typeface="Calibri"/>
                <a:cs typeface="Calibri"/>
              </a:rPr>
              <a:t>la</a:t>
            </a:r>
            <a:r>
              <a:rPr sz="1600" spc="4" dirty="0">
                <a:solidFill>
                  <a:srgbClr val="404040"/>
                </a:solidFill>
                <a:latin typeface="Calibri"/>
                <a:cs typeface="Calibri"/>
              </a:rPr>
              <a:t> </a:t>
            </a:r>
            <a:r>
              <a:rPr sz="1600" spc="-4" dirty="0">
                <a:solidFill>
                  <a:srgbClr val="404040"/>
                </a:solidFill>
                <a:latin typeface="Calibri"/>
                <a:cs typeface="Calibri"/>
              </a:rPr>
              <a:t>circulación</a:t>
            </a:r>
            <a:r>
              <a:rPr sz="1600" dirty="0">
                <a:solidFill>
                  <a:srgbClr val="404040"/>
                </a:solidFill>
                <a:latin typeface="Calibri"/>
                <a:cs typeface="Calibri"/>
              </a:rPr>
              <a:t> </a:t>
            </a:r>
            <a:r>
              <a:rPr sz="1600" spc="-8" dirty="0" err="1">
                <a:solidFill>
                  <a:srgbClr val="404040"/>
                </a:solidFill>
                <a:latin typeface="Calibri"/>
                <a:cs typeface="Calibri"/>
              </a:rPr>
              <a:t>sistémica</a:t>
            </a:r>
            <a:r>
              <a:rPr sz="1600" spc="-8" dirty="0">
                <a:solidFill>
                  <a:srgbClr val="404040"/>
                </a:solidFill>
                <a:latin typeface="Calibri"/>
                <a:cs typeface="Calibri"/>
              </a:rPr>
              <a:t>.</a:t>
            </a:r>
            <a:endParaRPr sz="1600" dirty="0">
              <a:latin typeface="Calibri"/>
              <a:cs typeface="Calibri"/>
            </a:endParaRPr>
          </a:p>
        </p:txBody>
      </p:sp>
      <p:grpSp>
        <p:nvGrpSpPr>
          <p:cNvPr id="5" name="object 5"/>
          <p:cNvGrpSpPr/>
          <p:nvPr/>
        </p:nvGrpSpPr>
        <p:grpSpPr>
          <a:xfrm>
            <a:off x="990565" y="1582118"/>
            <a:ext cx="1923574" cy="2106930"/>
            <a:chOff x="294519" y="2085594"/>
            <a:chExt cx="2564765" cy="2809240"/>
          </a:xfrm>
        </p:grpSpPr>
        <p:sp>
          <p:nvSpPr>
            <p:cNvPr id="6" name="object 6"/>
            <p:cNvSpPr/>
            <p:nvPr/>
          </p:nvSpPr>
          <p:spPr>
            <a:xfrm>
              <a:off x="305949" y="2097024"/>
              <a:ext cx="2541905" cy="2786380"/>
            </a:xfrm>
            <a:custGeom>
              <a:avLst/>
              <a:gdLst/>
              <a:ahLst/>
              <a:cxnLst/>
              <a:rect l="l" t="t" r="r" b="b"/>
              <a:pathLst>
                <a:path w="2541905" h="2786379">
                  <a:moveTo>
                    <a:pt x="1247387" y="0"/>
                  </a:moveTo>
                  <a:lnTo>
                    <a:pt x="1149280" y="841"/>
                  </a:lnTo>
                  <a:lnTo>
                    <a:pt x="1108227" y="1875"/>
                  </a:lnTo>
                  <a:lnTo>
                    <a:pt x="1041191" y="5391"/>
                  </a:lnTo>
                  <a:lnTo>
                    <a:pt x="989462" y="12856"/>
                  </a:lnTo>
                  <a:lnTo>
                    <a:pt x="951594" y="24713"/>
                  </a:lnTo>
                  <a:lnTo>
                    <a:pt x="914584" y="52324"/>
                  </a:lnTo>
                  <a:lnTo>
                    <a:pt x="891381" y="93757"/>
                  </a:lnTo>
                  <a:lnTo>
                    <a:pt x="33470" y="2560193"/>
                  </a:lnTo>
                  <a:lnTo>
                    <a:pt x="12668" y="2627423"/>
                  </a:lnTo>
                  <a:lnTo>
                    <a:pt x="1466" y="2679700"/>
                  </a:lnTo>
                  <a:lnTo>
                    <a:pt x="0" y="2700821"/>
                  </a:lnTo>
                  <a:lnTo>
                    <a:pt x="2000" y="2719419"/>
                  </a:lnTo>
                  <a:lnTo>
                    <a:pt x="29203" y="2760186"/>
                  </a:lnTo>
                  <a:lnTo>
                    <a:pt x="67608" y="2775616"/>
                  </a:lnTo>
                  <a:lnTo>
                    <a:pt x="123613" y="2782736"/>
                  </a:lnTo>
                  <a:lnTo>
                    <a:pt x="200414" y="2785975"/>
                  </a:lnTo>
                  <a:lnTo>
                    <a:pt x="246818" y="2786380"/>
                  </a:lnTo>
                  <a:lnTo>
                    <a:pt x="290488" y="2786116"/>
                  </a:lnTo>
                  <a:lnTo>
                    <a:pt x="329755" y="2785316"/>
                  </a:lnTo>
                  <a:lnTo>
                    <a:pt x="395090" y="2782062"/>
                  </a:lnTo>
                  <a:lnTo>
                    <a:pt x="445230" y="2775966"/>
                  </a:lnTo>
                  <a:lnTo>
                    <a:pt x="482568" y="2766060"/>
                  </a:lnTo>
                  <a:lnTo>
                    <a:pt x="519362" y="2743700"/>
                  </a:lnTo>
                  <a:lnTo>
                    <a:pt x="539896" y="2711402"/>
                  </a:lnTo>
                  <a:lnTo>
                    <a:pt x="549763" y="2683891"/>
                  </a:lnTo>
                  <a:lnTo>
                    <a:pt x="724706" y="2144141"/>
                  </a:lnTo>
                  <a:lnTo>
                    <a:pt x="2361662" y="2144141"/>
                  </a:lnTo>
                  <a:lnTo>
                    <a:pt x="2211406" y="1713230"/>
                  </a:lnTo>
                  <a:lnTo>
                    <a:pt x="848455" y="1713230"/>
                  </a:lnTo>
                  <a:lnTo>
                    <a:pt x="1238878" y="539876"/>
                  </a:lnTo>
                  <a:lnTo>
                    <a:pt x="1802264" y="539876"/>
                  </a:lnTo>
                  <a:lnTo>
                    <a:pt x="1654930" y="117348"/>
                  </a:lnTo>
                  <a:lnTo>
                    <a:pt x="1640770" y="81152"/>
                  </a:lnTo>
                  <a:lnTo>
                    <a:pt x="1613419" y="42360"/>
                  </a:lnTo>
                  <a:lnTo>
                    <a:pt x="1564252" y="18161"/>
                  </a:lnTo>
                  <a:lnTo>
                    <a:pt x="1514325" y="8588"/>
                  </a:lnTo>
                  <a:lnTo>
                    <a:pt x="1447920" y="3301"/>
                  </a:lnTo>
                  <a:lnTo>
                    <a:pt x="1407389" y="1875"/>
                  </a:lnTo>
                  <a:lnTo>
                    <a:pt x="1360465" y="841"/>
                  </a:lnTo>
                  <a:lnTo>
                    <a:pt x="1307135" y="212"/>
                  </a:lnTo>
                  <a:lnTo>
                    <a:pt x="1247387" y="0"/>
                  </a:lnTo>
                  <a:close/>
                </a:path>
                <a:path w="2541905" h="2786379">
                  <a:moveTo>
                    <a:pt x="2361662" y="2144141"/>
                  </a:moveTo>
                  <a:lnTo>
                    <a:pt x="1761610" y="2144141"/>
                  </a:lnTo>
                  <a:lnTo>
                    <a:pt x="1947157" y="2698877"/>
                  </a:lnTo>
                  <a:lnTo>
                    <a:pt x="1962373" y="2734488"/>
                  </a:lnTo>
                  <a:lnTo>
                    <a:pt x="1998515" y="2765067"/>
                  </a:lnTo>
                  <a:lnTo>
                    <a:pt x="2052504" y="2778363"/>
                  </a:lnTo>
                  <a:lnTo>
                    <a:pt x="2106161" y="2783205"/>
                  </a:lnTo>
                  <a:lnTo>
                    <a:pt x="2178932" y="2785554"/>
                  </a:lnTo>
                  <a:lnTo>
                    <a:pt x="2275706" y="2786380"/>
                  </a:lnTo>
                  <a:lnTo>
                    <a:pt x="2325191" y="2786046"/>
                  </a:lnTo>
                  <a:lnTo>
                    <a:pt x="2369067" y="2785046"/>
                  </a:lnTo>
                  <a:lnTo>
                    <a:pt x="2407348" y="2783379"/>
                  </a:lnTo>
                  <a:lnTo>
                    <a:pt x="2467615" y="2777307"/>
                  </a:lnTo>
                  <a:lnTo>
                    <a:pt x="2509231" y="2763400"/>
                  </a:lnTo>
                  <a:lnTo>
                    <a:pt x="2539215" y="2725261"/>
                  </a:lnTo>
                  <a:lnTo>
                    <a:pt x="2541606" y="2707048"/>
                  </a:lnTo>
                  <a:lnTo>
                    <a:pt x="2540247" y="2686050"/>
                  </a:lnTo>
                  <a:lnTo>
                    <a:pt x="2529103" y="2633281"/>
                  </a:lnTo>
                  <a:lnTo>
                    <a:pt x="2508243" y="2564511"/>
                  </a:lnTo>
                  <a:lnTo>
                    <a:pt x="2361662" y="2144141"/>
                  </a:lnTo>
                  <a:close/>
                </a:path>
                <a:path w="2541905" h="2786379">
                  <a:moveTo>
                    <a:pt x="1802264" y="539876"/>
                  </a:moveTo>
                  <a:lnTo>
                    <a:pt x="1241037" y="539876"/>
                  </a:lnTo>
                  <a:lnTo>
                    <a:pt x="1631435" y="1713230"/>
                  </a:lnTo>
                  <a:lnTo>
                    <a:pt x="2211406" y="1713230"/>
                  </a:lnTo>
                  <a:lnTo>
                    <a:pt x="1802264" y="539876"/>
                  </a:lnTo>
                  <a:close/>
                </a:path>
              </a:pathLst>
            </a:custGeom>
            <a:solidFill>
              <a:srgbClr val="BEE1A8"/>
            </a:solidFill>
          </p:spPr>
          <p:txBody>
            <a:bodyPr wrap="square" lIns="0" tIns="0" rIns="0" bIns="0" rtlCol="0"/>
            <a:lstStyle/>
            <a:p>
              <a:endParaRPr sz="1350"/>
            </a:p>
          </p:txBody>
        </p:sp>
        <p:sp>
          <p:nvSpPr>
            <p:cNvPr id="7" name="object 7"/>
            <p:cNvSpPr/>
            <p:nvPr/>
          </p:nvSpPr>
          <p:spPr>
            <a:xfrm>
              <a:off x="305949" y="2097024"/>
              <a:ext cx="2541905" cy="2786380"/>
            </a:xfrm>
            <a:custGeom>
              <a:avLst/>
              <a:gdLst/>
              <a:ahLst/>
              <a:cxnLst/>
              <a:rect l="l" t="t" r="r" b="b"/>
              <a:pathLst>
                <a:path w="2541905" h="2786379">
                  <a:moveTo>
                    <a:pt x="1238878" y="539876"/>
                  </a:moveTo>
                  <a:lnTo>
                    <a:pt x="848455" y="1713230"/>
                  </a:lnTo>
                  <a:lnTo>
                    <a:pt x="1631435" y="1713230"/>
                  </a:lnTo>
                  <a:lnTo>
                    <a:pt x="1241037" y="539876"/>
                  </a:lnTo>
                  <a:lnTo>
                    <a:pt x="1238878" y="539876"/>
                  </a:lnTo>
                  <a:close/>
                </a:path>
                <a:path w="2541905" h="2786379">
                  <a:moveTo>
                    <a:pt x="1247387" y="0"/>
                  </a:moveTo>
                  <a:lnTo>
                    <a:pt x="1307135" y="212"/>
                  </a:lnTo>
                  <a:lnTo>
                    <a:pt x="1360465" y="841"/>
                  </a:lnTo>
                  <a:lnTo>
                    <a:pt x="1407389" y="1875"/>
                  </a:lnTo>
                  <a:lnTo>
                    <a:pt x="1447920" y="3301"/>
                  </a:lnTo>
                  <a:lnTo>
                    <a:pt x="1514325" y="8588"/>
                  </a:lnTo>
                  <a:lnTo>
                    <a:pt x="1564252" y="18161"/>
                  </a:lnTo>
                  <a:lnTo>
                    <a:pt x="1599955" y="32845"/>
                  </a:lnTo>
                  <a:lnTo>
                    <a:pt x="1632677" y="66198"/>
                  </a:lnTo>
                  <a:lnTo>
                    <a:pt x="1654930" y="117348"/>
                  </a:lnTo>
                  <a:lnTo>
                    <a:pt x="2508243" y="2564511"/>
                  </a:lnTo>
                  <a:lnTo>
                    <a:pt x="2519887" y="2600896"/>
                  </a:lnTo>
                  <a:lnTo>
                    <a:pt x="2535889" y="2661666"/>
                  </a:lnTo>
                  <a:lnTo>
                    <a:pt x="2541606" y="2707048"/>
                  </a:lnTo>
                  <a:lnTo>
                    <a:pt x="2539215" y="2725261"/>
                  </a:lnTo>
                  <a:lnTo>
                    <a:pt x="2509231" y="2763400"/>
                  </a:lnTo>
                  <a:lnTo>
                    <a:pt x="2467615" y="2777307"/>
                  </a:lnTo>
                  <a:lnTo>
                    <a:pt x="2407348" y="2783379"/>
                  </a:lnTo>
                  <a:lnTo>
                    <a:pt x="2369067" y="2785046"/>
                  </a:lnTo>
                  <a:lnTo>
                    <a:pt x="2325191" y="2786046"/>
                  </a:lnTo>
                  <a:lnTo>
                    <a:pt x="2275706" y="2786380"/>
                  </a:lnTo>
                  <a:lnTo>
                    <a:pt x="2224319" y="2786169"/>
                  </a:lnTo>
                  <a:lnTo>
                    <a:pt x="2178932" y="2785554"/>
                  </a:lnTo>
                  <a:lnTo>
                    <a:pt x="2139546" y="2784558"/>
                  </a:lnTo>
                  <a:lnTo>
                    <a:pt x="2077511" y="2781182"/>
                  </a:lnTo>
                  <a:lnTo>
                    <a:pt x="2031116" y="2774757"/>
                  </a:lnTo>
                  <a:lnTo>
                    <a:pt x="1986099" y="2758852"/>
                  </a:lnTo>
                  <a:lnTo>
                    <a:pt x="1956777" y="2723959"/>
                  </a:lnTo>
                  <a:lnTo>
                    <a:pt x="1761610" y="2144141"/>
                  </a:lnTo>
                  <a:lnTo>
                    <a:pt x="724706" y="2144141"/>
                  </a:lnTo>
                  <a:lnTo>
                    <a:pt x="549763" y="2683891"/>
                  </a:lnTo>
                  <a:lnTo>
                    <a:pt x="545163" y="2698247"/>
                  </a:lnTo>
                  <a:lnTo>
                    <a:pt x="539896" y="2711402"/>
                  </a:lnTo>
                  <a:lnTo>
                    <a:pt x="519362" y="2743700"/>
                  </a:lnTo>
                  <a:lnTo>
                    <a:pt x="482568" y="2766060"/>
                  </a:lnTo>
                  <a:lnTo>
                    <a:pt x="445230" y="2775966"/>
                  </a:lnTo>
                  <a:lnTo>
                    <a:pt x="395090" y="2782062"/>
                  </a:lnTo>
                  <a:lnTo>
                    <a:pt x="329755" y="2785316"/>
                  </a:lnTo>
                  <a:lnTo>
                    <a:pt x="290488" y="2786116"/>
                  </a:lnTo>
                  <a:lnTo>
                    <a:pt x="246818" y="2786380"/>
                  </a:lnTo>
                  <a:lnTo>
                    <a:pt x="200414" y="2785975"/>
                  </a:lnTo>
                  <a:lnTo>
                    <a:pt x="159346" y="2784760"/>
                  </a:lnTo>
                  <a:lnTo>
                    <a:pt x="93211" y="2779903"/>
                  </a:lnTo>
                  <a:lnTo>
                    <a:pt x="46272" y="2769044"/>
                  </a:lnTo>
                  <a:lnTo>
                    <a:pt x="7467" y="2735492"/>
                  </a:lnTo>
                  <a:lnTo>
                    <a:pt x="0" y="2700821"/>
                  </a:lnTo>
                  <a:lnTo>
                    <a:pt x="1466" y="2679700"/>
                  </a:lnTo>
                  <a:lnTo>
                    <a:pt x="12668" y="2627423"/>
                  </a:lnTo>
                  <a:lnTo>
                    <a:pt x="33470" y="2560193"/>
                  </a:lnTo>
                  <a:lnTo>
                    <a:pt x="884713" y="110998"/>
                  </a:lnTo>
                  <a:lnTo>
                    <a:pt x="906316" y="64420"/>
                  </a:lnTo>
                  <a:lnTo>
                    <a:pt x="936721" y="32575"/>
                  </a:lnTo>
                  <a:lnTo>
                    <a:pt x="989462" y="12856"/>
                  </a:lnTo>
                  <a:lnTo>
                    <a:pt x="1041191" y="5391"/>
                  </a:lnTo>
                  <a:lnTo>
                    <a:pt x="1108227" y="1875"/>
                  </a:lnTo>
                  <a:lnTo>
                    <a:pt x="1149280" y="841"/>
                  </a:lnTo>
                  <a:lnTo>
                    <a:pt x="1195666" y="212"/>
                  </a:lnTo>
                  <a:lnTo>
                    <a:pt x="1247387" y="0"/>
                  </a:lnTo>
                  <a:close/>
                </a:path>
              </a:pathLst>
            </a:custGeom>
            <a:ln w="22860">
              <a:solidFill>
                <a:srgbClr val="62A437"/>
              </a:solidFill>
            </a:ln>
          </p:spPr>
          <p:txBody>
            <a:bodyPr wrap="square" lIns="0" tIns="0" rIns="0" bIns="0" rtlCol="0"/>
            <a:lstStyle/>
            <a:p>
              <a:endParaRPr sz="135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fill="hold"/>
                                        <p:tgtEl>
                                          <p:spTgt spid="5"/>
                                        </p:tgtEl>
                                        <p:attrNameLst>
                                          <p:attrName>ppt_x</p:attrName>
                                        </p:attrNameLst>
                                      </p:cBhvr>
                                      <p:tavLst>
                                        <p:tav tm="0">
                                          <p:val>
                                            <p:strVal val="#ppt_x"/>
                                          </p:val>
                                        </p:tav>
                                        <p:tav tm="100000">
                                          <p:val>
                                            <p:strVal val="#ppt_x"/>
                                          </p:val>
                                        </p:tav>
                                      </p:tavLst>
                                    </p:anim>
                                    <p:anim calcmode="lin" valueType="num">
                                      <p:cBhvr additive="base">
                                        <p:cTn id="15"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4">
                                            <p:txEl>
                                              <p:pRg st="0" end="0"/>
                                            </p:txEl>
                                          </p:spTgt>
                                        </p:tgtEl>
                                        <p:attrNameLst>
                                          <p:attrName>style.visibility</p:attrName>
                                        </p:attrNameLst>
                                      </p:cBhvr>
                                      <p:to>
                                        <p:strVal val="visible"/>
                                      </p:to>
                                    </p:set>
                                    <p:animEffect transition="in" filter="fade">
                                      <p:cBhvr>
                                        <p:cTn id="20" dur="1000"/>
                                        <p:tgtEl>
                                          <p:spTgt spid="4">
                                            <p:txEl>
                                              <p:pRg st="0" end="0"/>
                                            </p:txEl>
                                          </p:spTgt>
                                        </p:tgtEl>
                                      </p:cBhvr>
                                    </p:animEffect>
                                    <p:anim calcmode="lin" valueType="num">
                                      <p:cBhvr>
                                        <p:cTn id="21"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2"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 calcmode="lin" valueType="num">
                                      <p:cBhvr additive="base">
                                        <p:cTn id="27"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4">
                                            <p:txEl>
                                              <p:pRg st="2" end="2"/>
                                            </p:txEl>
                                          </p:spTgt>
                                        </p:tgtEl>
                                        <p:attrNameLst>
                                          <p:attrName>style.visibility</p:attrName>
                                        </p:attrNameLst>
                                      </p:cBhvr>
                                      <p:to>
                                        <p:strVal val="visible"/>
                                      </p:to>
                                    </p:set>
                                    <p:animEffect transition="in" filter="fade">
                                      <p:cBhvr>
                                        <p:cTn id="33" dur="1000"/>
                                        <p:tgtEl>
                                          <p:spTgt spid="4">
                                            <p:txEl>
                                              <p:pRg st="2" end="2"/>
                                            </p:txEl>
                                          </p:spTgt>
                                        </p:tgtEl>
                                      </p:cBhvr>
                                    </p:animEffect>
                                    <p:anim calcmode="lin" valueType="num">
                                      <p:cBhvr>
                                        <p:cTn id="34"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35"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65563" y="707725"/>
            <a:ext cx="2909666" cy="1025281"/>
          </a:xfrm>
          <a:prstGeom prst="rect">
            <a:avLst/>
          </a:prstGeom>
        </p:spPr>
        <p:txBody>
          <a:bodyPr vert="horz" wrap="square" lIns="0" tIns="9525" rIns="0" bIns="0" rtlCol="0" anchor="ctr">
            <a:spAutoFit/>
          </a:bodyPr>
          <a:lstStyle/>
          <a:p>
            <a:pPr marL="127159">
              <a:lnSpc>
                <a:spcPct val="100000"/>
              </a:lnSpc>
              <a:spcBef>
                <a:spcPts val="75"/>
              </a:spcBef>
              <a:tabLst>
                <a:tab pos="7605713" algn="l"/>
              </a:tabLst>
            </a:pPr>
            <a:r>
              <a:rPr b="1" spc="-38" dirty="0">
                <a:latin typeface="+mn-lt"/>
              </a:rPr>
              <a:t>DISTRIBUCIÓN	</a:t>
            </a:r>
          </a:p>
        </p:txBody>
      </p:sp>
      <p:sp>
        <p:nvSpPr>
          <p:cNvPr id="3" name="object 3"/>
          <p:cNvSpPr txBox="1"/>
          <p:nvPr/>
        </p:nvSpPr>
        <p:spPr>
          <a:xfrm>
            <a:off x="2144839" y="1373982"/>
            <a:ext cx="6825139" cy="3388524"/>
          </a:xfrm>
          <a:prstGeom prst="rect">
            <a:avLst/>
          </a:prstGeom>
        </p:spPr>
        <p:txBody>
          <a:bodyPr vert="horz" wrap="square" lIns="0" tIns="35719" rIns="0" bIns="0" rtlCol="0">
            <a:spAutoFit/>
          </a:bodyPr>
          <a:lstStyle/>
          <a:p>
            <a:pPr marL="77629" marR="648176" indent="-68580" algn="just">
              <a:lnSpc>
                <a:spcPts val="1620"/>
              </a:lnSpc>
              <a:spcBef>
                <a:spcPts val="281"/>
              </a:spcBef>
              <a:buClr>
                <a:srgbClr val="99CA38"/>
              </a:buClr>
              <a:buSzPct val="95000"/>
              <a:buFont typeface="Wingdings"/>
              <a:buChar char=""/>
              <a:tabLst>
                <a:tab pos="180499" algn="l"/>
              </a:tabLst>
            </a:pPr>
            <a:r>
              <a:rPr lang="es-MX" sz="1600" spc="-4" dirty="0">
                <a:solidFill>
                  <a:srgbClr val="404040"/>
                </a:solidFill>
                <a:latin typeface="Calibri"/>
                <a:cs typeface="Calibri"/>
              </a:rPr>
              <a:t> </a:t>
            </a:r>
            <a:r>
              <a:rPr sz="1600" spc="-4" dirty="0" err="1">
                <a:solidFill>
                  <a:srgbClr val="404040"/>
                </a:solidFill>
                <a:latin typeface="Calibri"/>
                <a:cs typeface="Calibri"/>
              </a:rPr>
              <a:t>Después</a:t>
            </a:r>
            <a:r>
              <a:rPr sz="1600" spc="-4" dirty="0">
                <a:solidFill>
                  <a:srgbClr val="404040"/>
                </a:solidFill>
                <a:latin typeface="Calibri"/>
                <a:cs typeface="Calibri"/>
              </a:rPr>
              <a:t> de</a:t>
            </a:r>
            <a:r>
              <a:rPr sz="1600" dirty="0">
                <a:solidFill>
                  <a:srgbClr val="404040"/>
                </a:solidFill>
                <a:latin typeface="Calibri"/>
                <a:cs typeface="Calibri"/>
              </a:rPr>
              <a:t> acceder</a:t>
            </a:r>
            <a:r>
              <a:rPr sz="1600" spc="8" dirty="0">
                <a:solidFill>
                  <a:srgbClr val="404040"/>
                </a:solidFill>
                <a:latin typeface="Calibri"/>
                <a:cs typeface="Calibri"/>
              </a:rPr>
              <a:t> </a:t>
            </a:r>
            <a:r>
              <a:rPr sz="1600" dirty="0">
                <a:solidFill>
                  <a:srgbClr val="404040"/>
                </a:solidFill>
                <a:latin typeface="Calibri"/>
                <a:cs typeface="Calibri"/>
              </a:rPr>
              <a:t>a</a:t>
            </a:r>
            <a:r>
              <a:rPr sz="1600" spc="-8" dirty="0">
                <a:solidFill>
                  <a:srgbClr val="404040"/>
                </a:solidFill>
                <a:latin typeface="Calibri"/>
                <a:cs typeface="Calibri"/>
              </a:rPr>
              <a:t> </a:t>
            </a:r>
            <a:r>
              <a:rPr sz="1600" dirty="0">
                <a:solidFill>
                  <a:srgbClr val="404040"/>
                </a:solidFill>
                <a:latin typeface="Calibri"/>
                <a:cs typeface="Calibri"/>
              </a:rPr>
              <a:t>la</a:t>
            </a:r>
            <a:r>
              <a:rPr sz="1600" spc="15" dirty="0">
                <a:solidFill>
                  <a:srgbClr val="404040"/>
                </a:solidFill>
                <a:latin typeface="Calibri"/>
                <a:cs typeface="Calibri"/>
              </a:rPr>
              <a:t> </a:t>
            </a:r>
            <a:r>
              <a:rPr sz="1600" spc="-4" dirty="0">
                <a:solidFill>
                  <a:srgbClr val="404040"/>
                </a:solidFill>
                <a:latin typeface="Calibri"/>
                <a:cs typeface="Calibri"/>
              </a:rPr>
              <a:t>circulación general, </a:t>
            </a:r>
            <a:r>
              <a:rPr sz="1600" dirty="0">
                <a:solidFill>
                  <a:srgbClr val="404040"/>
                </a:solidFill>
                <a:latin typeface="Calibri"/>
                <a:cs typeface="Calibri"/>
              </a:rPr>
              <a:t>el</a:t>
            </a:r>
            <a:r>
              <a:rPr sz="1600" spc="4" dirty="0">
                <a:solidFill>
                  <a:srgbClr val="404040"/>
                </a:solidFill>
                <a:latin typeface="Calibri"/>
                <a:cs typeface="Calibri"/>
              </a:rPr>
              <a:t> </a:t>
            </a:r>
            <a:r>
              <a:rPr sz="1600" spc="-8" dirty="0">
                <a:solidFill>
                  <a:srgbClr val="404040"/>
                </a:solidFill>
                <a:latin typeface="Calibri"/>
                <a:cs typeface="Calibri"/>
              </a:rPr>
              <a:t>fármaco</a:t>
            </a:r>
            <a:r>
              <a:rPr sz="1600" spc="-4" dirty="0">
                <a:solidFill>
                  <a:srgbClr val="404040"/>
                </a:solidFill>
                <a:latin typeface="Calibri"/>
                <a:cs typeface="Calibri"/>
              </a:rPr>
              <a:t> se</a:t>
            </a:r>
            <a:r>
              <a:rPr sz="1600" spc="11" dirty="0">
                <a:solidFill>
                  <a:srgbClr val="404040"/>
                </a:solidFill>
                <a:latin typeface="Calibri"/>
                <a:cs typeface="Calibri"/>
              </a:rPr>
              <a:t> </a:t>
            </a:r>
            <a:r>
              <a:rPr sz="1600" spc="-8" dirty="0">
                <a:solidFill>
                  <a:srgbClr val="404040"/>
                </a:solidFill>
                <a:latin typeface="Calibri"/>
                <a:cs typeface="Calibri"/>
              </a:rPr>
              <a:t>reparte</a:t>
            </a:r>
            <a:r>
              <a:rPr sz="1600" spc="11" dirty="0">
                <a:solidFill>
                  <a:srgbClr val="404040"/>
                </a:solidFill>
                <a:latin typeface="Calibri"/>
                <a:cs typeface="Calibri"/>
              </a:rPr>
              <a:t> </a:t>
            </a:r>
            <a:r>
              <a:rPr sz="1600" spc="-4" dirty="0">
                <a:solidFill>
                  <a:srgbClr val="404040"/>
                </a:solidFill>
                <a:latin typeface="Calibri"/>
                <a:cs typeface="Calibri"/>
              </a:rPr>
              <a:t>por</a:t>
            </a:r>
            <a:r>
              <a:rPr sz="1600" spc="-15" dirty="0">
                <a:solidFill>
                  <a:srgbClr val="404040"/>
                </a:solidFill>
                <a:latin typeface="Calibri"/>
                <a:cs typeface="Calibri"/>
              </a:rPr>
              <a:t> </a:t>
            </a:r>
            <a:r>
              <a:rPr sz="1600" spc="-8" dirty="0">
                <a:solidFill>
                  <a:srgbClr val="404040"/>
                </a:solidFill>
                <a:latin typeface="Calibri"/>
                <a:cs typeface="Calibri"/>
              </a:rPr>
              <a:t>todo</a:t>
            </a:r>
            <a:r>
              <a:rPr sz="1600" spc="4" dirty="0">
                <a:solidFill>
                  <a:srgbClr val="404040"/>
                </a:solidFill>
                <a:latin typeface="Calibri"/>
                <a:cs typeface="Calibri"/>
              </a:rPr>
              <a:t> </a:t>
            </a:r>
            <a:r>
              <a:rPr sz="1600" spc="-4" dirty="0">
                <a:solidFill>
                  <a:srgbClr val="404040"/>
                </a:solidFill>
                <a:latin typeface="Calibri"/>
                <a:cs typeface="Calibri"/>
              </a:rPr>
              <a:t>el </a:t>
            </a:r>
            <a:r>
              <a:rPr sz="1600" spc="-330" dirty="0">
                <a:solidFill>
                  <a:srgbClr val="404040"/>
                </a:solidFill>
                <a:latin typeface="Calibri"/>
                <a:cs typeface="Calibri"/>
              </a:rPr>
              <a:t> </a:t>
            </a:r>
            <a:r>
              <a:rPr sz="1600" spc="-8" dirty="0">
                <a:solidFill>
                  <a:srgbClr val="404040"/>
                </a:solidFill>
                <a:latin typeface="Calibri"/>
                <a:cs typeface="Calibri"/>
              </a:rPr>
              <a:t>organismo</a:t>
            </a:r>
            <a:r>
              <a:rPr sz="1600" spc="-11" dirty="0">
                <a:solidFill>
                  <a:srgbClr val="404040"/>
                </a:solidFill>
                <a:latin typeface="Calibri"/>
                <a:cs typeface="Calibri"/>
              </a:rPr>
              <a:t> </a:t>
            </a:r>
            <a:r>
              <a:rPr sz="1600" spc="-4" dirty="0">
                <a:solidFill>
                  <a:srgbClr val="404040"/>
                </a:solidFill>
                <a:latin typeface="Calibri"/>
                <a:cs typeface="Calibri"/>
              </a:rPr>
              <a:t>transportado</a:t>
            </a:r>
            <a:r>
              <a:rPr sz="1600" dirty="0">
                <a:solidFill>
                  <a:srgbClr val="404040"/>
                </a:solidFill>
                <a:latin typeface="Calibri"/>
                <a:cs typeface="Calibri"/>
              </a:rPr>
              <a:t> </a:t>
            </a:r>
            <a:r>
              <a:rPr sz="1600" spc="-4" dirty="0">
                <a:solidFill>
                  <a:srgbClr val="404040"/>
                </a:solidFill>
                <a:latin typeface="Calibri"/>
                <a:cs typeface="Calibri"/>
              </a:rPr>
              <a:t>por</a:t>
            </a:r>
            <a:r>
              <a:rPr sz="1600" spc="-23" dirty="0">
                <a:solidFill>
                  <a:srgbClr val="404040"/>
                </a:solidFill>
                <a:latin typeface="Calibri"/>
                <a:cs typeface="Calibri"/>
              </a:rPr>
              <a:t> </a:t>
            </a:r>
            <a:r>
              <a:rPr sz="1600" dirty="0">
                <a:solidFill>
                  <a:srgbClr val="404040"/>
                </a:solidFill>
                <a:latin typeface="Calibri"/>
                <a:cs typeface="Calibri"/>
              </a:rPr>
              <a:t>la</a:t>
            </a:r>
            <a:r>
              <a:rPr sz="1600" spc="8" dirty="0">
                <a:solidFill>
                  <a:srgbClr val="404040"/>
                </a:solidFill>
                <a:latin typeface="Calibri"/>
                <a:cs typeface="Calibri"/>
              </a:rPr>
              <a:t> </a:t>
            </a:r>
            <a:r>
              <a:rPr sz="1600" spc="-4" dirty="0">
                <a:solidFill>
                  <a:srgbClr val="404040"/>
                </a:solidFill>
                <a:latin typeface="Calibri"/>
                <a:cs typeface="Calibri"/>
              </a:rPr>
              <a:t>sangre.</a:t>
            </a:r>
            <a:endParaRPr sz="1600" dirty="0">
              <a:latin typeface="Calibri"/>
              <a:cs typeface="Calibri"/>
            </a:endParaRPr>
          </a:p>
          <a:p>
            <a:pPr marL="77629" marR="197644" indent="-68580" algn="just">
              <a:lnSpc>
                <a:spcPts val="1620"/>
              </a:lnSpc>
              <a:spcBef>
                <a:spcPts val="1054"/>
              </a:spcBef>
              <a:buClr>
                <a:srgbClr val="99CA38"/>
              </a:buClr>
              <a:buSzPct val="95000"/>
              <a:buFont typeface="Wingdings"/>
              <a:buChar char=""/>
              <a:tabLst>
                <a:tab pos="180499" algn="l"/>
              </a:tabLst>
            </a:pPr>
            <a:r>
              <a:rPr lang="es-MX" sz="1600" spc="-4" dirty="0">
                <a:solidFill>
                  <a:srgbClr val="404040"/>
                </a:solidFill>
                <a:latin typeface="Calibri"/>
                <a:cs typeface="Calibri"/>
              </a:rPr>
              <a:t> </a:t>
            </a:r>
            <a:r>
              <a:rPr sz="1600" spc="-4" dirty="0">
                <a:solidFill>
                  <a:srgbClr val="404040"/>
                </a:solidFill>
                <a:latin typeface="Calibri"/>
                <a:cs typeface="Calibri"/>
              </a:rPr>
              <a:t>Su </a:t>
            </a:r>
            <a:r>
              <a:rPr sz="1600" spc="-8" dirty="0">
                <a:solidFill>
                  <a:srgbClr val="404040"/>
                </a:solidFill>
                <a:latin typeface="Calibri"/>
                <a:cs typeface="Calibri"/>
              </a:rPr>
              <a:t>comportamiento</a:t>
            </a:r>
            <a:r>
              <a:rPr sz="1600" dirty="0">
                <a:solidFill>
                  <a:srgbClr val="404040"/>
                </a:solidFill>
                <a:latin typeface="Calibri"/>
                <a:cs typeface="Calibri"/>
              </a:rPr>
              <a:t> </a:t>
            </a:r>
            <a:r>
              <a:rPr sz="1600" spc="-8" dirty="0">
                <a:solidFill>
                  <a:srgbClr val="404040"/>
                </a:solidFill>
                <a:latin typeface="Calibri"/>
                <a:cs typeface="Calibri"/>
              </a:rPr>
              <a:t>siempre</a:t>
            </a:r>
            <a:r>
              <a:rPr sz="1600" spc="11" dirty="0">
                <a:solidFill>
                  <a:srgbClr val="404040"/>
                </a:solidFill>
                <a:latin typeface="Calibri"/>
                <a:cs typeface="Calibri"/>
              </a:rPr>
              <a:t> </a:t>
            </a:r>
            <a:r>
              <a:rPr sz="1600" dirty="0">
                <a:solidFill>
                  <a:srgbClr val="404040"/>
                </a:solidFill>
                <a:latin typeface="Calibri"/>
                <a:cs typeface="Calibri"/>
              </a:rPr>
              <a:t>es</a:t>
            </a:r>
            <a:r>
              <a:rPr sz="1600" spc="11" dirty="0">
                <a:solidFill>
                  <a:srgbClr val="404040"/>
                </a:solidFill>
                <a:latin typeface="Calibri"/>
                <a:cs typeface="Calibri"/>
              </a:rPr>
              <a:t> </a:t>
            </a:r>
            <a:r>
              <a:rPr sz="1600" dirty="0">
                <a:solidFill>
                  <a:srgbClr val="404040"/>
                </a:solidFill>
                <a:latin typeface="Calibri"/>
                <a:cs typeface="Calibri"/>
              </a:rPr>
              <a:t>el </a:t>
            </a:r>
            <a:r>
              <a:rPr sz="1600" spc="-8" dirty="0">
                <a:solidFill>
                  <a:srgbClr val="404040"/>
                </a:solidFill>
                <a:latin typeface="Calibri"/>
                <a:cs typeface="Calibri"/>
              </a:rPr>
              <a:t>mismo,</a:t>
            </a:r>
            <a:r>
              <a:rPr sz="1600" spc="11" dirty="0">
                <a:solidFill>
                  <a:srgbClr val="404040"/>
                </a:solidFill>
                <a:latin typeface="Calibri"/>
                <a:cs typeface="Calibri"/>
              </a:rPr>
              <a:t> </a:t>
            </a:r>
            <a:r>
              <a:rPr sz="1600" spc="-4" dirty="0">
                <a:solidFill>
                  <a:srgbClr val="404040"/>
                </a:solidFill>
                <a:latin typeface="Calibri"/>
                <a:cs typeface="Calibri"/>
              </a:rPr>
              <a:t>con</a:t>
            </a:r>
            <a:r>
              <a:rPr sz="1600" spc="-11" dirty="0">
                <a:solidFill>
                  <a:srgbClr val="404040"/>
                </a:solidFill>
                <a:latin typeface="Calibri"/>
                <a:cs typeface="Calibri"/>
              </a:rPr>
              <a:t> </a:t>
            </a:r>
            <a:r>
              <a:rPr sz="1600" dirty="0">
                <a:solidFill>
                  <a:srgbClr val="404040"/>
                </a:solidFill>
                <a:latin typeface="Calibri"/>
                <a:cs typeface="Calibri"/>
              </a:rPr>
              <a:t>independencia</a:t>
            </a:r>
            <a:r>
              <a:rPr sz="1600" spc="-15" dirty="0">
                <a:solidFill>
                  <a:srgbClr val="404040"/>
                </a:solidFill>
                <a:latin typeface="Calibri"/>
                <a:cs typeface="Calibri"/>
              </a:rPr>
              <a:t> </a:t>
            </a:r>
            <a:r>
              <a:rPr sz="1600" spc="-4" dirty="0">
                <a:solidFill>
                  <a:srgbClr val="404040"/>
                </a:solidFill>
                <a:latin typeface="Calibri"/>
                <a:cs typeface="Calibri"/>
              </a:rPr>
              <a:t>de </a:t>
            </a:r>
            <a:r>
              <a:rPr sz="1600" dirty="0">
                <a:solidFill>
                  <a:srgbClr val="404040"/>
                </a:solidFill>
                <a:latin typeface="Calibri"/>
                <a:cs typeface="Calibri"/>
              </a:rPr>
              <a:t>la</a:t>
            </a:r>
            <a:r>
              <a:rPr sz="1600" spc="11" dirty="0">
                <a:solidFill>
                  <a:srgbClr val="404040"/>
                </a:solidFill>
                <a:latin typeface="Calibri"/>
                <a:cs typeface="Calibri"/>
              </a:rPr>
              <a:t> </a:t>
            </a:r>
            <a:r>
              <a:rPr sz="1600" spc="-4" dirty="0">
                <a:solidFill>
                  <a:srgbClr val="404040"/>
                </a:solidFill>
                <a:latin typeface="Calibri"/>
                <a:cs typeface="Calibri"/>
              </a:rPr>
              <a:t>vía</a:t>
            </a:r>
            <a:r>
              <a:rPr sz="1600" dirty="0">
                <a:solidFill>
                  <a:srgbClr val="404040"/>
                </a:solidFill>
                <a:latin typeface="Calibri"/>
                <a:cs typeface="Calibri"/>
              </a:rPr>
              <a:t> por</a:t>
            </a:r>
            <a:r>
              <a:rPr sz="1600" spc="-8" dirty="0">
                <a:solidFill>
                  <a:srgbClr val="404040"/>
                </a:solidFill>
                <a:latin typeface="Calibri"/>
                <a:cs typeface="Calibri"/>
              </a:rPr>
              <a:t> </a:t>
            </a:r>
            <a:r>
              <a:rPr sz="1600" dirty="0">
                <a:solidFill>
                  <a:srgbClr val="404040"/>
                </a:solidFill>
                <a:latin typeface="Calibri"/>
                <a:cs typeface="Calibri"/>
              </a:rPr>
              <a:t>la</a:t>
            </a:r>
            <a:r>
              <a:rPr sz="1600" spc="4" dirty="0">
                <a:solidFill>
                  <a:srgbClr val="404040"/>
                </a:solidFill>
                <a:latin typeface="Calibri"/>
                <a:cs typeface="Calibri"/>
              </a:rPr>
              <a:t> </a:t>
            </a:r>
            <a:r>
              <a:rPr sz="1600" dirty="0">
                <a:solidFill>
                  <a:srgbClr val="404040"/>
                </a:solidFill>
                <a:latin typeface="Calibri"/>
                <a:cs typeface="Calibri"/>
              </a:rPr>
              <a:t>que</a:t>
            </a:r>
            <a:r>
              <a:rPr sz="1600" spc="-4" dirty="0">
                <a:solidFill>
                  <a:srgbClr val="404040"/>
                </a:solidFill>
                <a:latin typeface="Calibri"/>
                <a:cs typeface="Calibri"/>
              </a:rPr>
              <a:t> se </a:t>
            </a:r>
            <a:r>
              <a:rPr sz="1600" spc="-330" dirty="0">
                <a:solidFill>
                  <a:srgbClr val="404040"/>
                </a:solidFill>
                <a:latin typeface="Calibri"/>
                <a:cs typeface="Calibri"/>
              </a:rPr>
              <a:t> </a:t>
            </a:r>
            <a:r>
              <a:rPr sz="1600" spc="-8" dirty="0">
                <a:solidFill>
                  <a:srgbClr val="404040"/>
                </a:solidFill>
                <a:latin typeface="Calibri"/>
                <a:cs typeface="Calibri"/>
              </a:rPr>
              <a:t>administre.</a:t>
            </a:r>
            <a:endParaRPr sz="1600" dirty="0">
              <a:latin typeface="Calibri"/>
              <a:cs typeface="Calibri"/>
            </a:endParaRPr>
          </a:p>
          <a:p>
            <a:pPr marL="77629" marR="3810" indent="-68580" algn="just">
              <a:lnSpc>
                <a:spcPts val="1620"/>
              </a:lnSpc>
              <a:spcBef>
                <a:spcPts val="1046"/>
              </a:spcBef>
              <a:buClr>
                <a:srgbClr val="99CA38"/>
              </a:buClr>
              <a:buSzPct val="95000"/>
              <a:buFont typeface="Wingdings"/>
              <a:buChar char=""/>
              <a:tabLst>
                <a:tab pos="180499" algn="l"/>
              </a:tabLst>
            </a:pPr>
            <a:r>
              <a:rPr lang="es-MX" sz="1600" dirty="0">
                <a:solidFill>
                  <a:srgbClr val="404040"/>
                </a:solidFill>
                <a:latin typeface="Calibri"/>
                <a:cs typeface="Calibri"/>
              </a:rPr>
              <a:t> </a:t>
            </a:r>
            <a:r>
              <a:rPr sz="1600" dirty="0" err="1">
                <a:solidFill>
                  <a:srgbClr val="404040"/>
                </a:solidFill>
                <a:latin typeface="Calibri"/>
                <a:cs typeface="Calibri"/>
              </a:rPr>
              <a:t>Una</a:t>
            </a:r>
            <a:r>
              <a:rPr sz="1600" spc="-4" dirty="0">
                <a:solidFill>
                  <a:srgbClr val="404040"/>
                </a:solidFill>
                <a:latin typeface="Calibri"/>
                <a:cs typeface="Calibri"/>
              </a:rPr>
              <a:t> </a:t>
            </a:r>
            <a:r>
              <a:rPr sz="1600" spc="-15" dirty="0">
                <a:solidFill>
                  <a:srgbClr val="404040"/>
                </a:solidFill>
                <a:latin typeface="Calibri"/>
                <a:cs typeface="Calibri"/>
              </a:rPr>
              <a:t>vez</a:t>
            </a:r>
            <a:r>
              <a:rPr sz="1600" spc="11" dirty="0">
                <a:solidFill>
                  <a:srgbClr val="404040"/>
                </a:solidFill>
                <a:latin typeface="Calibri"/>
                <a:cs typeface="Calibri"/>
              </a:rPr>
              <a:t> </a:t>
            </a:r>
            <a:r>
              <a:rPr sz="1600" dirty="0">
                <a:solidFill>
                  <a:srgbClr val="404040"/>
                </a:solidFill>
                <a:latin typeface="Calibri"/>
                <a:cs typeface="Calibri"/>
              </a:rPr>
              <a:t>en el</a:t>
            </a:r>
            <a:r>
              <a:rPr sz="1600" spc="4" dirty="0">
                <a:solidFill>
                  <a:srgbClr val="404040"/>
                </a:solidFill>
                <a:latin typeface="Calibri"/>
                <a:cs typeface="Calibri"/>
              </a:rPr>
              <a:t> </a:t>
            </a:r>
            <a:r>
              <a:rPr sz="1600" dirty="0">
                <a:solidFill>
                  <a:srgbClr val="404040"/>
                </a:solidFill>
                <a:latin typeface="Calibri"/>
                <a:cs typeface="Calibri"/>
              </a:rPr>
              <a:t>espacio</a:t>
            </a:r>
            <a:r>
              <a:rPr sz="1600" spc="4" dirty="0">
                <a:solidFill>
                  <a:srgbClr val="404040"/>
                </a:solidFill>
                <a:latin typeface="Calibri"/>
                <a:cs typeface="Calibri"/>
              </a:rPr>
              <a:t> </a:t>
            </a:r>
            <a:r>
              <a:rPr sz="1600" spc="-19" dirty="0">
                <a:solidFill>
                  <a:srgbClr val="404040"/>
                </a:solidFill>
                <a:latin typeface="Calibri"/>
                <a:cs typeface="Calibri"/>
              </a:rPr>
              <a:t>vascular,</a:t>
            </a:r>
            <a:r>
              <a:rPr sz="1600" spc="8" dirty="0">
                <a:solidFill>
                  <a:srgbClr val="404040"/>
                </a:solidFill>
                <a:latin typeface="Calibri"/>
                <a:cs typeface="Calibri"/>
              </a:rPr>
              <a:t> </a:t>
            </a:r>
            <a:r>
              <a:rPr sz="1600" dirty="0">
                <a:solidFill>
                  <a:srgbClr val="404040"/>
                </a:solidFill>
                <a:latin typeface="Calibri"/>
                <a:cs typeface="Calibri"/>
              </a:rPr>
              <a:t>los </a:t>
            </a:r>
            <a:r>
              <a:rPr sz="1600" spc="-8" dirty="0">
                <a:solidFill>
                  <a:srgbClr val="404040"/>
                </a:solidFill>
                <a:latin typeface="Calibri"/>
                <a:cs typeface="Calibri"/>
              </a:rPr>
              <a:t>fármacos</a:t>
            </a:r>
            <a:r>
              <a:rPr sz="1600" dirty="0">
                <a:solidFill>
                  <a:srgbClr val="404040"/>
                </a:solidFill>
                <a:latin typeface="Calibri"/>
                <a:cs typeface="Calibri"/>
              </a:rPr>
              <a:t> pueden</a:t>
            </a:r>
            <a:r>
              <a:rPr sz="1600" spc="-11" dirty="0">
                <a:solidFill>
                  <a:srgbClr val="404040"/>
                </a:solidFill>
                <a:latin typeface="Calibri"/>
                <a:cs typeface="Calibri"/>
              </a:rPr>
              <a:t> </a:t>
            </a:r>
            <a:r>
              <a:rPr sz="1600" spc="-8" dirty="0">
                <a:solidFill>
                  <a:srgbClr val="404040"/>
                </a:solidFill>
                <a:latin typeface="Calibri"/>
                <a:cs typeface="Calibri"/>
              </a:rPr>
              <a:t>unirse</a:t>
            </a:r>
            <a:r>
              <a:rPr sz="1600" spc="11" dirty="0">
                <a:solidFill>
                  <a:srgbClr val="404040"/>
                </a:solidFill>
                <a:latin typeface="Calibri"/>
                <a:cs typeface="Calibri"/>
              </a:rPr>
              <a:t> </a:t>
            </a:r>
            <a:r>
              <a:rPr sz="1600" dirty="0">
                <a:solidFill>
                  <a:srgbClr val="404040"/>
                </a:solidFill>
                <a:latin typeface="Calibri"/>
                <a:cs typeface="Calibri"/>
              </a:rPr>
              <a:t>a</a:t>
            </a:r>
            <a:r>
              <a:rPr sz="1600" spc="4" dirty="0">
                <a:solidFill>
                  <a:srgbClr val="404040"/>
                </a:solidFill>
                <a:latin typeface="Calibri"/>
                <a:cs typeface="Calibri"/>
              </a:rPr>
              <a:t> </a:t>
            </a:r>
            <a:r>
              <a:rPr sz="1600" spc="-8" dirty="0">
                <a:solidFill>
                  <a:srgbClr val="404040"/>
                </a:solidFill>
                <a:latin typeface="Calibri"/>
                <a:cs typeface="Calibri"/>
              </a:rPr>
              <a:t>proteínas</a:t>
            </a:r>
            <a:r>
              <a:rPr sz="1600" dirty="0">
                <a:solidFill>
                  <a:srgbClr val="404040"/>
                </a:solidFill>
                <a:latin typeface="Calibri"/>
                <a:cs typeface="Calibri"/>
              </a:rPr>
              <a:t> </a:t>
            </a:r>
            <a:r>
              <a:rPr sz="1600" spc="-4" dirty="0">
                <a:solidFill>
                  <a:srgbClr val="404040"/>
                </a:solidFill>
                <a:latin typeface="Calibri"/>
                <a:cs typeface="Calibri"/>
              </a:rPr>
              <a:t>plasmáticas</a:t>
            </a:r>
            <a:r>
              <a:rPr sz="1600" spc="30" dirty="0">
                <a:solidFill>
                  <a:srgbClr val="404040"/>
                </a:solidFill>
                <a:latin typeface="Calibri"/>
                <a:cs typeface="Calibri"/>
              </a:rPr>
              <a:t> </a:t>
            </a:r>
            <a:r>
              <a:rPr sz="1600" dirty="0">
                <a:solidFill>
                  <a:srgbClr val="404040"/>
                </a:solidFill>
                <a:latin typeface="Calibri"/>
                <a:cs typeface="Calibri"/>
              </a:rPr>
              <a:t>en </a:t>
            </a:r>
            <a:r>
              <a:rPr sz="1600" spc="-330" dirty="0">
                <a:solidFill>
                  <a:srgbClr val="404040"/>
                </a:solidFill>
                <a:latin typeface="Calibri"/>
                <a:cs typeface="Calibri"/>
              </a:rPr>
              <a:t> </a:t>
            </a:r>
            <a:r>
              <a:rPr sz="1600" spc="-4" dirty="0">
                <a:solidFill>
                  <a:srgbClr val="404040"/>
                </a:solidFill>
                <a:latin typeface="Calibri"/>
                <a:cs typeface="Calibri"/>
              </a:rPr>
              <a:t>un</a:t>
            </a:r>
            <a:r>
              <a:rPr sz="1600" spc="-11" dirty="0">
                <a:solidFill>
                  <a:srgbClr val="404040"/>
                </a:solidFill>
                <a:latin typeface="Calibri"/>
                <a:cs typeface="Calibri"/>
              </a:rPr>
              <a:t> </a:t>
            </a:r>
            <a:r>
              <a:rPr sz="1600" spc="-4" dirty="0">
                <a:solidFill>
                  <a:srgbClr val="404040"/>
                </a:solidFill>
                <a:latin typeface="Calibri"/>
                <a:cs typeface="Calibri"/>
              </a:rPr>
              <a:t>determinado</a:t>
            </a:r>
            <a:r>
              <a:rPr sz="1600" spc="15" dirty="0">
                <a:solidFill>
                  <a:srgbClr val="404040"/>
                </a:solidFill>
                <a:latin typeface="Calibri"/>
                <a:cs typeface="Calibri"/>
              </a:rPr>
              <a:t> </a:t>
            </a:r>
            <a:r>
              <a:rPr sz="1600" spc="-8" dirty="0">
                <a:solidFill>
                  <a:srgbClr val="404040"/>
                </a:solidFill>
                <a:latin typeface="Calibri"/>
                <a:cs typeface="Calibri"/>
              </a:rPr>
              <a:t>porcentaje</a:t>
            </a:r>
            <a:r>
              <a:rPr sz="1600" spc="-4" dirty="0">
                <a:solidFill>
                  <a:srgbClr val="404040"/>
                </a:solidFill>
                <a:latin typeface="Calibri"/>
                <a:cs typeface="Calibri"/>
              </a:rPr>
              <a:t> </a:t>
            </a:r>
            <a:r>
              <a:rPr sz="1600" dirty="0">
                <a:solidFill>
                  <a:srgbClr val="404040"/>
                </a:solidFill>
                <a:latin typeface="Calibri"/>
                <a:cs typeface="Calibri"/>
              </a:rPr>
              <a:t>o</a:t>
            </a:r>
            <a:r>
              <a:rPr sz="1600" spc="-4" dirty="0">
                <a:solidFill>
                  <a:srgbClr val="404040"/>
                </a:solidFill>
                <a:latin typeface="Calibri"/>
                <a:cs typeface="Calibri"/>
              </a:rPr>
              <a:t> </a:t>
            </a:r>
            <a:r>
              <a:rPr sz="1600" spc="-8" dirty="0">
                <a:solidFill>
                  <a:srgbClr val="404040"/>
                </a:solidFill>
                <a:latin typeface="Calibri"/>
                <a:cs typeface="Calibri"/>
              </a:rPr>
              <a:t>penetrar</a:t>
            </a:r>
            <a:r>
              <a:rPr sz="1600" spc="4" dirty="0">
                <a:solidFill>
                  <a:srgbClr val="404040"/>
                </a:solidFill>
                <a:latin typeface="Calibri"/>
                <a:cs typeface="Calibri"/>
              </a:rPr>
              <a:t> </a:t>
            </a:r>
            <a:r>
              <a:rPr sz="1600" dirty="0">
                <a:solidFill>
                  <a:srgbClr val="404040"/>
                </a:solidFill>
                <a:latin typeface="Calibri"/>
                <a:cs typeface="Calibri"/>
              </a:rPr>
              <a:t>en</a:t>
            </a:r>
            <a:r>
              <a:rPr sz="1600" spc="-4" dirty="0">
                <a:solidFill>
                  <a:srgbClr val="404040"/>
                </a:solidFill>
                <a:latin typeface="Calibri"/>
                <a:cs typeface="Calibri"/>
              </a:rPr>
              <a:t> </a:t>
            </a:r>
            <a:r>
              <a:rPr sz="1600" spc="-8" dirty="0">
                <a:solidFill>
                  <a:srgbClr val="404040"/>
                </a:solidFill>
                <a:latin typeface="Calibri"/>
                <a:cs typeface="Calibri"/>
              </a:rPr>
              <a:t>eritrocitos</a:t>
            </a:r>
            <a:r>
              <a:rPr sz="1600" spc="19" dirty="0">
                <a:solidFill>
                  <a:srgbClr val="404040"/>
                </a:solidFill>
                <a:latin typeface="Calibri"/>
                <a:cs typeface="Calibri"/>
              </a:rPr>
              <a:t> </a:t>
            </a:r>
            <a:r>
              <a:rPr sz="1600" dirty="0">
                <a:solidFill>
                  <a:srgbClr val="404040"/>
                </a:solidFill>
                <a:latin typeface="Calibri"/>
                <a:cs typeface="Calibri"/>
              </a:rPr>
              <a:t>u </a:t>
            </a:r>
            <a:r>
              <a:rPr sz="1600" spc="-8" dirty="0">
                <a:solidFill>
                  <a:srgbClr val="404040"/>
                </a:solidFill>
                <a:latin typeface="Calibri"/>
                <a:cs typeface="Calibri"/>
              </a:rPr>
              <a:t>otras</a:t>
            </a:r>
            <a:r>
              <a:rPr sz="1600" spc="4" dirty="0">
                <a:solidFill>
                  <a:srgbClr val="404040"/>
                </a:solidFill>
                <a:latin typeface="Calibri"/>
                <a:cs typeface="Calibri"/>
              </a:rPr>
              <a:t> </a:t>
            </a:r>
            <a:r>
              <a:rPr sz="1600" dirty="0">
                <a:solidFill>
                  <a:srgbClr val="404040"/>
                </a:solidFill>
                <a:latin typeface="Calibri"/>
                <a:cs typeface="Calibri"/>
              </a:rPr>
              <a:t>células</a:t>
            </a:r>
            <a:r>
              <a:rPr sz="1600" spc="4" dirty="0">
                <a:solidFill>
                  <a:srgbClr val="404040"/>
                </a:solidFill>
                <a:latin typeface="Calibri"/>
                <a:cs typeface="Calibri"/>
              </a:rPr>
              <a:t> </a:t>
            </a:r>
            <a:r>
              <a:rPr sz="1600" spc="-4" dirty="0">
                <a:solidFill>
                  <a:srgbClr val="404040"/>
                </a:solidFill>
                <a:latin typeface="Calibri"/>
                <a:cs typeface="Calibri"/>
              </a:rPr>
              <a:t>sanguíneas.</a:t>
            </a:r>
            <a:endParaRPr sz="1600" dirty="0">
              <a:latin typeface="Calibri"/>
              <a:cs typeface="Calibri"/>
            </a:endParaRPr>
          </a:p>
          <a:p>
            <a:pPr marL="180022" indent="-170974" algn="just">
              <a:spcBef>
                <a:spcPts val="848"/>
              </a:spcBef>
              <a:buClr>
                <a:srgbClr val="99CA38"/>
              </a:buClr>
              <a:buSzPct val="95000"/>
              <a:buFont typeface="Wingdings"/>
              <a:buChar char=""/>
              <a:tabLst>
                <a:tab pos="180499" algn="l"/>
              </a:tabLst>
            </a:pPr>
            <a:r>
              <a:rPr lang="es-CO" sz="1600" dirty="0">
                <a:solidFill>
                  <a:srgbClr val="404040"/>
                </a:solidFill>
                <a:latin typeface="Calibri"/>
                <a:cs typeface="Calibri"/>
              </a:rPr>
              <a:t> Unión</a:t>
            </a:r>
            <a:r>
              <a:rPr lang="es-CO" sz="1600" spc="-34" dirty="0">
                <a:solidFill>
                  <a:srgbClr val="404040"/>
                </a:solidFill>
                <a:latin typeface="Calibri"/>
                <a:cs typeface="Calibri"/>
              </a:rPr>
              <a:t> </a:t>
            </a:r>
            <a:r>
              <a:rPr lang="es-CO" sz="1600" dirty="0">
                <a:solidFill>
                  <a:srgbClr val="404040"/>
                </a:solidFill>
                <a:latin typeface="Calibri"/>
                <a:cs typeface="Calibri"/>
              </a:rPr>
              <a:t>a</a:t>
            </a:r>
            <a:r>
              <a:rPr lang="es-CO" sz="1600" spc="-4" dirty="0">
                <a:solidFill>
                  <a:srgbClr val="404040"/>
                </a:solidFill>
                <a:latin typeface="Calibri"/>
                <a:cs typeface="Calibri"/>
              </a:rPr>
              <a:t> </a:t>
            </a:r>
            <a:r>
              <a:rPr lang="es-CO" sz="1600" spc="-8" dirty="0">
                <a:solidFill>
                  <a:srgbClr val="404040"/>
                </a:solidFill>
                <a:latin typeface="Calibri"/>
                <a:cs typeface="Calibri"/>
              </a:rPr>
              <a:t>proteínas</a:t>
            </a:r>
            <a:r>
              <a:rPr lang="es-CO" sz="1600" spc="-34" dirty="0">
                <a:solidFill>
                  <a:srgbClr val="404040"/>
                </a:solidFill>
                <a:latin typeface="Calibri"/>
                <a:cs typeface="Calibri"/>
              </a:rPr>
              <a:t> </a:t>
            </a:r>
            <a:r>
              <a:rPr lang="es-CO" sz="1600" spc="-11" dirty="0">
                <a:solidFill>
                  <a:srgbClr val="404040"/>
                </a:solidFill>
                <a:latin typeface="Calibri"/>
                <a:cs typeface="Calibri"/>
              </a:rPr>
              <a:t>plasmáticas:</a:t>
            </a:r>
            <a:endParaRPr lang="es-CO" sz="1600" dirty="0">
              <a:latin typeface="Calibri"/>
              <a:cs typeface="Calibri"/>
            </a:endParaRPr>
          </a:p>
          <a:p>
            <a:pPr marL="534829" marR="82391" lvl="1" indent="-68580" algn="just">
              <a:lnSpc>
                <a:spcPts val="1620"/>
              </a:lnSpc>
              <a:spcBef>
                <a:spcPts val="1080"/>
              </a:spcBef>
              <a:buClr>
                <a:srgbClr val="99CA38"/>
              </a:buClr>
              <a:buSzPct val="95000"/>
              <a:buFont typeface="Wingdings"/>
              <a:buChar char=""/>
              <a:tabLst>
                <a:tab pos="180499" algn="l"/>
              </a:tabLst>
            </a:pPr>
            <a:r>
              <a:rPr lang="es-MX" sz="1600" spc="-4" dirty="0">
                <a:solidFill>
                  <a:srgbClr val="404040"/>
                </a:solidFill>
                <a:latin typeface="Calibri"/>
                <a:cs typeface="Calibri"/>
              </a:rPr>
              <a:t> </a:t>
            </a:r>
            <a:r>
              <a:rPr sz="1600" spc="-4" dirty="0">
                <a:solidFill>
                  <a:srgbClr val="404040"/>
                </a:solidFill>
                <a:latin typeface="Calibri"/>
                <a:cs typeface="Calibri"/>
              </a:rPr>
              <a:t>La</a:t>
            </a:r>
            <a:r>
              <a:rPr sz="1600" spc="-8" dirty="0">
                <a:solidFill>
                  <a:srgbClr val="404040"/>
                </a:solidFill>
                <a:latin typeface="Calibri"/>
                <a:cs typeface="Calibri"/>
              </a:rPr>
              <a:t> </a:t>
            </a:r>
            <a:r>
              <a:rPr sz="1600" dirty="0">
                <a:solidFill>
                  <a:srgbClr val="404040"/>
                </a:solidFill>
                <a:latin typeface="Calibri"/>
                <a:cs typeface="Calibri"/>
              </a:rPr>
              <a:t>unión </a:t>
            </a:r>
            <a:r>
              <a:rPr sz="1600" spc="-4" dirty="0">
                <a:solidFill>
                  <a:srgbClr val="404040"/>
                </a:solidFill>
                <a:latin typeface="Calibri"/>
                <a:cs typeface="Calibri"/>
              </a:rPr>
              <a:t>de </a:t>
            </a:r>
            <a:r>
              <a:rPr sz="1600" dirty="0">
                <a:solidFill>
                  <a:srgbClr val="404040"/>
                </a:solidFill>
                <a:latin typeface="Calibri"/>
                <a:cs typeface="Calibri"/>
              </a:rPr>
              <a:t>los </a:t>
            </a:r>
            <a:r>
              <a:rPr sz="1600" spc="-8" dirty="0">
                <a:solidFill>
                  <a:srgbClr val="404040"/>
                </a:solidFill>
                <a:latin typeface="Calibri"/>
                <a:cs typeface="Calibri"/>
              </a:rPr>
              <a:t>fármacos</a:t>
            </a:r>
            <a:r>
              <a:rPr sz="1600" dirty="0">
                <a:solidFill>
                  <a:srgbClr val="404040"/>
                </a:solidFill>
                <a:latin typeface="Calibri"/>
                <a:cs typeface="Calibri"/>
              </a:rPr>
              <a:t> </a:t>
            </a:r>
            <a:r>
              <a:rPr sz="1600" spc="-4" dirty="0">
                <a:solidFill>
                  <a:srgbClr val="404040"/>
                </a:solidFill>
                <a:latin typeface="Calibri"/>
                <a:cs typeface="Calibri"/>
              </a:rPr>
              <a:t>con</a:t>
            </a:r>
            <a:r>
              <a:rPr sz="1600" spc="-8" dirty="0">
                <a:solidFill>
                  <a:srgbClr val="404040"/>
                </a:solidFill>
                <a:latin typeface="Calibri"/>
                <a:cs typeface="Calibri"/>
              </a:rPr>
              <a:t> </a:t>
            </a:r>
            <a:r>
              <a:rPr sz="1600" dirty="0">
                <a:solidFill>
                  <a:srgbClr val="404040"/>
                </a:solidFill>
                <a:latin typeface="Calibri"/>
                <a:cs typeface="Calibri"/>
              </a:rPr>
              <a:t>las</a:t>
            </a:r>
            <a:r>
              <a:rPr sz="1600" spc="8" dirty="0">
                <a:solidFill>
                  <a:srgbClr val="404040"/>
                </a:solidFill>
                <a:latin typeface="Calibri"/>
                <a:cs typeface="Calibri"/>
              </a:rPr>
              <a:t> </a:t>
            </a:r>
            <a:r>
              <a:rPr sz="1600" spc="-8" dirty="0">
                <a:solidFill>
                  <a:srgbClr val="404040"/>
                </a:solidFill>
                <a:latin typeface="Calibri"/>
                <a:cs typeface="Calibri"/>
              </a:rPr>
              <a:t>proteínas</a:t>
            </a:r>
            <a:r>
              <a:rPr sz="1600" spc="15" dirty="0">
                <a:solidFill>
                  <a:srgbClr val="404040"/>
                </a:solidFill>
                <a:latin typeface="Calibri"/>
                <a:cs typeface="Calibri"/>
              </a:rPr>
              <a:t> </a:t>
            </a:r>
            <a:r>
              <a:rPr sz="1600" spc="-8" dirty="0">
                <a:solidFill>
                  <a:srgbClr val="404040"/>
                </a:solidFill>
                <a:latin typeface="Calibri"/>
                <a:cs typeface="Calibri"/>
              </a:rPr>
              <a:t>plasmáticas</a:t>
            </a:r>
            <a:r>
              <a:rPr sz="1600" spc="19" dirty="0">
                <a:solidFill>
                  <a:srgbClr val="404040"/>
                </a:solidFill>
                <a:latin typeface="Calibri"/>
                <a:cs typeface="Calibri"/>
              </a:rPr>
              <a:t> </a:t>
            </a:r>
            <a:r>
              <a:rPr sz="1600" spc="-4" dirty="0">
                <a:solidFill>
                  <a:srgbClr val="404040"/>
                </a:solidFill>
                <a:latin typeface="Calibri"/>
                <a:cs typeface="Calibri"/>
              </a:rPr>
              <a:t>se</a:t>
            </a:r>
            <a:r>
              <a:rPr sz="1600" spc="11" dirty="0">
                <a:solidFill>
                  <a:srgbClr val="404040"/>
                </a:solidFill>
                <a:latin typeface="Calibri"/>
                <a:cs typeface="Calibri"/>
              </a:rPr>
              <a:t> </a:t>
            </a:r>
            <a:r>
              <a:rPr sz="1600" spc="-8" dirty="0">
                <a:solidFill>
                  <a:srgbClr val="404040"/>
                </a:solidFill>
                <a:latin typeface="Calibri"/>
                <a:cs typeface="Calibri"/>
              </a:rPr>
              <a:t>efectúa</a:t>
            </a:r>
            <a:r>
              <a:rPr sz="1600" spc="-4" dirty="0">
                <a:solidFill>
                  <a:srgbClr val="404040"/>
                </a:solidFill>
                <a:latin typeface="Calibri"/>
                <a:cs typeface="Calibri"/>
              </a:rPr>
              <a:t> </a:t>
            </a:r>
            <a:r>
              <a:rPr sz="1600" dirty="0">
                <a:solidFill>
                  <a:srgbClr val="404040"/>
                </a:solidFill>
                <a:latin typeface="Calibri"/>
                <a:cs typeface="Calibri"/>
              </a:rPr>
              <a:t>a</a:t>
            </a:r>
            <a:r>
              <a:rPr sz="1600" spc="8" dirty="0">
                <a:solidFill>
                  <a:srgbClr val="404040"/>
                </a:solidFill>
                <a:latin typeface="Calibri"/>
                <a:cs typeface="Calibri"/>
              </a:rPr>
              <a:t> </a:t>
            </a:r>
            <a:r>
              <a:rPr sz="1600" spc="-15" dirty="0">
                <a:solidFill>
                  <a:srgbClr val="404040"/>
                </a:solidFill>
                <a:latin typeface="Calibri"/>
                <a:cs typeface="Calibri"/>
              </a:rPr>
              <a:t>través</a:t>
            </a:r>
            <a:r>
              <a:rPr sz="1600" spc="11" dirty="0">
                <a:solidFill>
                  <a:srgbClr val="404040"/>
                </a:solidFill>
                <a:latin typeface="Calibri"/>
                <a:cs typeface="Calibri"/>
              </a:rPr>
              <a:t> </a:t>
            </a:r>
            <a:r>
              <a:rPr sz="1600" spc="-4" dirty="0">
                <a:solidFill>
                  <a:srgbClr val="404040"/>
                </a:solidFill>
                <a:latin typeface="Calibri"/>
                <a:cs typeface="Calibri"/>
              </a:rPr>
              <a:t>de</a:t>
            </a:r>
            <a:r>
              <a:rPr sz="1600" dirty="0">
                <a:solidFill>
                  <a:srgbClr val="404040"/>
                </a:solidFill>
                <a:latin typeface="Calibri"/>
                <a:cs typeface="Calibri"/>
              </a:rPr>
              <a:t> enlaces </a:t>
            </a:r>
            <a:r>
              <a:rPr sz="1600" spc="-326" dirty="0">
                <a:solidFill>
                  <a:srgbClr val="404040"/>
                </a:solidFill>
                <a:latin typeface="Calibri"/>
                <a:cs typeface="Calibri"/>
              </a:rPr>
              <a:t> </a:t>
            </a:r>
            <a:r>
              <a:rPr sz="1600" spc="-11" dirty="0">
                <a:solidFill>
                  <a:srgbClr val="404040"/>
                </a:solidFill>
                <a:latin typeface="Calibri"/>
                <a:cs typeface="Calibri"/>
              </a:rPr>
              <a:t>reversibles,</a:t>
            </a:r>
            <a:r>
              <a:rPr sz="1600" spc="30" dirty="0">
                <a:solidFill>
                  <a:srgbClr val="404040"/>
                </a:solidFill>
                <a:latin typeface="Calibri"/>
                <a:cs typeface="Calibri"/>
              </a:rPr>
              <a:t> </a:t>
            </a:r>
            <a:r>
              <a:rPr sz="1600" spc="-4" dirty="0">
                <a:solidFill>
                  <a:srgbClr val="404040"/>
                </a:solidFill>
                <a:latin typeface="Calibri"/>
                <a:cs typeface="Calibri"/>
              </a:rPr>
              <a:t>encontrándose</a:t>
            </a:r>
            <a:r>
              <a:rPr sz="1600" spc="-23" dirty="0">
                <a:solidFill>
                  <a:srgbClr val="404040"/>
                </a:solidFill>
                <a:latin typeface="Calibri"/>
                <a:cs typeface="Calibri"/>
              </a:rPr>
              <a:t> </a:t>
            </a:r>
            <a:r>
              <a:rPr sz="1600" dirty="0">
                <a:solidFill>
                  <a:srgbClr val="404040"/>
                </a:solidFill>
                <a:latin typeface="Calibri"/>
                <a:cs typeface="Calibri"/>
              </a:rPr>
              <a:t>en </a:t>
            </a:r>
            <a:r>
              <a:rPr sz="1600" spc="-4" dirty="0">
                <a:solidFill>
                  <a:srgbClr val="404040"/>
                </a:solidFill>
                <a:latin typeface="Calibri"/>
                <a:cs typeface="Calibri"/>
              </a:rPr>
              <a:t>equilibrio</a:t>
            </a:r>
            <a:r>
              <a:rPr sz="1600" dirty="0">
                <a:solidFill>
                  <a:srgbClr val="404040"/>
                </a:solidFill>
                <a:latin typeface="Calibri"/>
                <a:cs typeface="Calibri"/>
              </a:rPr>
              <a:t> </a:t>
            </a:r>
            <a:r>
              <a:rPr sz="1600" spc="-4" dirty="0">
                <a:solidFill>
                  <a:srgbClr val="404040"/>
                </a:solidFill>
                <a:latin typeface="Calibri"/>
                <a:cs typeface="Calibri"/>
              </a:rPr>
              <a:t>la</a:t>
            </a:r>
            <a:r>
              <a:rPr sz="1600" dirty="0">
                <a:solidFill>
                  <a:srgbClr val="404040"/>
                </a:solidFill>
                <a:latin typeface="Calibri"/>
                <a:cs typeface="Calibri"/>
              </a:rPr>
              <a:t> </a:t>
            </a:r>
            <a:r>
              <a:rPr sz="1600" spc="-4" dirty="0">
                <a:solidFill>
                  <a:srgbClr val="404040"/>
                </a:solidFill>
                <a:latin typeface="Calibri"/>
                <a:cs typeface="Calibri"/>
              </a:rPr>
              <a:t>fracción</a:t>
            </a:r>
            <a:r>
              <a:rPr sz="1600" spc="-8" dirty="0">
                <a:solidFill>
                  <a:srgbClr val="404040"/>
                </a:solidFill>
                <a:latin typeface="Calibri"/>
                <a:cs typeface="Calibri"/>
              </a:rPr>
              <a:t> libre</a:t>
            </a:r>
            <a:r>
              <a:rPr sz="1600" spc="11" dirty="0">
                <a:solidFill>
                  <a:srgbClr val="404040"/>
                </a:solidFill>
                <a:latin typeface="Calibri"/>
                <a:cs typeface="Calibri"/>
              </a:rPr>
              <a:t> </a:t>
            </a:r>
            <a:r>
              <a:rPr sz="1600" dirty="0">
                <a:solidFill>
                  <a:srgbClr val="404040"/>
                </a:solidFill>
                <a:latin typeface="Calibri"/>
                <a:cs typeface="Calibri"/>
              </a:rPr>
              <a:t>y</a:t>
            </a:r>
            <a:r>
              <a:rPr sz="1600" spc="-11" dirty="0">
                <a:solidFill>
                  <a:srgbClr val="404040"/>
                </a:solidFill>
                <a:latin typeface="Calibri"/>
                <a:cs typeface="Calibri"/>
              </a:rPr>
              <a:t> </a:t>
            </a:r>
            <a:r>
              <a:rPr sz="1600" dirty="0">
                <a:solidFill>
                  <a:srgbClr val="404040"/>
                </a:solidFill>
                <a:latin typeface="Calibri"/>
                <a:cs typeface="Calibri"/>
              </a:rPr>
              <a:t>la unida</a:t>
            </a:r>
            <a:r>
              <a:rPr sz="1600" spc="-4" dirty="0">
                <a:solidFill>
                  <a:srgbClr val="404040"/>
                </a:solidFill>
                <a:latin typeface="Calibri"/>
                <a:cs typeface="Calibri"/>
              </a:rPr>
              <a:t> </a:t>
            </a:r>
            <a:r>
              <a:rPr sz="1600" dirty="0">
                <a:solidFill>
                  <a:srgbClr val="404040"/>
                </a:solidFill>
                <a:latin typeface="Calibri"/>
                <a:cs typeface="Calibri"/>
              </a:rPr>
              <a:t>a </a:t>
            </a:r>
            <a:r>
              <a:rPr sz="1600" spc="-8" dirty="0">
                <a:solidFill>
                  <a:srgbClr val="404040"/>
                </a:solidFill>
                <a:latin typeface="Calibri"/>
                <a:cs typeface="Calibri"/>
              </a:rPr>
              <a:t>proteínas </a:t>
            </a:r>
            <a:r>
              <a:rPr sz="1600" spc="-4" dirty="0">
                <a:solidFill>
                  <a:srgbClr val="404040"/>
                </a:solidFill>
                <a:latin typeface="Calibri"/>
                <a:cs typeface="Calibri"/>
              </a:rPr>
              <a:t> plasmáticas.</a:t>
            </a:r>
            <a:endParaRPr sz="1600" dirty="0">
              <a:latin typeface="Calibri"/>
              <a:cs typeface="Calibri"/>
            </a:endParaRPr>
          </a:p>
          <a:p>
            <a:pPr marL="534829" marR="164783" lvl="1" indent="-68580" algn="just">
              <a:lnSpc>
                <a:spcPts val="1620"/>
              </a:lnSpc>
              <a:spcBef>
                <a:spcPts val="1043"/>
              </a:spcBef>
              <a:buClr>
                <a:srgbClr val="99CA38"/>
              </a:buClr>
              <a:buSzPct val="95000"/>
              <a:buFont typeface="Wingdings"/>
              <a:buChar char=""/>
              <a:tabLst>
                <a:tab pos="180499" algn="l"/>
              </a:tabLst>
            </a:pPr>
            <a:r>
              <a:rPr lang="es-MX" sz="1600" spc="-4" dirty="0">
                <a:solidFill>
                  <a:srgbClr val="404040"/>
                </a:solidFill>
                <a:latin typeface="Calibri"/>
                <a:cs typeface="Calibri"/>
              </a:rPr>
              <a:t> </a:t>
            </a:r>
            <a:r>
              <a:rPr sz="1600" spc="-4" dirty="0">
                <a:solidFill>
                  <a:srgbClr val="404040"/>
                </a:solidFill>
                <a:latin typeface="Calibri"/>
                <a:cs typeface="Calibri"/>
              </a:rPr>
              <a:t>Las</a:t>
            </a:r>
            <a:r>
              <a:rPr sz="1600" spc="8" dirty="0">
                <a:solidFill>
                  <a:srgbClr val="404040"/>
                </a:solidFill>
                <a:latin typeface="Calibri"/>
                <a:cs typeface="Calibri"/>
              </a:rPr>
              <a:t> </a:t>
            </a:r>
            <a:r>
              <a:rPr sz="1600" spc="-8" dirty="0">
                <a:solidFill>
                  <a:srgbClr val="404040"/>
                </a:solidFill>
                <a:latin typeface="Calibri"/>
                <a:cs typeface="Calibri"/>
              </a:rPr>
              <a:t>proteínas</a:t>
            </a:r>
            <a:r>
              <a:rPr sz="1600" spc="19" dirty="0">
                <a:solidFill>
                  <a:srgbClr val="404040"/>
                </a:solidFill>
                <a:latin typeface="Calibri"/>
                <a:cs typeface="Calibri"/>
              </a:rPr>
              <a:t> </a:t>
            </a:r>
            <a:r>
              <a:rPr sz="1600" spc="-8" dirty="0">
                <a:solidFill>
                  <a:srgbClr val="404040"/>
                </a:solidFill>
                <a:latin typeface="Calibri"/>
                <a:cs typeface="Calibri"/>
              </a:rPr>
              <a:t>mayoritarias</a:t>
            </a:r>
            <a:r>
              <a:rPr sz="1600" spc="19" dirty="0">
                <a:solidFill>
                  <a:srgbClr val="404040"/>
                </a:solidFill>
                <a:latin typeface="Calibri"/>
                <a:cs typeface="Calibri"/>
              </a:rPr>
              <a:t> </a:t>
            </a:r>
            <a:r>
              <a:rPr sz="1600" dirty="0">
                <a:solidFill>
                  <a:srgbClr val="404040"/>
                </a:solidFill>
                <a:latin typeface="Calibri"/>
                <a:cs typeface="Calibri"/>
              </a:rPr>
              <a:t>que</a:t>
            </a:r>
            <a:r>
              <a:rPr sz="1600" spc="4" dirty="0">
                <a:solidFill>
                  <a:srgbClr val="404040"/>
                </a:solidFill>
                <a:latin typeface="Calibri"/>
                <a:cs typeface="Calibri"/>
              </a:rPr>
              <a:t> </a:t>
            </a:r>
            <a:r>
              <a:rPr sz="1600" spc="-4" dirty="0" err="1">
                <a:solidFill>
                  <a:srgbClr val="404040"/>
                </a:solidFill>
                <a:latin typeface="Calibri"/>
                <a:cs typeface="Calibri"/>
              </a:rPr>
              <a:t>intervienen</a:t>
            </a:r>
            <a:r>
              <a:rPr sz="1600" spc="23" dirty="0">
                <a:solidFill>
                  <a:srgbClr val="404040"/>
                </a:solidFill>
                <a:latin typeface="Calibri"/>
                <a:cs typeface="Calibri"/>
              </a:rPr>
              <a:t> </a:t>
            </a:r>
            <a:r>
              <a:rPr sz="1600" spc="-4" dirty="0">
                <a:solidFill>
                  <a:srgbClr val="404040"/>
                </a:solidFill>
                <a:latin typeface="Calibri"/>
                <a:cs typeface="Calibri"/>
              </a:rPr>
              <a:t>son</a:t>
            </a:r>
            <a:r>
              <a:rPr sz="1600" spc="11" dirty="0">
                <a:solidFill>
                  <a:srgbClr val="404040"/>
                </a:solidFill>
                <a:latin typeface="Calibri"/>
                <a:cs typeface="Calibri"/>
              </a:rPr>
              <a:t> </a:t>
            </a:r>
            <a:r>
              <a:rPr sz="1600" spc="-4" dirty="0">
                <a:solidFill>
                  <a:srgbClr val="404040"/>
                </a:solidFill>
                <a:latin typeface="Calibri"/>
                <a:cs typeface="Calibri"/>
              </a:rPr>
              <a:t>albúmina,</a:t>
            </a:r>
            <a:r>
              <a:rPr sz="1600" spc="8" dirty="0">
                <a:solidFill>
                  <a:srgbClr val="404040"/>
                </a:solidFill>
                <a:latin typeface="Calibri"/>
                <a:cs typeface="Calibri"/>
              </a:rPr>
              <a:t> </a:t>
            </a:r>
            <a:r>
              <a:rPr sz="1600" spc="-8" dirty="0">
                <a:solidFill>
                  <a:srgbClr val="404040"/>
                </a:solidFill>
                <a:latin typeface="Calibri"/>
                <a:cs typeface="Calibri"/>
              </a:rPr>
              <a:t>alfa-1glicoproteína</a:t>
            </a:r>
            <a:r>
              <a:rPr sz="1600" spc="8" dirty="0">
                <a:solidFill>
                  <a:srgbClr val="404040"/>
                </a:solidFill>
                <a:latin typeface="Calibri"/>
                <a:cs typeface="Calibri"/>
              </a:rPr>
              <a:t> </a:t>
            </a:r>
            <a:r>
              <a:rPr sz="1600" dirty="0">
                <a:solidFill>
                  <a:srgbClr val="404040"/>
                </a:solidFill>
                <a:latin typeface="Calibri"/>
                <a:cs typeface="Calibri"/>
              </a:rPr>
              <a:t>ácida, </a:t>
            </a:r>
            <a:r>
              <a:rPr sz="1600" spc="-326" dirty="0">
                <a:solidFill>
                  <a:srgbClr val="404040"/>
                </a:solidFill>
                <a:latin typeface="Calibri"/>
                <a:cs typeface="Calibri"/>
              </a:rPr>
              <a:t> </a:t>
            </a:r>
            <a:r>
              <a:rPr sz="1600" spc="-4" dirty="0">
                <a:solidFill>
                  <a:srgbClr val="404040"/>
                </a:solidFill>
                <a:latin typeface="Calibri"/>
                <a:cs typeface="Calibri"/>
              </a:rPr>
              <a:t>globulinas</a:t>
            </a:r>
            <a:r>
              <a:rPr sz="1600" spc="-8" dirty="0">
                <a:solidFill>
                  <a:srgbClr val="404040"/>
                </a:solidFill>
                <a:latin typeface="Calibri"/>
                <a:cs typeface="Calibri"/>
              </a:rPr>
              <a:t> </a:t>
            </a:r>
            <a:r>
              <a:rPr sz="1600" dirty="0">
                <a:solidFill>
                  <a:srgbClr val="404040"/>
                </a:solidFill>
                <a:latin typeface="Calibri"/>
                <a:cs typeface="Calibri"/>
              </a:rPr>
              <a:t>y</a:t>
            </a:r>
            <a:r>
              <a:rPr sz="1600" spc="-4" dirty="0">
                <a:solidFill>
                  <a:srgbClr val="404040"/>
                </a:solidFill>
                <a:latin typeface="Calibri"/>
                <a:cs typeface="Calibri"/>
              </a:rPr>
              <a:t> </a:t>
            </a:r>
            <a:r>
              <a:rPr sz="1600" spc="-8" dirty="0" err="1">
                <a:solidFill>
                  <a:srgbClr val="404040"/>
                </a:solidFill>
                <a:latin typeface="Calibri"/>
                <a:cs typeface="Calibri"/>
              </a:rPr>
              <a:t>lipoproteínas</a:t>
            </a:r>
            <a:r>
              <a:rPr lang="es-MX" sz="1600" spc="-8" dirty="0">
                <a:solidFill>
                  <a:srgbClr val="404040"/>
                </a:solidFill>
                <a:latin typeface="Calibri"/>
                <a:cs typeface="Calibri"/>
              </a:rPr>
              <a:t>.</a:t>
            </a:r>
            <a:endParaRPr sz="1600" dirty="0">
              <a:latin typeface="Calibri"/>
              <a:cs typeface="Calibri"/>
            </a:endParaRPr>
          </a:p>
        </p:txBody>
      </p:sp>
      <p:grpSp>
        <p:nvGrpSpPr>
          <p:cNvPr id="4" name="object 4"/>
          <p:cNvGrpSpPr/>
          <p:nvPr/>
        </p:nvGrpSpPr>
        <p:grpSpPr>
          <a:xfrm>
            <a:off x="295951" y="1573815"/>
            <a:ext cx="1737360" cy="2087880"/>
            <a:chOff x="394601" y="2098420"/>
            <a:chExt cx="2316480" cy="2783840"/>
          </a:xfrm>
        </p:grpSpPr>
        <p:sp>
          <p:nvSpPr>
            <p:cNvPr id="5" name="object 5"/>
            <p:cNvSpPr/>
            <p:nvPr/>
          </p:nvSpPr>
          <p:spPr>
            <a:xfrm>
              <a:off x="406031" y="2109850"/>
              <a:ext cx="2293620" cy="2760980"/>
            </a:xfrm>
            <a:custGeom>
              <a:avLst/>
              <a:gdLst/>
              <a:ahLst/>
              <a:cxnLst/>
              <a:rect l="l" t="t" r="r" b="b"/>
              <a:pathLst>
                <a:path w="2293620" h="2760979">
                  <a:moveTo>
                    <a:pt x="874763" y="0"/>
                  </a:moveTo>
                  <a:lnTo>
                    <a:pt x="166408" y="0"/>
                  </a:lnTo>
                  <a:lnTo>
                    <a:pt x="132603" y="2597"/>
                  </a:lnTo>
                  <a:lnTo>
                    <a:pt x="73396" y="23413"/>
                  </a:lnTo>
                  <a:lnTo>
                    <a:pt x="26998" y="65704"/>
                  </a:lnTo>
                  <a:lnTo>
                    <a:pt x="3000" y="133471"/>
                  </a:lnTo>
                  <a:lnTo>
                    <a:pt x="0" y="177164"/>
                  </a:lnTo>
                  <a:lnTo>
                    <a:pt x="0" y="2583688"/>
                  </a:lnTo>
                  <a:lnTo>
                    <a:pt x="3000" y="2627308"/>
                  </a:lnTo>
                  <a:lnTo>
                    <a:pt x="11999" y="2664428"/>
                  </a:lnTo>
                  <a:lnTo>
                    <a:pt x="47993" y="2719070"/>
                  </a:lnTo>
                  <a:lnTo>
                    <a:pt x="101600" y="2750327"/>
                  </a:lnTo>
                  <a:lnTo>
                    <a:pt x="166408" y="2760726"/>
                  </a:lnTo>
                  <a:lnTo>
                    <a:pt x="825639" y="2760726"/>
                  </a:lnTo>
                  <a:lnTo>
                    <a:pt x="881483" y="2760252"/>
                  </a:lnTo>
                  <a:lnTo>
                    <a:pt x="936132" y="2758832"/>
                  </a:lnTo>
                  <a:lnTo>
                    <a:pt x="989585" y="2756465"/>
                  </a:lnTo>
                  <a:lnTo>
                    <a:pt x="1041842" y="2753151"/>
                  </a:lnTo>
                  <a:lnTo>
                    <a:pt x="1092903" y="2748890"/>
                  </a:lnTo>
                  <a:lnTo>
                    <a:pt x="1142765" y="2743682"/>
                  </a:lnTo>
                  <a:lnTo>
                    <a:pt x="1191429" y="2737527"/>
                  </a:lnTo>
                  <a:lnTo>
                    <a:pt x="1238894" y="2730426"/>
                  </a:lnTo>
                  <a:lnTo>
                    <a:pt x="1285158" y="2722378"/>
                  </a:lnTo>
                  <a:lnTo>
                    <a:pt x="1330222" y="2713382"/>
                  </a:lnTo>
                  <a:lnTo>
                    <a:pt x="1374084" y="2703440"/>
                  </a:lnTo>
                  <a:lnTo>
                    <a:pt x="1416744" y="2692551"/>
                  </a:lnTo>
                  <a:lnTo>
                    <a:pt x="1458201" y="2680716"/>
                  </a:lnTo>
                  <a:lnTo>
                    <a:pt x="1510516" y="2663807"/>
                  </a:lnTo>
                  <a:lnTo>
                    <a:pt x="1561236" y="2645084"/>
                  </a:lnTo>
                  <a:lnTo>
                    <a:pt x="1610362" y="2624548"/>
                  </a:lnTo>
                  <a:lnTo>
                    <a:pt x="1657890" y="2602199"/>
                  </a:lnTo>
                  <a:lnTo>
                    <a:pt x="1703819" y="2578036"/>
                  </a:lnTo>
                  <a:lnTo>
                    <a:pt x="1748148" y="2552059"/>
                  </a:lnTo>
                  <a:lnTo>
                    <a:pt x="1790875" y="2524269"/>
                  </a:lnTo>
                  <a:lnTo>
                    <a:pt x="1831999" y="2494666"/>
                  </a:lnTo>
                  <a:lnTo>
                    <a:pt x="1871519" y="2463248"/>
                  </a:lnTo>
                  <a:lnTo>
                    <a:pt x="1909432" y="2430018"/>
                  </a:lnTo>
                  <a:lnTo>
                    <a:pt x="1942456" y="2398165"/>
                  </a:lnTo>
                  <a:lnTo>
                    <a:pt x="1974056" y="2364674"/>
                  </a:lnTo>
                  <a:lnTo>
                    <a:pt x="2004232" y="2329544"/>
                  </a:lnTo>
                  <a:lnTo>
                    <a:pt x="2014051" y="2316988"/>
                  </a:lnTo>
                  <a:lnTo>
                    <a:pt x="558965" y="2316988"/>
                  </a:lnTo>
                  <a:lnTo>
                    <a:pt x="558965" y="439547"/>
                  </a:lnTo>
                  <a:lnTo>
                    <a:pt x="2022287" y="439547"/>
                  </a:lnTo>
                  <a:lnTo>
                    <a:pt x="2000983" y="413472"/>
                  </a:lnTo>
                  <a:lnTo>
                    <a:pt x="1968305" y="377135"/>
                  </a:lnTo>
                  <a:lnTo>
                    <a:pt x="1933943" y="342391"/>
                  </a:lnTo>
                  <a:lnTo>
                    <a:pt x="1897930" y="309313"/>
                  </a:lnTo>
                  <a:lnTo>
                    <a:pt x="1860301" y="277897"/>
                  </a:lnTo>
                  <a:lnTo>
                    <a:pt x="1821053" y="248143"/>
                  </a:lnTo>
                  <a:lnTo>
                    <a:pt x="1780185" y="220053"/>
                  </a:lnTo>
                  <a:lnTo>
                    <a:pt x="1737696" y="193627"/>
                  </a:lnTo>
                  <a:lnTo>
                    <a:pt x="1693584" y="168866"/>
                  </a:lnTo>
                  <a:lnTo>
                    <a:pt x="1647847" y="145770"/>
                  </a:lnTo>
                  <a:lnTo>
                    <a:pt x="1600483" y="124342"/>
                  </a:lnTo>
                  <a:lnTo>
                    <a:pt x="1551493" y="104580"/>
                  </a:lnTo>
                  <a:lnTo>
                    <a:pt x="1500873" y="86487"/>
                  </a:lnTo>
                  <a:lnTo>
                    <a:pt x="1460672" y="73693"/>
                  </a:lnTo>
                  <a:lnTo>
                    <a:pt x="1419141" y="61922"/>
                  </a:lnTo>
                  <a:lnTo>
                    <a:pt x="1376282" y="51175"/>
                  </a:lnTo>
                  <a:lnTo>
                    <a:pt x="1332095" y="41452"/>
                  </a:lnTo>
                  <a:lnTo>
                    <a:pt x="1286580" y="32752"/>
                  </a:lnTo>
                  <a:lnTo>
                    <a:pt x="1239739" y="25076"/>
                  </a:lnTo>
                  <a:lnTo>
                    <a:pt x="1191572" y="18423"/>
                  </a:lnTo>
                  <a:lnTo>
                    <a:pt x="1142080" y="12793"/>
                  </a:lnTo>
                  <a:lnTo>
                    <a:pt x="1091263" y="8188"/>
                  </a:lnTo>
                  <a:lnTo>
                    <a:pt x="1039122" y="4605"/>
                  </a:lnTo>
                  <a:lnTo>
                    <a:pt x="985658" y="2047"/>
                  </a:lnTo>
                  <a:lnTo>
                    <a:pt x="930871" y="511"/>
                  </a:lnTo>
                  <a:lnTo>
                    <a:pt x="874763" y="0"/>
                  </a:lnTo>
                  <a:close/>
                </a:path>
                <a:path w="2293620" h="2760979">
                  <a:moveTo>
                    <a:pt x="2022287" y="439547"/>
                  </a:moveTo>
                  <a:lnTo>
                    <a:pt x="842708" y="439547"/>
                  </a:lnTo>
                  <a:lnTo>
                    <a:pt x="905703" y="440630"/>
                  </a:lnTo>
                  <a:lnTo>
                    <a:pt x="965590" y="443880"/>
                  </a:lnTo>
                  <a:lnTo>
                    <a:pt x="1022372" y="449298"/>
                  </a:lnTo>
                  <a:lnTo>
                    <a:pt x="1076051" y="456882"/>
                  </a:lnTo>
                  <a:lnTo>
                    <a:pt x="1126633" y="466633"/>
                  </a:lnTo>
                  <a:lnTo>
                    <a:pt x="1174121" y="478551"/>
                  </a:lnTo>
                  <a:lnTo>
                    <a:pt x="1218517" y="492636"/>
                  </a:lnTo>
                  <a:lnTo>
                    <a:pt x="1259827" y="508888"/>
                  </a:lnTo>
                  <a:lnTo>
                    <a:pt x="1311188" y="533507"/>
                  </a:lnTo>
                  <a:lnTo>
                    <a:pt x="1359352" y="561137"/>
                  </a:lnTo>
                  <a:lnTo>
                    <a:pt x="1404321" y="591788"/>
                  </a:lnTo>
                  <a:lnTo>
                    <a:pt x="1446093" y="625465"/>
                  </a:lnTo>
                  <a:lnTo>
                    <a:pt x="1484670" y="662176"/>
                  </a:lnTo>
                  <a:lnTo>
                    <a:pt x="1520050" y="701928"/>
                  </a:lnTo>
                  <a:lnTo>
                    <a:pt x="1547878" y="738217"/>
                  </a:lnTo>
                  <a:lnTo>
                    <a:pt x="1573446" y="776325"/>
                  </a:lnTo>
                  <a:lnTo>
                    <a:pt x="1596751" y="816252"/>
                  </a:lnTo>
                  <a:lnTo>
                    <a:pt x="1617787" y="857999"/>
                  </a:lnTo>
                  <a:lnTo>
                    <a:pt x="1636551" y="901565"/>
                  </a:lnTo>
                  <a:lnTo>
                    <a:pt x="1653038" y="946950"/>
                  </a:lnTo>
                  <a:lnTo>
                    <a:pt x="1667243" y="994156"/>
                  </a:lnTo>
                  <a:lnTo>
                    <a:pt x="1679427" y="1042892"/>
                  </a:lnTo>
                  <a:lnTo>
                    <a:pt x="1689742" y="1092762"/>
                  </a:lnTo>
                  <a:lnTo>
                    <a:pt x="1698187" y="1143762"/>
                  </a:lnTo>
                  <a:lnTo>
                    <a:pt x="1704759" y="1195891"/>
                  </a:lnTo>
                  <a:lnTo>
                    <a:pt x="1709456" y="1249146"/>
                  </a:lnTo>
                  <a:lnTo>
                    <a:pt x="1712276" y="1303525"/>
                  </a:lnTo>
                  <a:lnTo>
                    <a:pt x="1713217" y="1359027"/>
                  </a:lnTo>
                  <a:lnTo>
                    <a:pt x="1712396" y="1417819"/>
                  </a:lnTo>
                  <a:lnTo>
                    <a:pt x="1709935" y="1474753"/>
                  </a:lnTo>
                  <a:lnTo>
                    <a:pt x="1705836" y="1529827"/>
                  </a:lnTo>
                  <a:lnTo>
                    <a:pt x="1700104" y="1583039"/>
                  </a:lnTo>
                  <a:lnTo>
                    <a:pt x="1692741" y="1634387"/>
                  </a:lnTo>
                  <a:lnTo>
                    <a:pt x="1683749" y="1683871"/>
                  </a:lnTo>
                  <a:lnTo>
                    <a:pt x="1673132" y="1731488"/>
                  </a:lnTo>
                  <a:lnTo>
                    <a:pt x="1660893" y="1777238"/>
                  </a:lnTo>
                  <a:lnTo>
                    <a:pt x="1644884" y="1827210"/>
                  </a:lnTo>
                  <a:lnTo>
                    <a:pt x="1626686" y="1874802"/>
                  </a:lnTo>
                  <a:lnTo>
                    <a:pt x="1606305" y="1920009"/>
                  </a:lnTo>
                  <a:lnTo>
                    <a:pt x="1583745" y="1962831"/>
                  </a:lnTo>
                  <a:lnTo>
                    <a:pt x="1559010" y="2003264"/>
                  </a:lnTo>
                  <a:lnTo>
                    <a:pt x="1532104" y="2041307"/>
                  </a:lnTo>
                  <a:lnTo>
                    <a:pt x="1503032" y="2076958"/>
                  </a:lnTo>
                  <a:lnTo>
                    <a:pt x="1466349" y="2115460"/>
                  </a:lnTo>
                  <a:lnTo>
                    <a:pt x="1426780" y="2150575"/>
                  </a:lnTo>
                  <a:lnTo>
                    <a:pt x="1384319" y="2182304"/>
                  </a:lnTo>
                  <a:lnTo>
                    <a:pt x="1338957" y="2210646"/>
                  </a:lnTo>
                  <a:lnTo>
                    <a:pt x="1290689" y="2235602"/>
                  </a:lnTo>
                  <a:lnTo>
                    <a:pt x="1239507" y="2257171"/>
                  </a:lnTo>
                  <a:lnTo>
                    <a:pt x="1198895" y="2271190"/>
                  </a:lnTo>
                  <a:lnTo>
                    <a:pt x="1156020" y="2283340"/>
                  </a:lnTo>
                  <a:lnTo>
                    <a:pt x="1110882" y="2293621"/>
                  </a:lnTo>
                  <a:lnTo>
                    <a:pt x="1063482" y="2302033"/>
                  </a:lnTo>
                  <a:lnTo>
                    <a:pt x="1013818" y="2308576"/>
                  </a:lnTo>
                  <a:lnTo>
                    <a:pt x="961890" y="2313249"/>
                  </a:lnTo>
                  <a:lnTo>
                    <a:pt x="907698" y="2316053"/>
                  </a:lnTo>
                  <a:lnTo>
                    <a:pt x="851242" y="2316988"/>
                  </a:lnTo>
                  <a:lnTo>
                    <a:pt x="2014051" y="2316988"/>
                  </a:lnTo>
                  <a:lnTo>
                    <a:pt x="2060308" y="2254368"/>
                  </a:lnTo>
                  <a:lnTo>
                    <a:pt x="2086208" y="2214319"/>
                  </a:lnTo>
                  <a:lnTo>
                    <a:pt x="2110680" y="2172630"/>
                  </a:lnTo>
                  <a:lnTo>
                    <a:pt x="2133726" y="2129300"/>
                  </a:lnTo>
                  <a:lnTo>
                    <a:pt x="2155343" y="2084327"/>
                  </a:lnTo>
                  <a:lnTo>
                    <a:pt x="2175533" y="2037712"/>
                  </a:lnTo>
                  <a:lnTo>
                    <a:pt x="2194293" y="1989455"/>
                  </a:lnTo>
                  <a:lnTo>
                    <a:pt x="2208949" y="1947276"/>
                  </a:lnTo>
                  <a:lnTo>
                    <a:pt x="2222436" y="1903799"/>
                  </a:lnTo>
                  <a:lnTo>
                    <a:pt x="2234755" y="1859024"/>
                  </a:lnTo>
                  <a:lnTo>
                    <a:pt x="2245903" y="1812950"/>
                  </a:lnTo>
                  <a:lnTo>
                    <a:pt x="2255881" y="1765578"/>
                  </a:lnTo>
                  <a:lnTo>
                    <a:pt x="2264687" y="1716906"/>
                  </a:lnTo>
                  <a:lnTo>
                    <a:pt x="2272322" y="1666937"/>
                  </a:lnTo>
                  <a:lnTo>
                    <a:pt x="2278784" y="1615669"/>
                  </a:lnTo>
                  <a:lnTo>
                    <a:pt x="2284073" y="1563102"/>
                  </a:lnTo>
                  <a:lnTo>
                    <a:pt x="2288187" y="1509237"/>
                  </a:lnTo>
                  <a:lnTo>
                    <a:pt x="2291127" y="1454073"/>
                  </a:lnTo>
                  <a:lnTo>
                    <a:pt x="2292892" y="1397610"/>
                  </a:lnTo>
                  <a:lnTo>
                    <a:pt x="2293480" y="1339850"/>
                  </a:lnTo>
                  <a:lnTo>
                    <a:pt x="2292842" y="1285631"/>
                  </a:lnTo>
                  <a:lnTo>
                    <a:pt x="2290929" y="1232512"/>
                  </a:lnTo>
                  <a:lnTo>
                    <a:pt x="2287741" y="1180492"/>
                  </a:lnTo>
                  <a:lnTo>
                    <a:pt x="2283277" y="1129570"/>
                  </a:lnTo>
                  <a:lnTo>
                    <a:pt x="2277539" y="1079746"/>
                  </a:lnTo>
                  <a:lnTo>
                    <a:pt x="2270525" y="1031017"/>
                  </a:lnTo>
                  <a:lnTo>
                    <a:pt x="2262235" y="983384"/>
                  </a:lnTo>
                  <a:lnTo>
                    <a:pt x="2252670" y="936846"/>
                  </a:lnTo>
                  <a:lnTo>
                    <a:pt x="2241830" y="891401"/>
                  </a:lnTo>
                  <a:lnTo>
                    <a:pt x="2229715" y="847048"/>
                  </a:lnTo>
                  <a:lnTo>
                    <a:pt x="2216325" y="803788"/>
                  </a:lnTo>
                  <a:lnTo>
                    <a:pt x="2201659" y="761619"/>
                  </a:lnTo>
                  <a:lnTo>
                    <a:pt x="2182487" y="712507"/>
                  </a:lnTo>
                  <a:lnTo>
                    <a:pt x="2161624" y="664996"/>
                  </a:lnTo>
                  <a:lnTo>
                    <a:pt x="2139072" y="619083"/>
                  </a:lnTo>
                  <a:lnTo>
                    <a:pt x="2114829" y="574768"/>
                  </a:lnTo>
                  <a:lnTo>
                    <a:pt x="2088899" y="532050"/>
                  </a:lnTo>
                  <a:lnTo>
                    <a:pt x="2061280" y="490929"/>
                  </a:lnTo>
                  <a:lnTo>
                    <a:pt x="2031974" y="451403"/>
                  </a:lnTo>
                  <a:lnTo>
                    <a:pt x="2022287" y="439547"/>
                  </a:lnTo>
                  <a:close/>
                </a:path>
              </a:pathLst>
            </a:custGeom>
            <a:solidFill>
              <a:srgbClr val="BEE1A8"/>
            </a:solidFill>
          </p:spPr>
          <p:txBody>
            <a:bodyPr wrap="square" lIns="0" tIns="0" rIns="0" bIns="0" rtlCol="0"/>
            <a:lstStyle/>
            <a:p>
              <a:endParaRPr sz="1350"/>
            </a:p>
          </p:txBody>
        </p:sp>
        <p:sp>
          <p:nvSpPr>
            <p:cNvPr id="6" name="object 6"/>
            <p:cNvSpPr/>
            <p:nvPr/>
          </p:nvSpPr>
          <p:spPr>
            <a:xfrm>
              <a:off x="406031" y="2109850"/>
              <a:ext cx="2293620" cy="2760980"/>
            </a:xfrm>
            <a:custGeom>
              <a:avLst/>
              <a:gdLst/>
              <a:ahLst/>
              <a:cxnLst/>
              <a:rect l="l" t="t" r="r" b="b"/>
              <a:pathLst>
                <a:path w="2293620" h="2760979">
                  <a:moveTo>
                    <a:pt x="558965" y="439547"/>
                  </a:moveTo>
                  <a:lnTo>
                    <a:pt x="558965" y="2316988"/>
                  </a:lnTo>
                  <a:lnTo>
                    <a:pt x="851242" y="2316988"/>
                  </a:lnTo>
                  <a:lnTo>
                    <a:pt x="907698" y="2316053"/>
                  </a:lnTo>
                  <a:lnTo>
                    <a:pt x="961890" y="2313249"/>
                  </a:lnTo>
                  <a:lnTo>
                    <a:pt x="1013818" y="2308576"/>
                  </a:lnTo>
                  <a:lnTo>
                    <a:pt x="1063482" y="2302033"/>
                  </a:lnTo>
                  <a:lnTo>
                    <a:pt x="1110882" y="2293621"/>
                  </a:lnTo>
                  <a:lnTo>
                    <a:pt x="1156020" y="2283340"/>
                  </a:lnTo>
                  <a:lnTo>
                    <a:pt x="1198895" y="2271190"/>
                  </a:lnTo>
                  <a:lnTo>
                    <a:pt x="1239507" y="2257171"/>
                  </a:lnTo>
                  <a:lnTo>
                    <a:pt x="1290689" y="2235602"/>
                  </a:lnTo>
                  <a:lnTo>
                    <a:pt x="1338957" y="2210646"/>
                  </a:lnTo>
                  <a:lnTo>
                    <a:pt x="1384319" y="2182304"/>
                  </a:lnTo>
                  <a:lnTo>
                    <a:pt x="1426780" y="2150575"/>
                  </a:lnTo>
                  <a:lnTo>
                    <a:pt x="1466349" y="2115460"/>
                  </a:lnTo>
                  <a:lnTo>
                    <a:pt x="1503032" y="2076958"/>
                  </a:lnTo>
                  <a:lnTo>
                    <a:pt x="1532104" y="2041307"/>
                  </a:lnTo>
                  <a:lnTo>
                    <a:pt x="1559010" y="2003264"/>
                  </a:lnTo>
                  <a:lnTo>
                    <a:pt x="1583745" y="1962831"/>
                  </a:lnTo>
                  <a:lnTo>
                    <a:pt x="1606305" y="1920009"/>
                  </a:lnTo>
                  <a:lnTo>
                    <a:pt x="1626686" y="1874802"/>
                  </a:lnTo>
                  <a:lnTo>
                    <a:pt x="1644884" y="1827210"/>
                  </a:lnTo>
                  <a:lnTo>
                    <a:pt x="1660893" y="1777238"/>
                  </a:lnTo>
                  <a:lnTo>
                    <a:pt x="1673132" y="1731488"/>
                  </a:lnTo>
                  <a:lnTo>
                    <a:pt x="1683749" y="1683871"/>
                  </a:lnTo>
                  <a:lnTo>
                    <a:pt x="1692741" y="1634387"/>
                  </a:lnTo>
                  <a:lnTo>
                    <a:pt x="1700104" y="1583039"/>
                  </a:lnTo>
                  <a:lnTo>
                    <a:pt x="1705836" y="1529827"/>
                  </a:lnTo>
                  <a:lnTo>
                    <a:pt x="1709935" y="1474753"/>
                  </a:lnTo>
                  <a:lnTo>
                    <a:pt x="1712396" y="1417819"/>
                  </a:lnTo>
                  <a:lnTo>
                    <a:pt x="1713217" y="1359027"/>
                  </a:lnTo>
                  <a:lnTo>
                    <a:pt x="1712276" y="1303525"/>
                  </a:lnTo>
                  <a:lnTo>
                    <a:pt x="1709456" y="1249146"/>
                  </a:lnTo>
                  <a:lnTo>
                    <a:pt x="1704759" y="1195891"/>
                  </a:lnTo>
                  <a:lnTo>
                    <a:pt x="1698187" y="1143762"/>
                  </a:lnTo>
                  <a:lnTo>
                    <a:pt x="1689742" y="1092762"/>
                  </a:lnTo>
                  <a:lnTo>
                    <a:pt x="1679427" y="1042892"/>
                  </a:lnTo>
                  <a:lnTo>
                    <a:pt x="1667243" y="994156"/>
                  </a:lnTo>
                  <a:lnTo>
                    <a:pt x="1653038" y="946950"/>
                  </a:lnTo>
                  <a:lnTo>
                    <a:pt x="1636551" y="901565"/>
                  </a:lnTo>
                  <a:lnTo>
                    <a:pt x="1617787" y="857999"/>
                  </a:lnTo>
                  <a:lnTo>
                    <a:pt x="1596751" y="816252"/>
                  </a:lnTo>
                  <a:lnTo>
                    <a:pt x="1573446" y="776325"/>
                  </a:lnTo>
                  <a:lnTo>
                    <a:pt x="1547878" y="738217"/>
                  </a:lnTo>
                  <a:lnTo>
                    <a:pt x="1520050" y="701928"/>
                  </a:lnTo>
                  <a:lnTo>
                    <a:pt x="1484670" y="662176"/>
                  </a:lnTo>
                  <a:lnTo>
                    <a:pt x="1446093" y="625465"/>
                  </a:lnTo>
                  <a:lnTo>
                    <a:pt x="1404321" y="591788"/>
                  </a:lnTo>
                  <a:lnTo>
                    <a:pt x="1359352" y="561137"/>
                  </a:lnTo>
                  <a:lnTo>
                    <a:pt x="1311188" y="533507"/>
                  </a:lnTo>
                  <a:lnTo>
                    <a:pt x="1259827" y="508888"/>
                  </a:lnTo>
                  <a:lnTo>
                    <a:pt x="1218517" y="492636"/>
                  </a:lnTo>
                  <a:lnTo>
                    <a:pt x="1174121" y="478551"/>
                  </a:lnTo>
                  <a:lnTo>
                    <a:pt x="1126633" y="466633"/>
                  </a:lnTo>
                  <a:lnTo>
                    <a:pt x="1076051" y="456882"/>
                  </a:lnTo>
                  <a:lnTo>
                    <a:pt x="1022372" y="449298"/>
                  </a:lnTo>
                  <a:lnTo>
                    <a:pt x="965590" y="443880"/>
                  </a:lnTo>
                  <a:lnTo>
                    <a:pt x="905703" y="440630"/>
                  </a:lnTo>
                  <a:lnTo>
                    <a:pt x="842708" y="439547"/>
                  </a:lnTo>
                  <a:lnTo>
                    <a:pt x="558965" y="439547"/>
                  </a:lnTo>
                  <a:close/>
                </a:path>
                <a:path w="2293620" h="2760979">
                  <a:moveTo>
                    <a:pt x="166408" y="0"/>
                  </a:moveTo>
                  <a:lnTo>
                    <a:pt x="874763" y="0"/>
                  </a:lnTo>
                  <a:lnTo>
                    <a:pt x="930871" y="511"/>
                  </a:lnTo>
                  <a:lnTo>
                    <a:pt x="985658" y="2047"/>
                  </a:lnTo>
                  <a:lnTo>
                    <a:pt x="1039122" y="4605"/>
                  </a:lnTo>
                  <a:lnTo>
                    <a:pt x="1091263" y="8188"/>
                  </a:lnTo>
                  <a:lnTo>
                    <a:pt x="1142080" y="12793"/>
                  </a:lnTo>
                  <a:lnTo>
                    <a:pt x="1191572" y="18423"/>
                  </a:lnTo>
                  <a:lnTo>
                    <a:pt x="1239739" y="25076"/>
                  </a:lnTo>
                  <a:lnTo>
                    <a:pt x="1286580" y="32752"/>
                  </a:lnTo>
                  <a:lnTo>
                    <a:pt x="1332095" y="41452"/>
                  </a:lnTo>
                  <a:lnTo>
                    <a:pt x="1376282" y="51175"/>
                  </a:lnTo>
                  <a:lnTo>
                    <a:pt x="1419141" y="61922"/>
                  </a:lnTo>
                  <a:lnTo>
                    <a:pt x="1460672" y="73693"/>
                  </a:lnTo>
                  <a:lnTo>
                    <a:pt x="1500873" y="86487"/>
                  </a:lnTo>
                  <a:lnTo>
                    <a:pt x="1551493" y="104580"/>
                  </a:lnTo>
                  <a:lnTo>
                    <a:pt x="1600483" y="124342"/>
                  </a:lnTo>
                  <a:lnTo>
                    <a:pt x="1647847" y="145770"/>
                  </a:lnTo>
                  <a:lnTo>
                    <a:pt x="1693584" y="168866"/>
                  </a:lnTo>
                  <a:lnTo>
                    <a:pt x="1737696" y="193627"/>
                  </a:lnTo>
                  <a:lnTo>
                    <a:pt x="1780185" y="220053"/>
                  </a:lnTo>
                  <a:lnTo>
                    <a:pt x="1821053" y="248143"/>
                  </a:lnTo>
                  <a:lnTo>
                    <a:pt x="1860301" y="277897"/>
                  </a:lnTo>
                  <a:lnTo>
                    <a:pt x="1897930" y="309313"/>
                  </a:lnTo>
                  <a:lnTo>
                    <a:pt x="1933943" y="342391"/>
                  </a:lnTo>
                  <a:lnTo>
                    <a:pt x="1968305" y="377135"/>
                  </a:lnTo>
                  <a:lnTo>
                    <a:pt x="2000983" y="413472"/>
                  </a:lnTo>
                  <a:lnTo>
                    <a:pt x="2031974" y="451403"/>
                  </a:lnTo>
                  <a:lnTo>
                    <a:pt x="2061280" y="490929"/>
                  </a:lnTo>
                  <a:lnTo>
                    <a:pt x="2088899" y="532050"/>
                  </a:lnTo>
                  <a:lnTo>
                    <a:pt x="2114829" y="574768"/>
                  </a:lnTo>
                  <a:lnTo>
                    <a:pt x="2139072" y="619083"/>
                  </a:lnTo>
                  <a:lnTo>
                    <a:pt x="2161624" y="664996"/>
                  </a:lnTo>
                  <a:lnTo>
                    <a:pt x="2182487" y="712507"/>
                  </a:lnTo>
                  <a:lnTo>
                    <a:pt x="2201659" y="761619"/>
                  </a:lnTo>
                  <a:lnTo>
                    <a:pt x="2216325" y="803788"/>
                  </a:lnTo>
                  <a:lnTo>
                    <a:pt x="2229715" y="847048"/>
                  </a:lnTo>
                  <a:lnTo>
                    <a:pt x="2241830" y="891401"/>
                  </a:lnTo>
                  <a:lnTo>
                    <a:pt x="2252670" y="936846"/>
                  </a:lnTo>
                  <a:lnTo>
                    <a:pt x="2262235" y="983384"/>
                  </a:lnTo>
                  <a:lnTo>
                    <a:pt x="2270525" y="1031017"/>
                  </a:lnTo>
                  <a:lnTo>
                    <a:pt x="2277539" y="1079746"/>
                  </a:lnTo>
                  <a:lnTo>
                    <a:pt x="2283277" y="1129570"/>
                  </a:lnTo>
                  <a:lnTo>
                    <a:pt x="2287741" y="1180492"/>
                  </a:lnTo>
                  <a:lnTo>
                    <a:pt x="2290929" y="1232512"/>
                  </a:lnTo>
                  <a:lnTo>
                    <a:pt x="2292842" y="1285631"/>
                  </a:lnTo>
                  <a:lnTo>
                    <a:pt x="2293480" y="1339850"/>
                  </a:lnTo>
                  <a:lnTo>
                    <a:pt x="2292892" y="1397610"/>
                  </a:lnTo>
                  <a:lnTo>
                    <a:pt x="2291127" y="1454073"/>
                  </a:lnTo>
                  <a:lnTo>
                    <a:pt x="2288187" y="1509237"/>
                  </a:lnTo>
                  <a:lnTo>
                    <a:pt x="2284073" y="1563102"/>
                  </a:lnTo>
                  <a:lnTo>
                    <a:pt x="2278784" y="1615669"/>
                  </a:lnTo>
                  <a:lnTo>
                    <a:pt x="2272322" y="1666937"/>
                  </a:lnTo>
                  <a:lnTo>
                    <a:pt x="2264687" y="1716906"/>
                  </a:lnTo>
                  <a:lnTo>
                    <a:pt x="2255881" y="1765578"/>
                  </a:lnTo>
                  <a:lnTo>
                    <a:pt x="2245903" y="1812950"/>
                  </a:lnTo>
                  <a:lnTo>
                    <a:pt x="2234755" y="1859024"/>
                  </a:lnTo>
                  <a:lnTo>
                    <a:pt x="2222436" y="1903799"/>
                  </a:lnTo>
                  <a:lnTo>
                    <a:pt x="2208949" y="1947276"/>
                  </a:lnTo>
                  <a:lnTo>
                    <a:pt x="2194293" y="1989455"/>
                  </a:lnTo>
                  <a:lnTo>
                    <a:pt x="2175533" y="2037712"/>
                  </a:lnTo>
                  <a:lnTo>
                    <a:pt x="2155343" y="2084327"/>
                  </a:lnTo>
                  <a:lnTo>
                    <a:pt x="2133726" y="2129300"/>
                  </a:lnTo>
                  <a:lnTo>
                    <a:pt x="2110680" y="2172630"/>
                  </a:lnTo>
                  <a:lnTo>
                    <a:pt x="2086208" y="2214319"/>
                  </a:lnTo>
                  <a:lnTo>
                    <a:pt x="2060308" y="2254368"/>
                  </a:lnTo>
                  <a:lnTo>
                    <a:pt x="2032983" y="2292776"/>
                  </a:lnTo>
                  <a:lnTo>
                    <a:pt x="2004232" y="2329544"/>
                  </a:lnTo>
                  <a:lnTo>
                    <a:pt x="1974056" y="2364674"/>
                  </a:lnTo>
                  <a:lnTo>
                    <a:pt x="1942456" y="2398165"/>
                  </a:lnTo>
                  <a:lnTo>
                    <a:pt x="1909432" y="2430018"/>
                  </a:lnTo>
                  <a:lnTo>
                    <a:pt x="1871519" y="2463248"/>
                  </a:lnTo>
                  <a:lnTo>
                    <a:pt x="1831999" y="2494666"/>
                  </a:lnTo>
                  <a:lnTo>
                    <a:pt x="1790875" y="2524269"/>
                  </a:lnTo>
                  <a:lnTo>
                    <a:pt x="1748148" y="2552059"/>
                  </a:lnTo>
                  <a:lnTo>
                    <a:pt x="1703819" y="2578036"/>
                  </a:lnTo>
                  <a:lnTo>
                    <a:pt x="1657890" y="2602199"/>
                  </a:lnTo>
                  <a:lnTo>
                    <a:pt x="1610362" y="2624548"/>
                  </a:lnTo>
                  <a:lnTo>
                    <a:pt x="1561236" y="2645084"/>
                  </a:lnTo>
                  <a:lnTo>
                    <a:pt x="1510516" y="2663807"/>
                  </a:lnTo>
                  <a:lnTo>
                    <a:pt x="1458201" y="2680716"/>
                  </a:lnTo>
                  <a:lnTo>
                    <a:pt x="1416744" y="2692551"/>
                  </a:lnTo>
                  <a:lnTo>
                    <a:pt x="1374084" y="2703440"/>
                  </a:lnTo>
                  <a:lnTo>
                    <a:pt x="1330222" y="2713382"/>
                  </a:lnTo>
                  <a:lnTo>
                    <a:pt x="1285158" y="2722378"/>
                  </a:lnTo>
                  <a:lnTo>
                    <a:pt x="1238894" y="2730426"/>
                  </a:lnTo>
                  <a:lnTo>
                    <a:pt x="1191429" y="2737527"/>
                  </a:lnTo>
                  <a:lnTo>
                    <a:pt x="1142765" y="2743682"/>
                  </a:lnTo>
                  <a:lnTo>
                    <a:pt x="1092903" y="2748890"/>
                  </a:lnTo>
                  <a:lnTo>
                    <a:pt x="1041842" y="2753151"/>
                  </a:lnTo>
                  <a:lnTo>
                    <a:pt x="989585" y="2756465"/>
                  </a:lnTo>
                  <a:lnTo>
                    <a:pt x="936132" y="2758832"/>
                  </a:lnTo>
                  <a:lnTo>
                    <a:pt x="881483" y="2760252"/>
                  </a:lnTo>
                  <a:lnTo>
                    <a:pt x="825639" y="2760726"/>
                  </a:lnTo>
                  <a:lnTo>
                    <a:pt x="166408" y="2760726"/>
                  </a:lnTo>
                  <a:lnTo>
                    <a:pt x="101600" y="2750327"/>
                  </a:lnTo>
                  <a:lnTo>
                    <a:pt x="47993" y="2719070"/>
                  </a:lnTo>
                  <a:lnTo>
                    <a:pt x="11999" y="2664428"/>
                  </a:lnTo>
                  <a:lnTo>
                    <a:pt x="3000" y="2627308"/>
                  </a:lnTo>
                  <a:lnTo>
                    <a:pt x="0" y="2583688"/>
                  </a:lnTo>
                  <a:lnTo>
                    <a:pt x="0" y="177164"/>
                  </a:lnTo>
                  <a:lnTo>
                    <a:pt x="3000" y="133471"/>
                  </a:lnTo>
                  <a:lnTo>
                    <a:pt x="11999" y="96313"/>
                  </a:lnTo>
                  <a:lnTo>
                    <a:pt x="47993" y="41656"/>
                  </a:lnTo>
                  <a:lnTo>
                    <a:pt x="101600" y="10398"/>
                  </a:lnTo>
                  <a:lnTo>
                    <a:pt x="166408" y="0"/>
                  </a:lnTo>
                  <a:close/>
                </a:path>
              </a:pathLst>
            </a:custGeom>
            <a:ln w="22860">
              <a:solidFill>
                <a:srgbClr val="62A437"/>
              </a:solidFill>
            </a:ln>
          </p:spPr>
          <p:txBody>
            <a:bodyPr wrap="square" lIns="0" tIns="0" rIns="0" bIns="0" rtlCol="0"/>
            <a:lstStyle/>
            <a:p>
              <a:endParaRPr sz="135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ppt_x"/>
                                          </p:val>
                                        </p:tav>
                                        <p:tav tm="100000">
                                          <p:val>
                                            <p:strVal val="#ppt_x"/>
                                          </p:val>
                                        </p:tav>
                                      </p:tavLst>
                                    </p:anim>
                                    <p:anim calcmode="lin" valueType="num">
                                      <p:cBhvr additive="base">
                                        <p:cTn id="15"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3">
                                            <p:txEl>
                                              <p:pRg st="0" end="0"/>
                                            </p:txEl>
                                          </p:spTgt>
                                        </p:tgtEl>
                                        <p:attrNameLst>
                                          <p:attrName>style.visibility</p:attrName>
                                        </p:attrNameLst>
                                      </p:cBhvr>
                                      <p:to>
                                        <p:strVal val="visible"/>
                                      </p:to>
                                    </p:set>
                                    <p:anim calcmode="lin" valueType="num">
                                      <p:cBhvr additive="base">
                                        <p:cTn id="20"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3">
                                            <p:txEl>
                                              <p:pRg st="1" end="1"/>
                                            </p:txEl>
                                          </p:spTgt>
                                        </p:tgtEl>
                                        <p:attrNameLst>
                                          <p:attrName>style.visibility</p:attrName>
                                        </p:attrNameLst>
                                      </p:cBhvr>
                                      <p:to>
                                        <p:strVal val="visible"/>
                                      </p:to>
                                    </p:set>
                                    <p:anim calcmode="lin" valueType="num">
                                      <p:cBhvr additive="base">
                                        <p:cTn id="26"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3">
                                            <p:txEl>
                                              <p:pRg st="2" end="2"/>
                                            </p:txEl>
                                          </p:spTgt>
                                        </p:tgtEl>
                                        <p:attrNameLst>
                                          <p:attrName>style.visibility</p:attrName>
                                        </p:attrNameLst>
                                      </p:cBhvr>
                                      <p:to>
                                        <p:strVal val="visible"/>
                                      </p:to>
                                    </p:set>
                                    <p:anim calcmode="lin" valueType="num">
                                      <p:cBhvr additive="base">
                                        <p:cTn id="3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nodeType="clickEffect">
                                  <p:stCondLst>
                                    <p:cond delay="0"/>
                                  </p:stCondLst>
                                  <p:childTnLst>
                                    <p:set>
                                      <p:cBhvr>
                                        <p:cTn id="37" dur="1" fill="hold">
                                          <p:stCondLst>
                                            <p:cond delay="0"/>
                                          </p:stCondLst>
                                        </p:cTn>
                                        <p:tgtEl>
                                          <p:spTgt spid="3">
                                            <p:txEl>
                                              <p:pRg st="4" end="4"/>
                                            </p:txEl>
                                          </p:spTgt>
                                        </p:tgtEl>
                                        <p:attrNameLst>
                                          <p:attrName>style.visibility</p:attrName>
                                        </p:attrNameLst>
                                      </p:cBhvr>
                                      <p:to>
                                        <p:strVal val="visible"/>
                                      </p:to>
                                    </p:set>
                                    <p:anim calcmode="lin" valueType="num">
                                      <p:cBhvr additive="base">
                                        <p:cTn id="38"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nodeType="clickEffect">
                                  <p:stCondLst>
                                    <p:cond delay="0"/>
                                  </p:stCondLst>
                                  <p:childTnLst>
                                    <p:set>
                                      <p:cBhvr>
                                        <p:cTn id="43" dur="1" fill="hold">
                                          <p:stCondLst>
                                            <p:cond delay="0"/>
                                          </p:stCondLst>
                                        </p:cTn>
                                        <p:tgtEl>
                                          <p:spTgt spid="3">
                                            <p:txEl>
                                              <p:pRg st="3" end="3"/>
                                            </p:txEl>
                                          </p:spTgt>
                                        </p:tgtEl>
                                        <p:attrNameLst>
                                          <p:attrName>style.visibility</p:attrName>
                                        </p:attrNameLst>
                                      </p:cBhvr>
                                      <p:to>
                                        <p:strVal val="visible"/>
                                      </p:to>
                                    </p:set>
                                    <p:anim calcmode="lin" valueType="num">
                                      <p:cBhvr additive="base">
                                        <p:cTn id="44"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45"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2" presetClass="entr" presetSubtype="4" fill="hold" nodeType="clickEffect">
                                  <p:stCondLst>
                                    <p:cond delay="0"/>
                                  </p:stCondLst>
                                  <p:childTnLst>
                                    <p:set>
                                      <p:cBhvr>
                                        <p:cTn id="49" dur="1" fill="hold">
                                          <p:stCondLst>
                                            <p:cond delay="0"/>
                                          </p:stCondLst>
                                        </p:cTn>
                                        <p:tgtEl>
                                          <p:spTgt spid="3">
                                            <p:txEl>
                                              <p:pRg st="5" end="5"/>
                                            </p:txEl>
                                          </p:spTgt>
                                        </p:tgtEl>
                                        <p:attrNameLst>
                                          <p:attrName>style.visibility</p:attrName>
                                        </p:attrNameLst>
                                      </p:cBhvr>
                                      <p:to>
                                        <p:strVal val="visible"/>
                                      </p:to>
                                    </p:set>
                                    <p:anim calcmode="lin" valueType="num">
                                      <p:cBhvr additive="base">
                                        <p:cTn id="50"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51"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429000" y="578197"/>
            <a:ext cx="5915025" cy="1025281"/>
          </a:xfrm>
          <a:prstGeom prst="rect">
            <a:avLst/>
          </a:prstGeom>
        </p:spPr>
        <p:txBody>
          <a:bodyPr vert="horz" wrap="square" lIns="0" tIns="9525" rIns="0" bIns="0" rtlCol="0" anchor="ctr">
            <a:spAutoFit/>
          </a:bodyPr>
          <a:lstStyle/>
          <a:p>
            <a:pPr marL="127159">
              <a:lnSpc>
                <a:spcPct val="100000"/>
              </a:lnSpc>
              <a:spcBef>
                <a:spcPts val="75"/>
              </a:spcBef>
              <a:tabLst>
                <a:tab pos="7605713" algn="l"/>
              </a:tabLst>
            </a:pPr>
            <a:r>
              <a:rPr b="1" spc="-60" dirty="0">
                <a:latin typeface="+mn-lt"/>
              </a:rPr>
              <a:t>METABOLISMO</a:t>
            </a:r>
            <a:r>
              <a:rPr b="1" spc="-60" dirty="0"/>
              <a:t>	</a:t>
            </a:r>
          </a:p>
        </p:txBody>
      </p:sp>
      <p:sp>
        <p:nvSpPr>
          <p:cNvPr id="3" name="object 3"/>
          <p:cNvSpPr txBox="1"/>
          <p:nvPr/>
        </p:nvSpPr>
        <p:spPr>
          <a:xfrm>
            <a:off x="2830639" y="1373982"/>
            <a:ext cx="6106478" cy="2911470"/>
          </a:xfrm>
          <a:prstGeom prst="rect">
            <a:avLst/>
          </a:prstGeom>
        </p:spPr>
        <p:txBody>
          <a:bodyPr vert="horz" wrap="square" lIns="0" tIns="35719" rIns="0" bIns="0" rtlCol="0">
            <a:spAutoFit/>
          </a:bodyPr>
          <a:lstStyle/>
          <a:p>
            <a:pPr marL="77629" marR="3810" indent="-68580" algn="just">
              <a:lnSpc>
                <a:spcPts val="1620"/>
              </a:lnSpc>
              <a:spcBef>
                <a:spcPts val="281"/>
              </a:spcBef>
              <a:buClr>
                <a:srgbClr val="99CA38"/>
              </a:buClr>
              <a:buSzPct val="95000"/>
              <a:buFont typeface="Wingdings"/>
              <a:buChar char=""/>
              <a:tabLst>
                <a:tab pos="180499" algn="l"/>
              </a:tabLst>
            </a:pPr>
            <a:r>
              <a:rPr lang="es-MX" sz="1600" dirty="0">
                <a:solidFill>
                  <a:srgbClr val="404040"/>
                </a:solidFill>
                <a:latin typeface="Calibri"/>
                <a:cs typeface="Calibri"/>
              </a:rPr>
              <a:t> </a:t>
            </a:r>
            <a:r>
              <a:rPr sz="1600" dirty="0">
                <a:solidFill>
                  <a:srgbClr val="404040"/>
                </a:solidFill>
                <a:latin typeface="Calibri"/>
                <a:cs typeface="Calibri"/>
              </a:rPr>
              <a:t>El</a:t>
            </a:r>
            <a:r>
              <a:rPr sz="1600" spc="-11" dirty="0">
                <a:solidFill>
                  <a:srgbClr val="404040"/>
                </a:solidFill>
                <a:latin typeface="Calibri"/>
                <a:cs typeface="Calibri"/>
              </a:rPr>
              <a:t> </a:t>
            </a:r>
            <a:r>
              <a:rPr sz="1600" spc="-4" dirty="0">
                <a:solidFill>
                  <a:srgbClr val="404040"/>
                </a:solidFill>
                <a:latin typeface="Calibri"/>
                <a:cs typeface="Calibri"/>
              </a:rPr>
              <a:t>metabolismo</a:t>
            </a:r>
            <a:r>
              <a:rPr sz="1600" spc="19" dirty="0">
                <a:solidFill>
                  <a:srgbClr val="404040"/>
                </a:solidFill>
                <a:latin typeface="Calibri"/>
                <a:cs typeface="Calibri"/>
              </a:rPr>
              <a:t> </a:t>
            </a:r>
            <a:r>
              <a:rPr sz="1600" dirty="0">
                <a:solidFill>
                  <a:srgbClr val="404040"/>
                </a:solidFill>
                <a:latin typeface="Calibri"/>
                <a:cs typeface="Calibri"/>
              </a:rPr>
              <a:t>,</a:t>
            </a:r>
            <a:r>
              <a:rPr sz="1600" spc="4" dirty="0">
                <a:solidFill>
                  <a:srgbClr val="404040"/>
                </a:solidFill>
                <a:latin typeface="Calibri"/>
                <a:cs typeface="Calibri"/>
              </a:rPr>
              <a:t> </a:t>
            </a:r>
            <a:r>
              <a:rPr sz="1600" spc="-4" dirty="0">
                <a:solidFill>
                  <a:srgbClr val="404040"/>
                </a:solidFill>
                <a:latin typeface="Calibri"/>
                <a:cs typeface="Calibri"/>
              </a:rPr>
              <a:t>también</a:t>
            </a:r>
            <a:r>
              <a:rPr sz="1600" spc="4" dirty="0">
                <a:solidFill>
                  <a:srgbClr val="404040"/>
                </a:solidFill>
                <a:latin typeface="Calibri"/>
                <a:cs typeface="Calibri"/>
              </a:rPr>
              <a:t> </a:t>
            </a:r>
            <a:r>
              <a:rPr sz="1600" dirty="0">
                <a:solidFill>
                  <a:srgbClr val="404040"/>
                </a:solidFill>
                <a:latin typeface="Calibri"/>
                <a:cs typeface="Calibri"/>
              </a:rPr>
              <a:t>llamado</a:t>
            </a:r>
            <a:r>
              <a:rPr sz="1600" spc="4" dirty="0">
                <a:solidFill>
                  <a:srgbClr val="404040"/>
                </a:solidFill>
                <a:latin typeface="Calibri"/>
                <a:cs typeface="Calibri"/>
              </a:rPr>
              <a:t> </a:t>
            </a:r>
            <a:r>
              <a:rPr sz="1600" spc="-8" dirty="0">
                <a:solidFill>
                  <a:srgbClr val="404040"/>
                </a:solidFill>
                <a:latin typeface="Calibri"/>
                <a:cs typeface="Calibri"/>
              </a:rPr>
              <a:t>biotransformación,</a:t>
            </a:r>
            <a:r>
              <a:rPr sz="1600" spc="8" dirty="0">
                <a:solidFill>
                  <a:srgbClr val="404040"/>
                </a:solidFill>
                <a:latin typeface="Calibri"/>
                <a:cs typeface="Calibri"/>
              </a:rPr>
              <a:t> </a:t>
            </a:r>
            <a:r>
              <a:rPr sz="1600" dirty="0">
                <a:solidFill>
                  <a:srgbClr val="404040"/>
                </a:solidFill>
                <a:latin typeface="Calibri"/>
                <a:cs typeface="Calibri"/>
              </a:rPr>
              <a:t>es</a:t>
            </a:r>
            <a:r>
              <a:rPr sz="1600" spc="8" dirty="0">
                <a:solidFill>
                  <a:srgbClr val="404040"/>
                </a:solidFill>
                <a:latin typeface="Calibri"/>
                <a:cs typeface="Calibri"/>
              </a:rPr>
              <a:t> </a:t>
            </a:r>
            <a:r>
              <a:rPr sz="1600" dirty="0">
                <a:solidFill>
                  <a:srgbClr val="404040"/>
                </a:solidFill>
                <a:latin typeface="Calibri"/>
                <a:cs typeface="Calibri"/>
              </a:rPr>
              <a:t>el </a:t>
            </a:r>
            <a:r>
              <a:rPr sz="1600" spc="-8" dirty="0">
                <a:solidFill>
                  <a:srgbClr val="404040"/>
                </a:solidFill>
                <a:latin typeface="Calibri"/>
                <a:cs typeface="Calibri"/>
              </a:rPr>
              <a:t>proceso </a:t>
            </a:r>
            <a:r>
              <a:rPr sz="1600" spc="-4" dirty="0">
                <a:solidFill>
                  <a:srgbClr val="404040"/>
                </a:solidFill>
                <a:latin typeface="Calibri"/>
                <a:cs typeface="Calibri"/>
              </a:rPr>
              <a:t>por</a:t>
            </a:r>
            <a:r>
              <a:rPr sz="1600" spc="-8" dirty="0">
                <a:solidFill>
                  <a:srgbClr val="404040"/>
                </a:solidFill>
                <a:latin typeface="Calibri"/>
                <a:cs typeface="Calibri"/>
              </a:rPr>
              <a:t> </a:t>
            </a:r>
            <a:r>
              <a:rPr sz="1600" dirty="0">
                <a:solidFill>
                  <a:srgbClr val="404040"/>
                </a:solidFill>
                <a:latin typeface="Calibri"/>
                <a:cs typeface="Calibri"/>
              </a:rPr>
              <a:t>el </a:t>
            </a:r>
            <a:r>
              <a:rPr sz="1600" spc="4" dirty="0">
                <a:solidFill>
                  <a:srgbClr val="404040"/>
                </a:solidFill>
                <a:latin typeface="Calibri"/>
                <a:cs typeface="Calibri"/>
              </a:rPr>
              <a:t> </a:t>
            </a:r>
            <a:r>
              <a:rPr sz="1600" dirty="0">
                <a:solidFill>
                  <a:srgbClr val="404040"/>
                </a:solidFill>
                <a:latin typeface="Calibri"/>
                <a:cs typeface="Calibri"/>
              </a:rPr>
              <a:t>que</a:t>
            </a:r>
            <a:r>
              <a:rPr sz="1600" spc="-4" dirty="0">
                <a:solidFill>
                  <a:srgbClr val="404040"/>
                </a:solidFill>
                <a:latin typeface="Calibri"/>
                <a:cs typeface="Calibri"/>
              </a:rPr>
              <a:t> se</a:t>
            </a:r>
            <a:r>
              <a:rPr sz="1600" spc="8" dirty="0">
                <a:solidFill>
                  <a:srgbClr val="404040"/>
                </a:solidFill>
                <a:latin typeface="Calibri"/>
                <a:cs typeface="Calibri"/>
              </a:rPr>
              <a:t> </a:t>
            </a:r>
            <a:r>
              <a:rPr sz="1600" spc="-8" dirty="0">
                <a:solidFill>
                  <a:srgbClr val="404040"/>
                </a:solidFill>
                <a:latin typeface="Calibri"/>
                <a:cs typeface="Calibri"/>
              </a:rPr>
              <a:t>produce</a:t>
            </a:r>
            <a:r>
              <a:rPr sz="1600" spc="4" dirty="0">
                <a:solidFill>
                  <a:srgbClr val="404040"/>
                </a:solidFill>
                <a:latin typeface="Calibri"/>
                <a:cs typeface="Calibri"/>
              </a:rPr>
              <a:t> </a:t>
            </a:r>
            <a:r>
              <a:rPr sz="1600" dirty="0">
                <a:solidFill>
                  <a:srgbClr val="404040"/>
                </a:solidFill>
                <a:latin typeface="Calibri"/>
                <a:cs typeface="Calibri"/>
              </a:rPr>
              <a:t>una</a:t>
            </a:r>
            <a:r>
              <a:rPr sz="1600" spc="-8" dirty="0">
                <a:solidFill>
                  <a:srgbClr val="404040"/>
                </a:solidFill>
                <a:latin typeface="Calibri"/>
                <a:cs typeface="Calibri"/>
              </a:rPr>
              <a:t> </a:t>
            </a:r>
            <a:r>
              <a:rPr sz="1600" spc="-4" dirty="0">
                <a:solidFill>
                  <a:srgbClr val="404040"/>
                </a:solidFill>
                <a:latin typeface="Calibri"/>
                <a:cs typeface="Calibri"/>
              </a:rPr>
              <a:t>modificación</a:t>
            </a:r>
            <a:r>
              <a:rPr sz="1600" spc="8" dirty="0">
                <a:solidFill>
                  <a:srgbClr val="404040"/>
                </a:solidFill>
                <a:latin typeface="Calibri"/>
                <a:cs typeface="Calibri"/>
              </a:rPr>
              <a:t> </a:t>
            </a:r>
            <a:r>
              <a:rPr sz="1600" spc="-4" dirty="0">
                <a:solidFill>
                  <a:srgbClr val="404040"/>
                </a:solidFill>
                <a:latin typeface="Calibri"/>
                <a:cs typeface="Calibri"/>
              </a:rPr>
              <a:t>en</a:t>
            </a:r>
            <a:r>
              <a:rPr sz="1600" spc="8" dirty="0">
                <a:solidFill>
                  <a:srgbClr val="404040"/>
                </a:solidFill>
                <a:latin typeface="Calibri"/>
                <a:cs typeface="Calibri"/>
              </a:rPr>
              <a:t> </a:t>
            </a:r>
            <a:r>
              <a:rPr sz="1600" dirty="0">
                <a:solidFill>
                  <a:srgbClr val="404040"/>
                </a:solidFill>
                <a:latin typeface="Calibri"/>
                <a:cs typeface="Calibri"/>
              </a:rPr>
              <a:t>la</a:t>
            </a:r>
            <a:r>
              <a:rPr sz="1600" spc="8" dirty="0">
                <a:solidFill>
                  <a:srgbClr val="404040"/>
                </a:solidFill>
                <a:latin typeface="Calibri"/>
                <a:cs typeface="Calibri"/>
              </a:rPr>
              <a:t> </a:t>
            </a:r>
            <a:r>
              <a:rPr sz="1600" spc="-8" dirty="0">
                <a:solidFill>
                  <a:srgbClr val="404040"/>
                </a:solidFill>
                <a:latin typeface="Calibri"/>
                <a:cs typeface="Calibri"/>
              </a:rPr>
              <a:t>estructura</a:t>
            </a:r>
            <a:r>
              <a:rPr sz="1600" spc="8" dirty="0">
                <a:solidFill>
                  <a:srgbClr val="404040"/>
                </a:solidFill>
                <a:latin typeface="Calibri"/>
                <a:cs typeface="Calibri"/>
              </a:rPr>
              <a:t> </a:t>
            </a:r>
            <a:r>
              <a:rPr sz="1600" spc="-4" dirty="0">
                <a:solidFill>
                  <a:srgbClr val="404040"/>
                </a:solidFill>
                <a:latin typeface="Calibri"/>
                <a:cs typeface="Calibri"/>
              </a:rPr>
              <a:t>química</a:t>
            </a:r>
            <a:r>
              <a:rPr sz="1600" spc="8" dirty="0">
                <a:solidFill>
                  <a:srgbClr val="404040"/>
                </a:solidFill>
                <a:latin typeface="Calibri"/>
                <a:cs typeface="Calibri"/>
              </a:rPr>
              <a:t> </a:t>
            </a:r>
            <a:r>
              <a:rPr sz="1600" dirty="0">
                <a:solidFill>
                  <a:srgbClr val="404040"/>
                </a:solidFill>
                <a:latin typeface="Calibri"/>
                <a:cs typeface="Calibri"/>
              </a:rPr>
              <a:t>del</a:t>
            </a:r>
            <a:r>
              <a:rPr sz="1600" spc="4" dirty="0">
                <a:solidFill>
                  <a:srgbClr val="404040"/>
                </a:solidFill>
                <a:latin typeface="Calibri"/>
                <a:cs typeface="Calibri"/>
              </a:rPr>
              <a:t> </a:t>
            </a:r>
            <a:r>
              <a:rPr sz="1600" spc="-8" dirty="0">
                <a:solidFill>
                  <a:srgbClr val="404040"/>
                </a:solidFill>
                <a:latin typeface="Calibri"/>
                <a:cs typeface="Calibri"/>
              </a:rPr>
              <a:t>fármaco</a:t>
            </a:r>
            <a:r>
              <a:rPr sz="1600" dirty="0">
                <a:solidFill>
                  <a:srgbClr val="404040"/>
                </a:solidFill>
                <a:latin typeface="Calibri"/>
                <a:cs typeface="Calibri"/>
              </a:rPr>
              <a:t> </a:t>
            </a:r>
            <a:r>
              <a:rPr sz="1600" spc="-4" dirty="0">
                <a:solidFill>
                  <a:srgbClr val="404040"/>
                </a:solidFill>
                <a:latin typeface="Calibri"/>
                <a:cs typeface="Calibri"/>
              </a:rPr>
              <a:t>debido </a:t>
            </a:r>
            <a:r>
              <a:rPr sz="1600" spc="-326" dirty="0">
                <a:solidFill>
                  <a:srgbClr val="404040"/>
                </a:solidFill>
                <a:latin typeface="Calibri"/>
                <a:cs typeface="Calibri"/>
              </a:rPr>
              <a:t> </a:t>
            </a:r>
            <a:r>
              <a:rPr sz="1600" dirty="0">
                <a:solidFill>
                  <a:srgbClr val="404040"/>
                </a:solidFill>
                <a:latin typeface="Calibri"/>
                <a:cs typeface="Calibri"/>
              </a:rPr>
              <a:t>a la actuación</a:t>
            </a:r>
            <a:r>
              <a:rPr sz="1600" spc="-8" dirty="0">
                <a:solidFill>
                  <a:srgbClr val="404040"/>
                </a:solidFill>
                <a:latin typeface="Calibri"/>
                <a:cs typeface="Calibri"/>
              </a:rPr>
              <a:t> </a:t>
            </a:r>
            <a:r>
              <a:rPr sz="1600" dirty="0">
                <a:solidFill>
                  <a:srgbClr val="404040"/>
                </a:solidFill>
                <a:latin typeface="Calibri"/>
                <a:cs typeface="Calibri"/>
              </a:rPr>
              <a:t>de</a:t>
            </a:r>
            <a:r>
              <a:rPr sz="1600" spc="-11" dirty="0">
                <a:solidFill>
                  <a:srgbClr val="404040"/>
                </a:solidFill>
                <a:latin typeface="Calibri"/>
                <a:cs typeface="Calibri"/>
              </a:rPr>
              <a:t> </a:t>
            </a:r>
            <a:r>
              <a:rPr sz="1600" dirty="0">
                <a:solidFill>
                  <a:srgbClr val="404040"/>
                </a:solidFill>
                <a:latin typeface="Calibri"/>
                <a:cs typeface="Calibri"/>
              </a:rPr>
              <a:t>los </a:t>
            </a:r>
            <a:r>
              <a:rPr sz="1600" spc="-8" dirty="0">
                <a:solidFill>
                  <a:srgbClr val="404040"/>
                </a:solidFill>
                <a:latin typeface="Calibri"/>
                <a:cs typeface="Calibri"/>
              </a:rPr>
              <a:t>sistemas</a:t>
            </a:r>
            <a:r>
              <a:rPr sz="1600" spc="34" dirty="0">
                <a:solidFill>
                  <a:srgbClr val="404040"/>
                </a:solidFill>
                <a:latin typeface="Calibri"/>
                <a:cs typeface="Calibri"/>
              </a:rPr>
              <a:t> </a:t>
            </a:r>
            <a:r>
              <a:rPr sz="1600" spc="-4" dirty="0">
                <a:solidFill>
                  <a:srgbClr val="404040"/>
                </a:solidFill>
                <a:latin typeface="Calibri"/>
                <a:cs typeface="Calibri"/>
              </a:rPr>
              <a:t>enzimáticos</a:t>
            </a:r>
            <a:r>
              <a:rPr sz="1600" spc="4" dirty="0">
                <a:solidFill>
                  <a:srgbClr val="404040"/>
                </a:solidFill>
                <a:latin typeface="Calibri"/>
                <a:cs typeface="Calibri"/>
              </a:rPr>
              <a:t> </a:t>
            </a:r>
            <a:r>
              <a:rPr sz="1600" spc="-4" dirty="0">
                <a:solidFill>
                  <a:srgbClr val="404040"/>
                </a:solidFill>
                <a:latin typeface="Calibri"/>
                <a:cs typeface="Calibri"/>
              </a:rPr>
              <a:t>del</a:t>
            </a:r>
            <a:r>
              <a:rPr sz="1600" spc="-15" dirty="0">
                <a:solidFill>
                  <a:srgbClr val="404040"/>
                </a:solidFill>
                <a:latin typeface="Calibri"/>
                <a:cs typeface="Calibri"/>
              </a:rPr>
              <a:t> </a:t>
            </a:r>
            <a:r>
              <a:rPr sz="1600" spc="-8" dirty="0">
                <a:solidFill>
                  <a:srgbClr val="404040"/>
                </a:solidFill>
                <a:latin typeface="Calibri"/>
                <a:cs typeface="Calibri"/>
              </a:rPr>
              <a:t>organismo.</a:t>
            </a:r>
            <a:endParaRPr sz="1600" dirty="0">
              <a:latin typeface="Calibri"/>
              <a:cs typeface="Calibri"/>
            </a:endParaRPr>
          </a:p>
          <a:p>
            <a:pPr marL="77629" marR="370046" indent="-68580" algn="just">
              <a:lnSpc>
                <a:spcPts val="1620"/>
              </a:lnSpc>
              <a:spcBef>
                <a:spcPts val="1054"/>
              </a:spcBef>
              <a:buClr>
                <a:srgbClr val="99CA38"/>
              </a:buClr>
              <a:buSzPct val="95000"/>
              <a:buFont typeface="Wingdings"/>
              <a:buChar char=""/>
              <a:tabLst>
                <a:tab pos="180499" algn="l"/>
              </a:tabLst>
            </a:pPr>
            <a:r>
              <a:rPr lang="es-MX" sz="1600" spc="-4" dirty="0">
                <a:solidFill>
                  <a:srgbClr val="404040"/>
                </a:solidFill>
                <a:latin typeface="Calibri"/>
                <a:cs typeface="Calibri"/>
              </a:rPr>
              <a:t> </a:t>
            </a:r>
            <a:r>
              <a:rPr sz="1600" spc="-4" dirty="0">
                <a:solidFill>
                  <a:srgbClr val="404040"/>
                </a:solidFill>
                <a:latin typeface="Calibri"/>
                <a:cs typeface="Calibri"/>
              </a:rPr>
              <a:t>Como</a:t>
            </a:r>
            <a:r>
              <a:rPr sz="1600" spc="-19" dirty="0">
                <a:solidFill>
                  <a:srgbClr val="404040"/>
                </a:solidFill>
                <a:latin typeface="Calibri"/>
                <a:cs typeface="Calibri"/>
              </a:rPr>
              <a:t> </a:t>
            </a:r>
            <a:r>
              <a:rPr sz="1600" spc="-4" dirty="0">
                <a:solidFill>
                  <a:srgbClr val="404040"/>
                </a:solidFill>
                <a:latin typeface="Calibri"/>
                <a:cs typeface="Calibri"/>
              </a:rPr>
              <a:t>consecuencia de</a:t>
            </a:r>
            <a:r>
              <a:rPr sz="1600" dirty="0">
                <a:solidFill>
                  <a:srgbClr val="404040"/>
                </a:solidFill>
                <a:latin typeface="Calibri"/>
                <a:cs typeface="Calibri"/>
              </a:rPr>
              <a:t> </a:t>
            </a:r>
            <a:r>
              <a:rPr sz="1600" spc="-8" dirty="0" err="1">
                <a:solidFill>
                  <a:srgbClr val="404040"/>
                </a:solidFill>
                <a:latin typeface="Calibri"/>
                <a:cs typeface="Calibri"/>
              </a:rPr>
              <a:t>ello</a:t>
            </a:r>
            <a:r>
              <a:rPr sz="1600" spc="8" dirty="0">
                <a:solidFill>
                  <a:srgbClr val="404040"/>
                </a:solidFill>
                <a:latin typeface="Calibri"/>
                <a:cs typeface="Calibri"/>
              </a:rPr>
              <a:t> </a:t>
            </a:r>
            <a:r>
              <a:rPr sz="1600" spc="-4" dirty="0">
                <a:solidFill>
                  <a:srgbClr val="404040"/>
                </a:solidFill>
                <a:latin typeface="Calibri"/>
                <a:cs typeface="Calibri"/>
              </a:rPr>
              <a:t>se</a:t>
            </a:r>
            <a:r>
              <a:rPr sz="1600" spc="11" dirty="0">
                <a:solidFill>
                  <a:srgbClr val="404040"/>
                </a:solidFill>
                <a:latin typeface="Calibri"/>
                <a:cs typeface="Calibri"/>
              </a:rPr>
              <a:t> </a:t>
            </a:r>
            <a:r>
              <a:rPr sz="1600" spc="-4" dirty="0">
                <a:solidFill>
                  <a:srgbClr val="404040"/>
                </a:solidFill>
                <a:latin typeface="Calibri"/>
                <a:cs typeface="Calibri"/>
              </a:rPr>
              <a:t>obtienen</a:t>
            </a:r>
            <a:r>
              <a:rPr sz="1600" spc="4" dirty="0">
                <a:solidFill>
                  <a:srgbClr val="404040"/>
                </a:solidFill>
                <a:latin typeface="Calibri"/>
                <a:cs typeface="Calibri"/>
              </a:rPr>
              <a:t> </a:t>
            </a:r>
            <a:r>
              <a:rPr sz="1600" spc="-8" dirty="0">
                <a:solidFill>
                  <a:srgbClr val="404040"/>
                </a:solidFill>
                <a:latin typeface="Calibri"/>
                <a:cs typeface="Calibri"/>
              </a:rPr>
              <a:t>productos</a:t>
            </a:r>
            <a:r>
              <a:rPr sz="1600" spc="-4" dirty="0">
                <a:solidFill>
                  <a:srgbClr val="404040"/>
                </a:solidFill>
                <a:latin typeface="Calibri"/>
                <a:cs typeface="Calibri"/>
              </a:rPr>
              <a:t> de</a:t>
            </a:r>
            <a:r>
              <a:rPr sz="1600" dirty="0">
                <a:solidFill>
                  <a:srgbClr val="404040"/>
                </a:solidFill>
                <a:latin typeface="Calibri"/>
                <a:cs typeface="Calibri"/>
              </a:rPr>
              <a:t> </a:t>
            </a:r>
            <a:r>
              <a:rPr sz="1600" spc="-8" dirty="0">
                <a:solidFill>
                  <a:srgbClr val="404040"/>
                </a:solidFill>
                <a:latin typeface="Calibri"/>
                <a:cs typeface="Calibri"/>
              </a:rPr>
              <a:t>transformación, </a:t>
            </a:r>
            <a:r>
              <a:rPr sz="1600" spc="-4" dirty="0">
                <a:solidFill>
                  <a:srgbClr val="404040"/>
                </a:solidFill>
                <a:latin typeface="Calibri"/>
                <a:cs typeface="Calibri"/>
              </a:rPr>
              <a:t> </a:t>
            </a:r>
            <a:r>
              <a:rPr sz="1600" spc="-8" dirty="0">
                <a:solidFill>
                  <a:srgbClr val="404040"/>
                </a:solidFill>
                <a:latin typeface="Calibri"/>
                <a:cs typeface="Calibri"/>
              </a:rPr>
              <a:t>metabolitos,</a:t>
            </a:r>
            <a:r>
              <a:rPr sz="1600" spc="8" dirty="0">
                <a:solidFill>
                  <a:srgbClr val="404040"/>
                </a:solidFill>
                <a:latin typeface="Calibri"/>
                <a:cs typeface="Calibri"/>
              </a:rPr>
              <a:t> </a:t>
            </a:r>
            <a:r>
              <a:rPr sz="1600" spc="-4" dirty="0">
                <a:solidFill>
                  <a:srgbClr val="404040"/>
                </a:solidFill>
                <a:latin typeface="Calibri"/>
                <a:cs typeface="Calibri"/>
              </a:rPr>
              <a:t>por</a:t>
            </a:r>
            <a:r>
              <a:rPr sz="1600" spc="-8" dirty="0">
                <a:solidFill>
                  <a:srgbClr val="404040"/>
                </a:solidFill>
                <a:latin typeface="Calibri"/>
                <a:cs typeface="Calibri"/>
              </a:rPr>
              <a:t> </a:t>
            </a:r>
            <a:r>
              <a:rPr sz="1600" spc="-4" dirty="0">
                <a:solidFill>
                  <a:srgbClr val="404040"/>
                </a:solidFill>
                <a:latin typeface="Calibri"/>
                <a:cs typeface="Calibri"/>
              </a:rPr>
              <a:t>regla</a:t>
            </a:r>
            <a:r>
              <a:rPr sz="1600" spc="4" dirty="0">
                <a:solidFill>
                  <a:srgbClr val="404040"/>
                </a:solidFill>
                <a:latin typeface="Calibri"/>
                <a:cs typeface="Calibri"/>
              </a:rPr>
              <a:t> </a:t>
            </a:r>
            <a:r>
              <a:rPr sz="1600" spc="-8" dirty="0">
                <a:solidFill>
                  <a:srgbClr val="404040"/>
                </a:solidFill>
                <a:latin typeface="Calibri"/>
                <a:cs typeface="Calibri"/>
              </a:rPr>
              <a:t>general</a:t>
            </a:r>
            <a:r>
              <a:rPr sz="1600" spc="-11" dirty="0">
                <a:solidFill>
                  <a:srgbClr val="404040"/>
                </a:solidFill>
                <a:latin typeface="Calibri"/>
                <a:cs typeface="Calibri"/>
              </a:rPr>
              <a:t> </a:t>
            </a:r>
            <a:r>
              <a:rPr sz="1600" dirty="0">
                <a:solidFill>
                  <a:srgbClr val="404040"/>
                </a:solidFill>
                <a:latin typeface="Calibri"/>
                <a:cs typeface="Calibri"/>
              </a:rPr>
              <a:t>más</a:t>
            </a:r>
            <a:r>
              <a:rPr sz="1600" spc="8" dirty="0">
                <a:solidFill>
                  <a:srgbClr val="404040"/>
                </a:solidFill>
                <a:latin typeface="Calibri"/>
                <a:cs typeface="Calibri"/>
              </a:rPr>
              <a:t> </a:t>
            </a:r>
            <a:r>
              <a:rPr sz="1600" spc="-4" dirty="0">
                <a:solidFill>
                  <a:srgbClr val="404040"/>
                </a:solidFill>
                <a:latin typeface="Calibri"/>
                <a:cs typeface="Calibri"/>
              </a:rPr>
              <a:t>hidrosolubles</a:t>
            </a:r>
            <a:r>
              <a:rPr sz="1600" dirty="0">
                <a:solidFill>
                  <a:srgbClr val="404040"/>
                </a:solidFill>
                <a:latin typeface="Calibri"/>
                <a:cs typeface="Calibri"/>
              </a:rPr>
              <a:t> y</a:t>
            </a:r>
            <a:r>
              <a:rPr sz="1600" spc="4" dirty="0">
                <a:solidFill>
                  <a:srgbClr val="404040"/>
                </a:solidFill>
                <a:latin typeface="Calibri"/>
                <a:cs typeface="Calibri"/>
              </a:rPr>
              <a:t> </a:t>
            </a:r>
            <a:r>
              <a:rPr sz="1600" dirty="0">
                <a:solidFill>
                  <a:srgbClr val="404040"/>
                </a:solidFill>
                <a:latin typeface="Calibri"/>
                <a:cs typeface="Calibri"/>
              </a:rPr>
              <a:t>menos</a:t>
            </a:r>
            <a:r>
              <a:rPr sz="1600" spc="-8" dirty="0">
                <a:solidFill>
                  <a:srgbClr val="404040"/>
                </a:solidFill>
                <a:latin typeface="Calibri"/>
                <a:cs typeface="Calibri"/>
              </a:rPr>
              <a:t> </a:t>
            </a:r>
            <a:r>
              <a:rPr sz="1600" spc="-4" dirty="0">
                <a:solidFill>
                  <a:srgbClr val="404040"/>
                </a:solidFill>
                <a:latin typeface="Calibri"/>
                <a:cs typeface="Calibri"/>
              </a:rPr>
              <a:t>activos</a:t>
            </a:r>
            <a:r>
              <a:rPr sz="1600" spc="8" dirty="0">
                <a:solidFill>
                  <a:srgbClr val="404040"/>
                </a:solidFill>
                <a:latin typeface="Calibri"/>
                <a:cs typeface="Calibri"/>
              </a:rPr>
              <a:t> </a:t>
            </a:r>
            <a:r>
              <a:rPr sz="1600" dirty="0">
                <a:solidFill>
                  <a:srgbClr val="404040"/>
                </a:solidFill>
                <a:latin typeface="Calibri"/>
                <a:cs typeface="Calibri"/>
              </a:rPr>
              <a:t>que</a:t>
            </a:r>
            <a:r>
              <a:rPr sz="1600" spc="-8" dirty="0">
                <a:solidFill>
                  <a:srgbClr val="404040"/>
                </a:solidFill>
                <a:latin typeface="Calibri"/>
                <a:cs typeface="Calibri"/>
              </a:rPr>
              <a:t> </a:t>
            </a:r>
            <a:r>
              <a:rPr sz="1600" dirty="0">
                <a:solidFill>
                  <a:srgbClr val="404040"/>
                </a:solidFill>
                <a:latin typeface="Calibri"/>
                <a:cs typeface="Calibri"/>
              </a:rPr>
              <a:t>los </a:t>
            </a:r>
            <a:r>
              <a:rPr sz="1600" spc="-326" dirty="0">
                <a:solidFill>
                  <a:srgbClr val="404040"/>
                </a:solidFill>
                <a:latin typeface="Calibri"/>
                <a:cs typeface="Calibri"/>
              </a:rPr>
              <a:t> </a:t>
            </a:r>
            <a:r>
              <a:rPr sz="1600" spc="-8" dirty="0">
                <a:solidFill>
                  <a:srgbClr val="404040"/>
                </a:solidFill>
                <a:latin typeface="Calibri"/>
                <a:cs typeface="Calibri"/>
              </a:rPr>
              <a:t>productos</a:t>
            </a:r>
            <a:r>
              <a:rPr sz="1600" spc="-11" dirty="0">
                <a:solidFill>
                  <a:srgbClr val="404040"/>
                </a:solidFill>
                <a:latin typeface="Calibri"/>
                <a:cs typeface="Calibri"/>
              </a:rPr>
              <a:t> </a:t>
            </a:r>
            <a:r>
              <a:rPr sz="1600" spc="-4" dirty="0">
                <a:solidFill>
                  <a:srgbClr val="404040"/>
                </a:solidFill>
                <a:latin typeface="Calibri"/>
                <a:cs typeface="Calibri"/>
              </a:rPr>
              <a:t>iniciales</a:t>
            </a:r>
            <a:r>
              <a:rPr sz="1600" spc="11" dirty="0">
                <a:solidFill>
                  <a:srgbClr val="404040"/>
                </a:solidFill>
                <a:latin typeface="Calibri"/>
                <a:cs typeface="Calibri"/>
              </a:rPr>
              <a:t> </a:t>
            </a:r>
            <a:r>
              <a:rPr sz="1600" spc="-4" dirty="0">
                <a:solidFill>
                  <a:srgbClr val="404040"/>
                </a:solidFill>
                <a:latin typeface="Calibri"/>
                <a:cs typeface="Calibri"/>
              </a:rPr>
              <a:t>de</a:t>
            </a:r>
            <a:r>
              <a:rPr sz="1600" spc="-8" dirty="0">
                <a:solidFill>
                  <a:srgbClr val="404040"/>
                </a:solidFill>
                <a:latin typeface="Calibri"/>
                <a:cs typeface="Calibri"/>
              </a:rPr>
              <a:t> </a:t>
            </a:r>
            <a:r>
              <a:rPr sz="1600" spc="-4" dirty="0">
                <a:solidFill>
                  <a:srgbClr val="404040"/>
                </a:solidFill>
                <a:latin typeface="Calibri"/>
                <a:cs typeface="Calibri"/>
              </a:rPr>
              <a:t>partida.</a:t>
            </a:r>
            <a:endParaRPr sz="1600" dirty="0">
              <a:latin typeface="Calibri"/>
              <a:cs typeface="Calibri"/>
            </a:endParaRPr>
          </a:p>
          <a:p>
            <a:pPr marL="221933" indent="-212884" algn="just">
              <a:lnSpc>
                <a:spcPts val="1710"/>
              </a:lnSpc>
              <a:spcBef>
                <a:spcPts val="840"/>
              </a:spcBef>
              <a:buClr>
                <a:srgbClr val="99CA38"/>
              </a:buClr>
              <a:buSzPct val="95000"/>
              <a:buFont typeface="Wingdings"/>
              <a:buChar char=""/>
              <a:tabLst>
                <a:tab pos="222409" algn="l"/>
              </a:tabLst>
            </a:pPr>
            <a:r>
              <a:rPr sz="1600" spc="-4" dirty="0">
                <a:solidFill>
                  <a:srgbClr val="404040"/>
                </a:solidFill>
                <a:latin typeface="Calibri"/>
                <a:cs typeface="Calibri"/>
              </a:rPr>
              <a:t>Las</a:t>
            </a:r>
            <a:r>
              <a:rPr sz="1600" spc="8" dirty="0">
                <a:solidFill>
                  <a:srgbClr val="404040"/>
                </a:solidFill>
                <a:latin typeface="Calibri"/>
                <a:cs typeface="Calibri"/>
              </a:rPr>
              <a:t> </a:t>
            </a:r>
            <a:r>
              <a:rPr sz="1600" spc="-4" dirty="0">
                <a:solidFill>
                  <a:srgbClr val="404040"/>
                </a:solidFill>
                <a:latin typeface="Calibri"/>
                <a:cs typeface="Calibri"/>
              </a:rPr>
              <a:t>reacciones</a:t>
            </a:r>
            <a:r>
              <a:rPr sz="1600" spc="4" dirty="0">
                <a:solidFill>
                  <a:srgbClr val="404040"/>
                </a:solidFill>
                <a:latin typeface="Calibri"/>
                <a:cs typeface="Calibri"/>
              </a:rPr>
              <a:t> </a:t>
            </a:r>
            <a:r>
              <a:rPr sz="1600" dirty="0">
                <a:solidFill>
                  <a:srgbClr val="404040"/>
                </a:solidFill>
                <a:latin typeface="Calibri"/>
                <a:cs typeface="Calibri"/>
              </a:rPr>
              <a:t>de</a:t>
            </a:r>
            <a:r>
              <a:rPr sz="1600" spc="4" dirty="0">
                <a:solidFill>
                  <a:srgbClr val="404040"/>
                </a:solidFill>
                <a:latin typeface="Calibri"/>
                <a:cs typeface="Calibri"/>
              </a:rPr>
              <a:t> </a:t>
            </a:r>
            <a:r>
              <a:rPr sz="1600" spc="-8" dirty="0">
                <a:solidFill>
                  <a:srgbClr val="404040"/>
                </a:solidFill>
                <a:latin typeface="Calibri"/>
                <a:cs typeface="Calibri"/>
              </a:rPr>
              <a:t>biotransformación</a:t>
            </a:r>
            <a:r>
              <a:rPr sz="1600" spc="11" dirty="0">
                <a:solidFill>
                  <a:srgbClr val="404040"/>
                </a:solidFill>
                <a:latin typeface="Calibri"/>
                <a:cs typeface="Calibri"/>
              </a:rPr>
              <a:t> </a:t>
            </a:r>
            <a:r>
              <a:rPr sz="1600" spc="-4" dirty="0">
                <a:solidFill>
                  <a:srgbClr val="404040"/>
                </a:solidFill>
                <a:latin typeface="Calibri"/>
                <a:cs typeface="Calibri"/>
              </a:rPr>
              <a:t>pueden ser</a:t>
            </a:r>
            <a:r>
              <a:rPr sz="1600" spc="19" dirty="0">
                <a:solidFill>
                  <a:srgbClr val="404040"/>
                </a:solidFill>
                <a:latin typeface="Calibri"/>
                <a:cs typeface="Calibri"/>
              </a:rPr>
              <a:t> </a:t>
            </a:r>
            <a:r>
              <a:rPr sz="1600" spc="-4" dirty="0">
                <a:solidFill>
                  <a:srgbClr val="404040"/>
                </a:solidFill>
                <a:latin typeface="Calibri"/>
                <a:cs typeface="Calibri"/>
              </a:rPr>
              <a:t>clasificadas</a:t>
            </a:r>
            <a:r>
              <a:rPr sz="1600" spc="15" dirty="0">
                <a:solidFill>
                  <a:srgbClr val="404040"/>
                </a:solidFill>
                <a:latin typeface="Calibri"/>
                <a:cs typeface="Calibri"/>
              </a:rPr>
              <a:t> </a:t>
            </a:r>
            <a:r>
              <a:rPr sz="1600" dirty="0">
                <a:solidFill>
                  <a:srgbClr val="404040"/>
                </a:solidFill>
                <a:latin typeface="Calibri"/>
                <a:cs typeface="Calibri"/>
              </a:rPr>
              <a:t>en</a:t>
            </a:r>
            <a:r>
              <a:rPr sz="1600" spc="8" dirty="0">
                <a:solidFill>
                  <a:srgbClr val="404040"/>
                </a:solidFill>
                <a:latin typeface="Calibri"/>
                <a:cs typeface="Calibri"/>
              </a:rPr>
              <a:t> </a:t>
            </a:r>
            <a:r>
              <a:rPr sz="1600" spc="-8" dirty="0">
                <a:solidFill>
                  <a:srgbClr val="404040"/>
                </a:solidFill>
                <a:latin typeface="Calibri"/>
                <a:cs typeface="Calibri"/>
              </a:rPr>
              <a:t>cuatro</a:t>
            </a:r>
            <a:endParaRPr sz="1600" dirty="0">
              <a:latin typeface="Calibri"/>
              <a:cs typeface="Calibri"/>
            </a:endParaRPr>
          </a:p>
          <a:p>
            <a:pPr marL="77629" algn="just">
              <a:lnSpc>
                <a:spcPts val="1710"/>
              </a:lnSpc>
            </a:pPr>
            <a:r>
              <a:rPr sz="1600" dirty="0" err="1">
                <a:solidFill>
                  <a:srgbClr val="404040"/>
                </a:solidFill>
                <a:latin typeface="Calibri"/>
                <a:cs typeface="Calibri"/>
              </a:rPr>
              <a:t>grupos</a:t>
            </a:r>
            <a:r>
              <a:rPr sz="1600" dirty="0">
                <a:solidFill>
                  <a:srgbClr val="404040"/>
                </a:solidFill>
                <a:latin typeface="Calibri"/>
                <a:cs typeface="Calibri"/>
              </a:rPr>
              <a:t>:</a:t>
            </a:r>
            <a:r>
              <a:rPr sz="1600" spc="-19" dirty="0">
                <a:solidFill>
                  <a:srgbClr val="404040"/>
                </a:solidFill>
                <a:latin typeface="Calibri"/>
                <a:cs typeface="Calibri"/>
              </a:rPr>
              <a:t> </a:t>
            </a:r>
            <a:r>
              <a:rPr sz="1600" spc="-4" dirty="0">
                <a:solidFill>
                  <a:srgbClr val="404040"/>
                </a:solidFill>
                <a:latin typeface="Calibri"/>
                <a:cs typeface="Calibri"/>
              </a:rPr>
              <a:t>reacciones</a:t>
            </a:r>
            <a:r>
              <a:rPr sz="1600" dirty="0">
                <a:solidFill>
                  <a:srgbClr val="404040"/>
                </a:solidFill>
                <a:latin typeface="Calibri"/>
                <a:cs typeface="Calibri"/>
              </a:rPr>
              <a:t> de</a:t>
            </a:r>
            <a:r>
              <a:rPr sz="1600" spc="4" dirty="0">
                <a:solidFill>
                  <a:srgbClr val="404040"/>
                </a:solidFill>
                <a:latin typeface="Calibri"/>
                <a:cs typeface="Calibri"/>
              </a:rPr>
              <a:t> </a:t>
            </a:r>
            <a:r>
              <a:rPr sz="1600" spc="-4" dirty="0">
                <a:solidFill>
                  <a:srgbClr val="404040"/>
                </a:solidFill>
                <a:latin typeface="Calibri"/>
                <a:cs typeface="Calibri"/>
              </a:rPr>
              <a:t>oxidación,</a:t>
            </a:r>
            <a:r>
              <a:rPr sz="1600" spc="-19" dirty="0">
                <a:solidFill>
                  <a:srgbClr val="404040"/>
                </a:solidFill>
                <a:latin typeface="Calibri"/>
                <a:cs typeface="Calibri"/>
              </a:rPr>
              <a:t> </a:t>
            </a:r>
            <a:r>
              <a:rPr sz="1600" spc="-4" dirty="0">
                <a:solidFill>
                  <a:srgbClr val="404040"/>
                </a:solidFill>
                <a:latin typeface="Calibri"/>
                <a:cs typeface="Calibri"/>
              </a:rPr>
              <a:t>reducción,</a:t>
            </a:r>
            <a:r>
              <a:rPr sz="1600" spc="-11" dirty="0">
                <a:solidFill>
                  <a:srgbClr val="404040"/>
                </a:solidFill>
                <a:latin typeface="Calibri"/>
                <a:cs typeface="Calibri"/>
              </a:rPr>
              <a:t> </a:t>
            </a:r>
            <a:r>
              <a:rPr sz="1600" spc="-8" dirty="0">
                <a:solidFill>
                  <a:srgbClr val="404040"/>
                </a:solidFill>
                <a:latin typeface="Calibri"/>
                <a:cs typeface="Calibri"/>
              </a:rPr>
              <a:t>hidrólisis</a:t>
            </a:r>
            <a:r>
              <a:rPr sz="1600" spc="19" dirty="0">
                <a:solidFill>
                  <a:srgbClr val="404040"/>
                </a:solidFill>
                <a:latin typeface="Calibri"/>
                <a:cs typeface="Calibri"/>
              </a:rPr>
              <a:t> </a:t>
            </a:r>
            <a:r>
              <a:rPr sz="1600" dirty="0">
                <a:solidFill>
                  <a:srgbClr val="404040"/>
                </a:solidFill>
                <a:latin typeface="Calibri"/>
                <a:cs typeface="Calibri"/>
              </a:rPr>
              <a:t>y</a:t>
            </a:r>
            <a:r>
              <a:rPr sz="1600" spc="4" dirty="0">
                <a:solidFill>
                  <a:srgbClr val="404040"/>
                </a:solidFill>
                <a:latin typeface="Calibri"/>
                <a:cs typeface="Calibri"/>
              </a:rPr>
              <a:t> </a:t>
            </a:r>
            <a:r>
              <a:rPr sz="1600" spc="-4" dirty="0">
                <a:solidFill>
                  <a:srgbClr val="404040"/>
                </a:solidFill>
                <a:latin typeface="Calibri"/>
                <a:cs typeface="Calibri"/>
              </a:rPr>
              <a:t>conjugación.</a:t>
            </a:r>
            <a:endParaRPr sz="1600" dirty="0">
              <a:latin typeface="Calibri"/>
              <a:cs typeface="Calibri"/>
            </a:endParaRPr>
          </a:p>
          <a:p>
            <a:pPr marL="77629" marR="283845" indent="-68580" algn="just">
              <a:lnSpc>
                <a:spcPts val="1620"/>
              </a:lnSpc>
              <a:spcBef>
                <a:spcPts val="1076"/>
              </a:spcBef>
              <a:buClr>
                <a:srgbClr val="99CA38"/>
              </a:buClr>
              <a:buSzPct val="95000"/>
              <a:buFont typeface="Wingdings"/>
              <a:buChar char=""/>
              <a:tabLst>
                <a:tab pos="180499" algn="l"/>
              </a:tabLst>
            </a:pPr>
            <a:r>
              <a:rPr lang="es-MX" sz="1600" spc="-4" dirty="0">
                <a:solidFill>
                  <a:srgbClr val="404040"/>
                </a:solidFill>
                <a:latin typeface="Calibri"/>
                <a:cs typeface="Calibri"/>
              </a:rPr>
              <a:t> </a:t>
            </a:r>
            <a:r>
              <a:rPr sz="1600" spc="-4" dirty="0">
                <a:solidFill>
                  <a:srgbClr val="404040"/>
                </a:solidFill>
                <a:latin typeface="Calibri"/>
                <a:cs typeface="Calibri"/>
              </a:rPr>
              <a:t>La </a:t>
            </a:r>
            <a:r>
              <a:rPr sz="1600" spc="-8" dirty="0">
                <a:solidFill>
                  <a:srgbClr val="404040"/>
                </a:solidFill>
                <a:latin typeface="Calibri"/>
                <a:cs typeface="Calibri"/>
              </a:rPr>
              <a:t>mayoría </a:t>
            </a:r>
            <a:r>
              <a:rPr sz="1600" dirty="0">
                <a:solidFill>
                  <a:srgbClr val="404040"/>
                </a:solidFill>
                <a:latin typeface="Calibri"/>
                <a:cs typeface="Calibri"/>
              </a:rPr>
              <a:t>de los </a:t>
            </a:r>
            <a:r>
              <a:rPr sz="1600" spc="-4" dirty="0">
                <a:solidFill>
                  <a:srgbClr val="404040"/>
                </a:solidFill>
                <a:latin typeface="Calibri"/>
                <a:cs typeface="Calibri"/>
              </a:rPr>
              <a:t>fármacos son metabolizados </a:t>
            </a:r>
            <a:r>
              <a:rPr sz="1600" dirty="0">
                <a:solidFill>
                  <a:srgbClr val="404040"/>
                </a:solidFill>
                <a:latin typeface="Calibri"/>
                <a:cs typeface="Calibri"/>
              </a:rPr>
              <a:t>por el </a:t>
            </a:r>
            <a:r>
              <a:rPr sz="1600" spc="-8" dirty="0">
                <a:solidFill>
                  <a:srgbClr val="404040"/>
                </a:solidFill>
                <a:latin typeface="Calibri"/>
                <a:cs typeface="Calibri"/>
              </a:rPr>
              <a:t>hígado, pero </a:t>
            </a:r>
            <a:r>
              <a:rPr sz="1600" dirty="0">
                <a:solidFill>
                  <a:srgbClr val="404040"/>
                </a:solidFill>
                <a:latin typeface="Calibri"/>
                <a:cs typeface="Calibri"/>
              </a:rPr>
              <a:t>los </a:t>
            </a:r>
            <a:r>
              <a:rPr sz="1600" spc="4" dirty="0">
                <a:solidFill>
                  <a:srgbClr val="404040"/>
                </a:solidFill>
                <a:latin typeface="Calibri"/>
                <a:cs typeface="Calibri"/>
              </a:rPr>
              <a:t> </a:t>
            </a:r>
            <a:r>
              <a:rPr sz="1600" spc="-4" dirty="0">
                <a:solidFill>
                  <a:srgbClr val="404040"/>
                </a:solidFill>
                <a:latin typeface="Calibri"/>
                <a:cs typeface="Calibri"/>
              </a:rPr>
              <a:t>riñones,</a:t>
            </a:r>
            <a:r>
              <a:rPr sz="1600" spc="-8" dirty="0">
                <a:solidFill>
                  <a:srgbClr val="404040"/>
                </a:solidFill>
                <a:latin typeface="Calibri"/>
                <a:cs typeface="Calibri"/>
              </a:rPr>
              <a:t> tracto</a:t>
            </a:r>
            <a:r>
              <a:rPr sz="1600" dirty="0">
                <a:solidFill>
                  <a:srgbClr val="404040"/>
                </a:solidFill>
                <a:latin typeface="Calibri"/>
                <a:cs typeface="Calibri"/>
              </a:rPr>
              <a:t> </a:t>
            </a:r>
            <a:r>
              <a:rPr sz="1600" spc="-8" dirty="0">
                <a:solidFill>
                  <a:srgbClr val="404040"/>
                </a:solidFill>
                <a:latin typeface="Calibri"/>
                <a:cs typeface="Calibri"/>
              </a:rPr>
              <a:t>gastrointestinal,</a:t>
            </a:r>
            <a:r>
              <a:rPr sz="1600" spc="30" dirty="0">
                <a:solidFill>
                  <a:srgbClr val="404040"/>
                </a:solidFill>
                <a:latin typeface="Calibri"/>
                <a:cs typeface="Calibri"/>
              </a:rPr>
              <a:t> </a:t>
            </a:r>
            <a:r>
              <a:rPr sz="1600" spc="-4" dirty="0" err="1">
                <a:solidFill>
                  <a:srgbClr val="404040"/>
                </a:solidFill>
                <a:latin typeface="Calibri"/>
                <a:cs typeface="Calibri"/>
              </a:rPr>
              <a:t>pulmones</a:t>
            </a:r>
            <a:r>
              <a:rPr lang="es-MX" sz="1600" spc="-4" dirty="0">
                <a:solidFill>
                  <a:srgbClr val="404040"/>
                </a:solidFill>
                <a:latin typeface="Calibri"/>
                <a:cs typeface="Calibri"/>
              </a:rPr>
              <a:t>,</a:t>
            </a:r>
            <a:r>
              <a:rPr sz="1600" spc="-8" dirty="0">
                <a:solidFill>
                  <a:srgbClr val="404040"/>
                </a:solidFill>
                <a:latin typeface="Calibri"/>
                <a:cs typeface="Calibri"/>
              </a:rPr>
              <a:t> </a:t>
            </a:r>
            <a:r>
              <a:rPr sz="1600" dirty="0">
                <a:solidFill>
                  <a:srgbClr val="404040"/>
                </a:solidFill>
                <a:latin typeface="Calibri"/>
                <a:cs typeface="Calibri"/>
              </a:rPr>
              <a:t>y </a:t>
            </a:r>
            <a:r>
              <a:rPr sz="1600" spc="-4" dirty="0">
                <a:solidFill>
                  <a:srgbClr val="404040"/>
                </a:solidFill>
                <a:latin typeface="Calibri"/>
                <a:cs typeface="Calibri"/>
              </a:rPr>
              <a:t>muchos </a:t>
            </a:r>
            <a:r>
              <a:rPr sz="1600" spc="-8" dirty="0" err="1">
                <a:solidFill>
                  <a:srgbClr val="404040"/>
                </a:solidFill>
                <a:latin typeface="Calibri"/>
                <a:cs typeface="Calibri"/>
              </a:rPr>
              <a:t>otros</a:t>
            </a:r>
            <a:r>
              <a:rPr sz="1600" dirty="0">
                <a:solidFill>
                  <a:srgbClr val="404040"/>
                </a:solidFill>
                <a:latin typeface="Calibri"/>
                <a:cs typeface="Calibri"/>
              </a:rPr>
              <a:t> </a:t>
            </a:r>
            <a:r>
              <a:rPr sz="1600" spc="-4" dirty="0" err="1">
                <a:solidFill>
                  <a:srgbClr val="404040"/>
                </a:solidFill>
                <a:latin typeface="Calibri"/>
                <a:cs typeface="Calibri"/>
              </a:rPr>
              <a:t>tejidos</a:t>
            </a:r>
            <a:r>
              <a:rPr lang="es-MX" sz="1600" spc="-4" dirty="0">
                <a:solidFill>
                  <a:srgbClr val="404040"/>
                </a:solidFill>
                <a:latin typeface="Calibri"/>
                <a:cs typeface="Calibri"/>
              </a:rPr>
              <a:t>,</a:t>
            </a:r>
            <a:r>
              <a:rPr sz="1600" spc="4" dirty="0">
                <a:solidFill>
                  <a:srgbClr val="404040"/>
                </a:solidFill>
                <a:latin typeface="Calibri"/>
                <a:cs typeface="Calibri"/>
              </a:rPr>
              <a:t> </a:t>
            </a:r>
            <a:r>
              <a:rPr sz="1600" spc="-4" dirty="0">
                <a:solidFill>
                  <a:srgbClr val="404040"/>
                </a:solidFill>
                <a:latin typeface="Calibri"/>
                <a:cs typeface="Calibri"/>
              </a:rPr>
              <a:t>poseen </a:t>
            </a:r>
            <a:r>
              <a:rPr sz="1600" dirty="0">
                <a:solidFill>
                  <a:srgbClr val="404040"/>
                </a:solidFill>
                <a:latin typeface="Calibri"/>
                <a:cs typeface="Calibri"/>
              </a:rPr>
              <a:t> enzimas</a:t>
            </a:r>
            <a:r>
              <a:rPr sz="1600" spc="11" dirty="0">
                <a:solidFill>
                  <a:srgbClr val="404040"/>
                </a:solidFill>
                <a:latin typeface="Calibri"/>
                <a:cs typeface="Calibri"/>
              </a:rPr>
              <a:t> </a:t>
            </a:r>
            <a:r>
              <a:rPr sz="1600" spc="-4" dirty="0">
                <a:solidFill>
                  <a:srgbClr val="404040"/>
                </a:solidFill>
                <a:latin typeface="Calibri"/>
                <a:cs typeface="Calibri"/>
              </a:rPr>
              <a:t>susceptibles</a:t>
            </a:r>
            <a:r>
              <a:rPr sz="1600" spc="19" dirty="0">
                <a:solidFill>
                  <a:srgbClr val="404040"/>
                </a:solidFill>
                <a:latin typeface="Calibri"/>
                <a:cs typeface="Calibri"/>
              </a:rPr>
              <a:t> </a:t>
            </a:r>
            <a:r>
              <a:rPr sz="1600" spc="-4" dirty="0">
                <a:solidFill>
                  <a:srgbClr val="404040"/>
                </a:solidFill>
                <a:latin typeface="Calibri"/>
                <a:cs typeface="Calibri"/>
              </a:rPr>
              <a:t>de participar</a:t>
            </a:r>
            <a:r>
              <a:rPr sz="1600" spc="8" dirty="0">
                <a:solidFill>
                  <a:srgbClr val="404040"/>
                </a:solidFill>
                <a:latin typeface="Calibri"/>
                <a:cs typeface="Calibri"/>
              </a:rPr>
              <a:t> </a:t>
            </a:r>
            <a:r>
              <a:rPr sz="1600" dirty="0">
                <a:solidFill>
                  <a:srgbClr val="404040"/>
                </a:solidFill>
                <a:latin typeface="Calibri"/>
                <a:cs typeface="Calibri"/>
              </a:rPr>
              <a:t>en el </a:t>
            </a:r>
            <a:r>
              <a:rPr sz="1600" spc="-4" dirty="0">
                <a:solidFill>
                  <a:srgbClr val="404040"/>
                </a:solidFill>
                <a:latin typeface="Calibri"/>
                <a:cs typeface="Calibri"/>
              </a:rPr>
              <a:t>metabolismo</a:t>
            </a:r>
            <a:r>
              <a:rPr sz="1600" spc="19" dirty="0">
                <a:solidFill>
                  <a:srgbClr val="404040"/>
                </a:solidFill>
                <a:latin typeface="Calibri"/>
                <a:cs typeface="Calibri"/>
              </a:rPr>
              <a:t> </a:t>
            </a:r>
            <a:r>
              <a:rPr sz="1600" spc="-4" dirty="0">
                <a:solidFill>
                  <a:srgbClr val="404040"/>
                </a:solidFill>
                <a:latin typeface="Calibri"/>
                <a:cs typeface="Calibri"/>
              </a:rPr>
              <a:t>de ciertos</a:t>
            </a:r>
            <a:r>
              <a:rPr sz="1600" spc="8" dirty="0">
                <a:solidFill>
                  <a:srgbClr val="404040"/>
                </a:solidFill>
                <a:latin typeface="Calibri"/>
                <a:cs typeface="Calibri"/>
              </a:rPr>
              <a:t> </a:t>
            </a:r>
            <a:r>
              <a:rPr sz="1600" spc="-8" dirty="0">
                <a:solidFill>
                  <a:srgbClr val="404040"/>
                </a:solidFill>
                <a:latin typeface="Calibri"/>
                <a:cs typeface="Calibri"/>
              </a:rPr>
              <a:t>fármacos.</a:t>
            </a:r>
            <a:endParaRPr sz="1600" dirty="0">
              <a:latin typeface="Calibri"/>
              <a:cs typeface="Calibri"/>
            </a:endParaRPr>
          </a:p>
        </p:txBody>
      </p:sp>
      <p:grpSp>
        <p:nvGrpSpPr>
          <p:cNvPr id="4" name="object 4"/>
          <p:cNvGrpSpPr/>
          <p:nvPr/>
        </p:nvGrpSpPr>
        <p:grpSpPr>
          <a:xfrm>
            <a:off x="299704" y="1573815"/>
            <a:ext cx="2430304" cy="2097405"/>
            <a:chOff x="399605" y="2098420"/>
            <a:chExt cx="3240405" cy="2796540"/>
          </a:xfrm>
        </p:grpSpPr>
        <p:sp>
          <p:nvSpPr>
            <p:cNvPr id="5" name="object 5"/>
            <p:cNvSpPr/>
            <p:nvPr/>
          </p:nvSpPr>
          <p:spPr>
            <a:xfrm>
              <a:off x="411035" y="2109850"/>
              <a:ext cx="3217545" cy="2773680"/>
            </a:xfrm>
            <a:custGeom>
              <a:avLst/>
              <a:gdLst/>
              <a:ahLst/>
              <a:cxnLst/>
              <a:rect l="l" t="t" r="r" b="b"/>
              <a:pathLst>
                <a:path w="3217545" h="2773679">
                  <a:moveTo>
                    <a:pt x="2995358" y="0"/>
                  </a:moveTo>
                  <a:lnTo>
                    <a:pt x="2617787" y="0"/>
                  </a:lnTo>
                  <a:lnTo>
                    <a:pt x="2579473" y="1000"/>
                  </a:lnTo>
                  <a:lnTo>
                    <a:pt x="2510131" y="9001"/>
                  </a:lnTo>
                  <a:lnTo>
                    <a:pt x="2450214" y="25407"/>
                  </a:lnTo>
                  <a:lnTo>
                    <a:pt x="2398486" y="52649"/>
                  </a:lnTo>
                  <a:lnTo>
                    <a:pt x="2354377" y="91106"/>
                  </a:lnTo>
                  <a:lnTo>
                    <a:pt x="2315983" y="141208"/>
                  </a:lnTo>
                  <a:lnTo>
                    <a:pt x="2282596" y="203362"/>
                  </a:lnTo>
                  <a:lnTo>
                    <a:pt x="2267061" y="239490"/>
                  </a:lnTo>
                  <a:lnTo>
                    <a:pt x="2252168" y="279094"/>
                  </a:lnTo>
                  <a:lnTo>
                    <a:pt x="2237930" y="322199"/>
                  </a:lnTo>
                  <a:lnTo>
                    <a:pt x="1619313" y="1962785"/>
                  </a:lnTo>
                  <a:lnTo>
                    <a:pt x="1610804" y="1962785"/>
                  </a:lnTo>
                  <a:lnTo>
                    <a:pt x="1013396" y="317881"/>
                  </a:lnTo>
                  <a:lnTo>
                    <a:pt x="1000087" y="274901"/>
                  </a:lnTo>
                  <a:lnTo>
                    <a:pt x="985694" y="235505"/>
                  </a:lnTo>
                  <a:lnTo>
                    <a:pt x="970230" y="199705"/>
                  </a:lnTo>
                  <a:lnTo>
                    <a:pt x="935513" y="138582"/>
                  </a:lnTo>
                  <a:lnTo>
                    <a:pt x="892841" y="89485"/>
                  </a:lnTo>
                  <a:lnTo>
                    <a:pt x="841529" y="52006"/>
                  </a:lnTo>
                  <a:lnTo>
                    <a:pt x="780701" y="25336"/>
                  </a:lnTo>
                  <a:lnTo>
                    <a:pt x="709765" y="9001"/>
                  </a:lnTo>
                  <a:lnTo>
                    <a:pt x="669364" y="4000"/>
                  </a:lnTo>
                  <a:lnTo>
                    <a:pt x="625493" y="1000"/>
                  </a:lnTo>
                  <a:lnTo>
                    <a:pt x="578154" y="0"/>
                  </a:lnTo>
                  <a:lnTo>
                    <a:pt x="211200" y="0"/>
                  </a:lnTo>
                  <a:lnTo>
                    <a:pt x="165602" y="3597"/>
                  </a:lnTo>
                  <a:lnTo>
                    <a:pt x="124801" y="14398"/>
                  </a:lnTo>
                  <a:lnTo>
                    <a:pt x="88798" y="32414"/>
                  </a:lnTo>
                  <a:lnTo>
                    <a:pt x="57594" y="57658"/>
                  </a:lnTo>
                  <a:lnTo>
                    <a:pt x="32393" y="89636"/>
                  </a:lnTo>
                  <a:lnTo>
                    <a:pt x="14395" y="128031"/>
                  </a:lnTo>
                  <a:lnTo>
                    <a:pt x="3598" y="172833"/>
                  </a:lnTo>
                  <a:lnTo>
                    <a:pt x="0" y="224027"/>
                  </a:lnTo>
                  <a:lnTo>
                    <a:pt x="0" y="2683891"/>
                  </a:lnTo>
                  <a:lnTo>
                    <a:pt x="11722" y="2722372"/>
                  </a:lnTo>
                  <a:lnTo>
                    <a:pt x="54394" y="2750058"/>
                  </a:lnTo>
                  <a:lnTo>
                    <a:pt x="112201" y="2763648"/>
                  </a:lnTo>
                  <a:lnTo>
                    <a:pt x="163739" y="2769909"/>
                  </a:lnTo>
                  <a:lnTo>
                    <a:pt x="227738" y="2773148"/>
                  </a:lnTo>
                  <a:lnTo>
                    <a:pt x="264541" y="2773553"/>
                  </a:lnTo>
                  <a:lnTo>
                    <a:pt x="302212" y="2773148"/>
                  </a:lnTo>
                  <a:lnTo>
                    <a:pt x="366748" y="2769909"/>
                  </a:lnTo>
                  <a:lnTo>
                    <a:pt x="417547" y="2763648"/>
                  </a:lnTo>
                  <a:lnTo>
                    <a:pt x="458619" y="2755128"/>
                  </a:lnTo>
                  <a:lnTo>
                    <a:pt x="502691" y="2737786"/>
                  </a:lnTo>
                  <a:lnTo>
                    <a:pt x="528294" y="2704179"/>
                  </a:lnTo>
                  <a:lnTo>
                    <a:pt x="531228" y="437388"/>
                  </a:lnTo>
                  <a:lnTo>
                    <a:pt x="535495" y="437388"/>
                  </a:lnTo>
                  <a:lnTo>
                    <a:pt x="1311808" y="2693118"/>
                  </a:lnTo>
                  <a:lnTo>
                    <a:pt x="1343914" y="2730535"/>
                  </a:lnTo>
                  <a:lnTo>
                    <a:pt x="1385633" y="2751074"/>
                  </a:lnTo>
                  <a:lnTo>
                    <a:pt x="1423273" y="2761265"/>
                  </a:lnTo>
                  <a:lnTo>
                    <a:pt x="1469961" y="2768219"/>
                  </a:lnTo>
                  <a:lnTo>
                    <a:pt x="1526476" y="2772219"/>
                  </a:lnTo>
                  <a:lnTo>
                    <a:pt x="1593659" y="2773553"/>
                  </a:lnTo>
                  <a:lnTo>
                    <a:pt x="1628616" y="2773342"/>
                  </a:lnTo>
                  <a:lnTo>
                    <a:pt x="1690528" y="2771731"/>
                  </a:lnTo>
                  <a:lnTo>
                    <a:pt x="1741892" y="2768284"/>
                  </a:lnTo>
                  <a:lnTo>
                    <a:pt x="1783992" y="2761287"/>
                  </a:lnTo>
                  <a:lnTo>
                    <a:pt x="1831324" y="2743914"/>
                  </a:lnTo>
                  <a:lnTo>
                    <a:pt x="1862889" y="2717986"/>
                  </a:lnTo>
                  <a:lnTo>
                    <a:pt x="1881695" y="2681732"/>
                  </a:lnTo>
                  <a:lnTo>
                    <a:pt x="2681795" y="437388"/>
                  </a:lnTo>
                  <a:lnTo>
                    <a:pt x="2685986" y="437388"/>
                  </a:lnTo>
                  <a:lnTo>
                    <a:pt x="2685986" y="2683891"/>
                  </a:lnTo>
                  <a:lnTo>
                    <a:pt x="2686794" y="2694297"/>
                  </a:lnTo>
                  <a:lnTo>
                    <a:pt x="2706266" y="2730466"/>
                  </a:lnTo>
                  <a:lnTo>
                    <a:pt x="2741485" y="2750058"/>
                  </a:lnTo>
                  <a:lnTo>
                    <a:pt x="2798296" y="2763648"/>
                  </a:lnTo>
                  <a:lnTo>
                    <a:pt x="2849729" y="2769909"/>
                  </a:lnTo>
                  <a:lnTo>
                    <a:pt x="2913737" y="2773148"/>
                  </a:lnTo>
                  <a:lnTo>
                    <a:pt x="2950527" y="2773553"/>
                  </a:lnTo>
                  <a:lnTo>
                    <a:pt x="2988298" y="2773148"/>
                  </a:lnTo>
                  <a:lnTo>
                    <a:pt x="3053361" y="2769909"/>
                  </a:lnTo>
                  <a:lnTo>
                    <a:pt x="3105042" y="2763648"/>
                  </a:lnTo>
                  <a:lnTo>
                    <a:pt x="3146103" y="2755128"/>
                  </a:lnTo>
                  <a:lnTo>
                    <a:pt x="3188970" y="2737786"/>
                  </a:lnTo>
                  <a:lnTo>
                    <a:pt x="3214290" y="2704179"/>
                  </a:lnTo>
                  <a:lnTo>
                    <a:pt x="3217227" y="2683891"/>
                  </a:lnTo>
                  <a:lnTo>
                    <a:pt x="3217227" y="224027"/>
                  </a:lnTo>
                  <a:lnTo>
                    <a:pt x="3213782" y="173640"/>
                  </a:lnTo>
                  <a:lnTo>
                    <a:pt x="3203384" y="129159"/>
                  </a:lnTo>
                  <a:lnTo>
                    <a:pt x="3186318" y="90678"/>
                  </a:lnTo>
                  <a:lnTo>
                    <a:pt x="3162871" y="58674"/>
                  </a:lnTo>
                  <a:lnTo>
                    <a:pt x="3132470" y="33353"/>
                  </a:lnTo>
                  <a:lnTo>
                    <a:pt x="3094545" y="14986"/>
                  </a:lnTo>
                  <a:lnTo>
                    <a:pt x="3048952" y="3730"/>
                  </a:lnTo>
                  <a:lnTo>
                    <a:pt x="3023143" y="930"/>
                  </a:lnTo>
                  <a:lnTo>
                    <a:pt x="2995358" y="0"/>
                  </a:lnTo>
                  <a:close/>
                </a:path>
              </a:pathLst>
            </a:custGeom>
            <a:solidFill>
              <a:srgbClr val="BEE1A8"/>
            </a:solidFill>
          </p:spPr>
          <p:txBody>
            <a:bodyPr wrap="square" lIns="0" tIns="0" rIns="0" bIns="0" rtlCol="0"/>
            <a:lstStyle/>
            <a:p>
              <a:endParaRPr sz="1350"/>
            </a:p>
          </p:txBody>
        </p:sp>
        <p:sp>
          <p:nvSpPr>
            <p:cNvPr id="6" name="object 6"/>
            <p:cNvSpPr/>
            <p:nvPr/>
          </p:nvSpPr>
          <p:spPr>
            <a:xfrm>
              <a:off x="411035" y="2109850"/>
              <a:ext cx="3217545" cy="2773680"/>
            </a:xfrm>
            <a:custGeom>
              <a:avLst/>
              <a:gdLst/>
              <a:ahLst/>
              <a:cxnLst/>
              <a:rect l="l" t="t" r="r" b="b"/>
              <a:pathLst>
                <a:path w="3217545" h="2773679">
                  <a:moveTo>
                    <a:pt x="211200" y="0"/>
                  </a:moveTo>
                  <a:lnTo>
                    <a:pt x="578154" y="0"/>
                  </a:lnTo>
                  <a:lnTo>
                    <a:pt x="625493" y="1000"/>
                  </a:lnTo>
                  <a:lnTo>
                    <a:pt x="669364" y="4000"/>
                  </a:lnTo>
                  <a:lnTo>
                    <a:pt x="709765" y="9001"/>
                  </a:lnTo>
                  <a:lnTo>
                    <a:pt x="780701" y="25336"/>
                  </a:lnTo>
                  <a:lnTo>
                    <a:pt x="841529" y="52006"/>
                  </a:lnTo>
                  <a:lnTo>
                    <a:pt x="892841" y="89485"/>
                  </a:lnTo>
                  <a:lnTo>
                    <a:pt x="935513" y="138582"/>
                  </a:lnTo>
                  <a:lnTo>
                    <a:pt x="970230" y="199705"/>
                  </a:lnTo>
                  <a:lnTo>
                    <a:pt x="985694" y="235505"/>
                  </a:lnTo>
                  <a:lnTo>
                    <a:pt x="1000087" y="274901"/>
                  </a:lnTo>
                  <a:lnTo>
                    <a:pt x="1013396" y="317881"/>
                  </a:lnTo>
                  <a:lnTo>
                    <a:pt x="1610804" y="1962785"/>
                  </a:lnTo>
                  <a:lnTo>
                    <a:pt x="1619313" y="1962785"/>
                  </a:lnTo>
                  <a:lnTo>
                    <a:pt x="2237930" y="322199"/>
                  </a:lnTo>
                  <a:lnTo>
                    <a:pt x="2252168" y="279094"/>
                  </a:lnTo>
                  <a:lnTo>
                    <a:pt x="2267061" y="239490"/>
                  </a:lnTo>
                  <a:lnTo>
                    <a:pt x="2282596" y="203362"/>
                  </a:lnTo>
                  <a:lnTo>
                    <a:pt x="2315983" y="141208"/>
                  </a:lnTo>
                  <a:lnTo>
                    <a:pt x="2354377" y="91106"/>
                  </a:lnTo>
                  <a:lnTo>
                    <a:pt x="2398486" y="52649"/>
                  </a:lnTo>
                  <a:lnTo>
                    <a:pt x="2450214" y="25407"/>
                  </a:lnTo>
                  <a:lnTo>
                    <a:pt x="2510131" y="9001"/>
                  </a:lnTo>
                  <a:lnTo>
                    <a:pt x="2579473" y="1000"/>
                  </a:lnTo>
                  <a:lnTo>
                    <a:pt x="2617787" y="0"/>
                  </a:lnTo>
                  <a:lnTo>
                    <a:pt x="2995358" y="0"/>
                  </a:lnTo>
                  <a:lnTo>
                    <a:pt x="3048952" y="3730"/>
                  </a:lnTo>
                  <a:lnTo>
                    <a:pt x="3094545" y="14986"/>
                  </a:lnTo>
                  <a:lnTo>
                    <a:pt x="3132470" y="33353"/>
                  </a:lnTo>
                  <a:lnTo>
                    <a:pt x="3162871" y="58674"/>
                  </a:lnTo>
                  <a:lnTo>
                    <a:pt x="3186318" y="90678"/>
                  </a:lnTo>
                  <a:lnTo>
                    <a:pt x="3203384" y="129159"/>
                  </a:lnTo>
                  <a:lnTo>
                    <a:pt x="3213782" y="173640"/>
                  </a:lnTo>
                  <a:lnTo>
                    <a:pt x="3217227" y="224027"/>
                  </a:lnTo>
                  <a:lnTo>
                    <a:pt x="3217227" y="2683891"/>
                  </a:lnTo>
                  <a:lnTo>
                    <a:pt x="3205543" y="2722372"/>
                  </a:lnTo>
                  <a:lnTo>
                    <a:pt x="3162871" y="2750058"/>
                  </a:lnTo>
                  <a:lnTo>
                    <a:pt x="3105042" y="2763648"/>
                  </a:lnTo>
                  <a:lnTo>
                    <a:pt x="3053361" y="2769909"/>
                  </a:lnTo>
                  <a:lnTo>
                    <a:pt x="2988298" y="2773148"/>
                  </a:lnTo>
                  <a:lnTo>
                    <a:pt x="2950527" y="2773553"/>
                  </a:lnTo>
                  <a:lnTo>
                    <a:pt x="2913737" y="2773148"/>
                  </a:lnTo>
                  <a:lnTo>
                    <a:pt x="2849729" y="2769909"/>
                  </a:lnTo>
                  <a:lnTo>
                    <a:pt x="2798296" y="2763648"/>
                  </a:lnTo>
                  <a:lnTo>
                    <a:pt x="2757771" y="2755128"/>
                  </a:lnTo>
                  <a:lnTo>
                    <a:pt x="2715863" y="2737786"/>
                  </a:lnTo>
                  <a:lnTo>
                    <a:pt x="2689209" y="2704179"/>
                  </a:lnTo>
                  <a:lnTo>
                    <a:pt x="2685986" y="437388"/>
                  </a:lnTo>
                  <a:lnTo>
                    <a:pt x="2681795" y="437388"/>
                  </a:lnTo>
                  <a:lnTo>
                    <a:pt x="1881695" y="2681732"/>
                  </a:lnTo>
                  <a:lnTo>
                    <a:pt x="1862889" y="2717986"/>
                  </a:lnTo>
                  <a:lnTo>
                    <a:pt x="1831324" y="2743914"/>
                  </a:lnTo>
                  <a:lnTo>
                    <a:pt x="1783992" y="2761287"/>
                  </a:lnTo>
                  <a:lnTo>
                    <a:pt x="1741892" y="2768284"/>
                  </a:lnTo>
                  <a:lnTo>
                    <a:pt x="1690528" y="2771731"/>
                  </a:lnTo>
                  <a:lnTo>
                    <a:pt x="1628616" y="2773342"/>
                  </a:lnTo>
                  <a:lnTo>
                    <a:pt x="1593659" y="2773553"/>
                  </a:lnTo>
                  <a:lnTo>
                    <a:pt x="1558722" y="2773219"/>
                  </a:lnTo>
                  <a:lnTo>
                    <a:pt x="1496897" y="2770552"/>
                  </a:lnTo>
                  <a:lnTo>
                    <a:pt x="1445480" y="2765147"/>
                  </a:lnTo>
                  <a:lnTo>
                    <a:pt x="1403328" y="2756574"/>
                  </a:lnTo>
                  <a:lnTo>
                    <a:pt x="1356106" y="2738056"/>
                  </a:lnTo>
                  <a:lnTo>
                    <a:pt x="1324623" y="2713414"/>
                  </a:lnTo>
                  <a:lnTo>
                    <a:pt x="535495" y="437388"/>
                  </a:lnTo>
                  <a:lnTo>
                    <a:pt x="531228" y="437388"/>
                  </a:lnTo>
                  <a:lnTo>
                    <a:pt x="531228" y="2683891"/>
                  </a:lnTo>
                  <a:lnTo>
                    <a:pt x="530494" y="2694297"/>
                  </a:lnTo>
                  <a:lnTo>
                    <a:pt x="512359" y="2730466"/>
                  </a:lnTo>
                  <a:lnTo>
                    <a:pt x="475754" y="2750058"/>
                  </a:lnTo>
                  <a:lnTo>
                    <a:pt x="417547" y="2763648"/>
                  </a:lnTo>
                  <a:lnTo>
                    <a:pt x="366748" y="2769909"/>
                  </a:lnTo>
                  <a:lnTo>
                    <a:pt x="302212" y="2773148"/>
                  </a:lnTo>
                  <a:lnTo>
                    <a:pt x="264541" y="2773553"/>
                  </a:lnTo>
                  <a:lnTo>
                    <a:pt x="227738" y="2773148"/>
                  </a:lnTo>
                  <a:lnTo>
                    <a:pt x="163739" y="2769909"/>
                  </a:lnTo>
                  <a:lnTo>
                    <a:pt x="112201" y="2763648"/>
                  </a:lnTo>
                  <a:lnTo>
                    <a:pt x="71129" y="2755128"/>
                  </a:lnTo>
                  <a:lnTo>
                    <a:pt x="28257" y="2737786"/>
                  </a:lnTo>
                  <a:lnTo>
                    <a:pt x="2932" y="2704179"/>
                  </a:lnTo>
                  <a:lnTo>
                    <a:pt x="0" y="2683891"/>
                  </a:lnTo>
                  <a:lnTo>
                    <a:pt x="0" y="224027"/>
                  </a:lnTo>
                  <a:lnTo>
                    <a:pt x="3598" y="172833"/>
                  </a:lnTo>
                  <a:lnTo>
                    <a:pt x="14395" y="128031"/>
                  </a:lnTo>
                  <a:lnTo>
                    <a:pt x="32393" y="89636"/>
                  </a:lnTo>
                  <a:lnTo>
                    <a:pt x="57594" y="57658"/>
                  </a:lnTo>
                  <a:lnTo>
                    <a:pt x="88798" y="32414"/>
                  </a:lnTo>
                  <a:lnTo>
                    <a:pt x="124801" y="14398"/>
                  </a:lnTo>
                  <a:lnTo>
                    <a:pt x="165602" y="3597"/>
                  </a:lnTo>
                  <a:lnTo>
                    <a:pt x="211200" y="0"/>
                  </a:lnTo>
                  <a:close/>
                </a:path>
              </a:pathLst>
            </a:custGeom>
            <a:ln w="22860">
              <a:solidFill>
                <a:srgbClr val="62A437"/>
              </a:solidFill>
            </a:ln>
          </p:spPr>
          <p:txBody>
            <a:bodyPr wrap="square" lIns="0" tIns="0" rIns="0" bIns="0" rtlCol="0"/>
            <a:lstStyle/>
            <a:p>
              <a:endParaRPr sz="135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ppt_x"/>
                                          </p:val>
                                        </p:tav>
                                        <p:tav tm="100000">
                                          <p:val>
                                            <p:strVal val="#ppt_x"/>
                                          </p:val>
                                        </p:tav>
                                      </p:tavLst>
                                    </p:anim>
                                    <p:anim calcmode="lin" valueType="num">
                                      <p:cBhvr additive="base">
                                        <p:cTn id="15"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0" end="0"/>
                                            </p:txEl>
                                          </p:spTgt>
                                        </p:tgtEl>
                                        <p:attrNameLst>
                                          <p:attrName>style.visibility</p:attrName>
                                        </p:attrNameLst>
                                      </p:cBhvr>
                                      <p:to>
                                        <p:strVal val="visible"/>
                                      </p:to>
                                    </p:set>
                                    <p:animEffect transition="in" filter="fade">
                                      <p:cBhvr>
                                        <p:cTn id="20" dur="1000"/>
                                        <p:tgtEl>
                                          <p:spTgt spid="3">
                                            <p:txEl>
                                              <p:pRg st="0" end="0"/>
                                            </p:txEl>
                                          </p:spTgt>
                                        </p:tgtEl>
                                      </p:cBhvr>
                                    </p:animEffect>
                                    <p:anim calcmode="lin" valueType="num">
                                      <p:cBhvr>
                                        <p:cTn id="21"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
                                            <p:txEl>
                                              <p:pRg st="1" end="1"/>
                                            </p:txEl>
                                          </p:spTgt>
                                        </p:tgtEl>
                                        <p:attrNameLst>
                                          <p:attrName>style.visibility</p:attrName>
                                        </p:attrNameLst>
                                      </p:cBhvr>
                                      <p:to>
                                        <p:strVal val="visible"/>
                                      </p:to>
                                    </p:set>
                                    <p:anim calcmode="lin" valueType="num">
                                      <p:cBhvr additive="base">
                                        <p:cTn id="2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3">
                                            <p:txEl>
                                              <p:pRg st="2" end="2"/>
                                            </p:txEl>
                                          </p:spTgt>
                                        </p:tgtEl>
                                        <p:attrNameLst>
                                          <p:attrName>style.visibility</p:attrName>
                                        </p:attrNameLst>
                                      </p:cBhvr>
                                      <p:to>
                                        <p:strVal val="visible"/>
                                      </p:to>
                                    </p:set>
                                    <p:anim calcmode="lin" valueType="num">
                                      <p:cBhvr additive="base">
                                        <p:cTn id="3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2" end="2"/>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3">
                                            <p:txEl>
                                              <p:pRg st="3" end="3"/>
                                            </p:txEl>
                                          </p:spTgt>
                                        </p:tgtEl>
                                        <p:attrNameLst>
                                          <p:attrName>style.visibility</p:attrName>
                                        </p:attrNameLst>
                                      </p:cBhvr>
                                      <p:to>
                                        <p:strVal val="visible"/>
                                      </p:to>
                                    </p:set>
                                    <p:anim calcmode="lin" valueType="num">
                                      <p:cBhvr additive="base">
                                        <p:cTn id="3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4" end="4"/>
                                            </p:txEl>
                                          </p:spTgt>
                                        </p:tgtEl>
                                        <p:attrNameLst>
                                          <p:attrName>style.visibility</p:attrName>
                                        </p:attrNameLst>
                                      </p:cBhvr>
                                      <p:to>
                                        <p:strVal val="visible"/>
                                      </p:to>
                                    </p:set>
                                    <p:anim calcmode="lin" valueType="num">
                                      <p:cBhvr additive="base">
                                        <p:cTn id="4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331647" y="674305"/>
            <a:ext cx="2122856" cy="1025281"/>
          </a:xfrm>
          <a:prstGeom prst="rect">
            <a:avLst/>
          </a:prstGeom>
        </p:spPr>
        <p:txBody>
          <a:bodyPr vert="horz" wrap="square" lIns="0" tIns="9525" rIns="0" bIns="0" rtlCol="0" anchor="ctr">
            <a:spAutoFit/>
          </a:bodyPr>
          <a:lstStyle/>
          <a:p>
            <a:pPr marL="127159">
              <a:lnSpc>
                <a:spcPct val="100000"/>
              </a:lnSpc>
              <a:spcBef>
                <a:spcPts val="75"/>
              </a:spcBef>
              <a:tabLst>
                <a:tab pos="7605713" algn="l"/>
              </a:tabLst>
            </a:pPr>
            <a:r>
              <a:rPr b="1" spc="-45" dirty="0">
                <a:latin typeface="+mn-lt"/>
              </a:rPr>
              <a:t>EXCRECIÓN	</a:t>
            </a:r>
          </a:p>
        </p:txBody>
      </p:sp>
      <p:sp>
        <p:nvSpPr>
          <p:cNvPr id="3" name="object 3"/>
          <p:cNvSpPr txBox="1">
            <a:spLocks noGrp="1"/>
          </p:cNvSpPr>
          <p:nvPr>
            <p:ph type="body" idx="1"/>
          </p:nvPr>
        </p:nvSpPr>
        <p:spPr>
          <a:xfrm>
            <a:off x="1529629" y="1590961"/>
            <a:ext cx="7312038" cy="2021707"/>
          </a:xfrm>
          <a:prstGeom prst="rect">
            <a:avLst/>
          </a:prstGeom>
        </p:spPr>
        <p:txBody>
          <a:bodyPr vert="horz" wrap="square" lIns="0" tIns="120015" rIns="0" bIns="0" rtlCol="0">
            <a:spAutoFit/>
          </a:bodyPr>
          <a:lstStyle/>
          <a:p>
            <a:pPr marL="793909" indent="-170974" algn="just">
              <a:lnSpc>
                <a:spcPct val="100000"/>
              </a:lnSpc>
              <a:spcBef>
                <a:spcPts val="945"/>
              </a:spcBef>
              <a:buClr>
                <a:srgbClr val="99CA38"/>
              </a:buClr>
              <a:buSzPct val="95000"/>
              <a:buFont typeface="Wingdings"/>
              <a:buChar char=""/>
              <a:tabLst>
                <a:tab pos="794861" algn="l"/>
              </a:tabLst>
            </a:pPr>
            <a:r>
              <a:rPr lang="es-MX" sz="1600" dirty="0"/>
              <a:t> </a:t>
            </a:r>
            <a:r>
              <a:rPr sz="1600" dirty="0" err="1"/>
              <a:t>Es</a:t>
            </a:r>
            <a:r>
              <a:rPr sz="1600" spc="-11" dirty="0"/>
              <a:t> </a:t>
            </a:r>
            <a:r>
              <a:rPr sz="1600" dirty="0"/>
              <a:t>el</a:t>
            </a:r>
            <a:r>
              <a:rPr sz="1600" spc="8" dirty="0"/>
              <a:t> </a:t>
            </a:r>
            <a:r>
              <a:rPr sz="1600" spc="-8" dirty="0"/>
              <a:t>proceso</a:t>
            </a:r>
            <a:r>
              <a:rPr sz="1600" spc="-11" dirty="0"/>
              <a:t> </a:t>
            </a:r>
            <a:r>
              <a:rPr sz="1600" spc="-4" dirty="0"/>
              <a:t>por </a:t>
            </a:r>
            <a:r>
              <a:rPr sz="1600" dirty="0"/>
              <a:t>el</a:t>
            </a:r>
            <a:r>
              <a:rPr sz="1600" spc="-4" dirty="0"/>
              <a:t> </a:t>
            </a:r>
            <a:r>
              <a:rPr sz="1600" dirty="0"/>
              <a:t>que</a:t>
            </a:r>
            <a:r>
              <a:rPr sz="1600" spc="-4" dirty="0"/>
              <a:t> se</a:t>
            </a:r>
            <a:r>
              <a:rPr sz="1600" spc="4" dirty="0"/>
              <a:t> </a:t>
            </a:r>
            <a:r>
              <a:rPr sz="1600" spc="-4" dirty="0"/>
              <a:t>elimina</a:t>
            </a:r>
            <a:r>
              <a:rPr sz="1600" spc="11" dirty="0"/>
              <a:t> </a:t>
            </a:r>
            <a:r>
              <a:rPr sz="1600" dirty="0"/>
              <a:t>el</a:t>
            </a:r>
            <a:r>
              <a:rPr sz="1600" spc="4" dirty="0"/>
              <a:t> </a:t>
            </a:r>
            <a:r>
              <a:rPr sz="1600" spc="-8" dirty="0"/>
              <a:t>fármaco</a:t>
            </a:r>
            <a:r>
              <a:rPr sz="1600" spc="-4" dirty="0"/>
              <a:t> sin</a:t>
            </a:r>
            <a:r>
              <a:rPr sz="1600" dirty="0"/>
              <a:t> </a:t>
            </a:r>
            <a:r>
              <a:rPr sz="1600" spc="-4" dirty="0"/>
              <a:t>sufrir</a:t>
            </a:r>
            <a:r>
              <a:rPr sz="1600" spc="11" dirty="0"/>
              <a:t> </a:t>
            </a:r>
            <a:r>
              <a:rPr sz="1600" dirty="0"/>
              <a:t>modificaciones.</a:t>
            </a:r>
          </a:p>
          <a:p>
            <a:pPr marL="793909" indent="-170974" algn="just">
              <a:lnSpc>
                <a:spcPts val="1710"/>
              </a:lnSpc>
              <a:spcBef>
                <a:spcPts val="870"/>
              </a:spcBef>
              <a:buClr>
                <a:srgbClr val="99CA38"/>
              </a:buClr>
              <a:buSzPct val="95000"/>
              <a:buFont typeface="Wingdings"/>
              <a:buChar char=""/>
              <a:tabLst>
                <a:tab pos="794861" algn="l"/>
              </a:tabLst>
            </a:pPr>
            <a:r>
              <a:rPr lang="es-MX" sz="1600" spc="-4" dirty="0"/>
              <a:t> </a:t>
            </a:r>
            <a:r>
              <a:rPr sz="1600" spc="-4" dirty="0" err="1"/>
              <a:t>Inicialmente</a:t>
            </a:r>
            <a:r>
              <a:rPr sz="1600" spc="-4" dirty="0"/>
              <a:t>,</a:t>
            </a:r>
            <a:r>
              <a:rPr sz="1600" spc="15" dirty="0"/>
              <a:t> </a:t>
            </a:r>
            <a:r>
              <a:rPr sz="1600" dirty="0"/>
              <a:t>se</a:t>
            </a:r>
            <a:r>
              <a:rPr sz="1600" spc="8" dirty="0"/>
              <a:t> </a:t>
            </a:r>
            <a:r>
              <a:rPr sz="1600" spc="-4" dirty="0"/>
              <a:t>puede afirmar</a:t>
            </a:r>
            <a:r>
              <a:rPr sz="1600" spc="8" dirty="0"/>
              <a:t> </a:t>
            </a:r>
            <a:r>
              <a:rPr sz="1600" dirty="0"/>
              <a:t>que</a:t>
            </a:r>
            <a:r>
              <a:rPr sz="1600" spc="-4" dirty="0"/>
              <a:t> </a:t>
            </a:r>
            <a:r>
              <a:rPr sz="1600" spc="-8" dirty="0"/>
              <a:t>todas</a:t>
            </a:r>
            <a:r>
              <a:rPr sz="1600" dirty="0"/>
              <a:t> </a:t>
            </a:r>
            <a:r>
              <a:rPr sz="1600" spc="-4" dirty="0"/>
              <a:t>las</a:t>
            </a:r>
            <a:r>
              <a:rPr sz="1600" spc="11" dirty="0"/>
              <a:t> </a:t>
            </a:r>
            <a:r>
              <a:rPr sz="1600" spc="-4" dirty="0"/>
              <a:t>vías</a:t>
            </a:r>
            <a:r>
              <a:rPr sz="1600" spc="8" dirty="0"/>
              <a:t> </a:t>
            </a:r>
            <a:r>
              <a:rPr sz="1600" dirty="0"/>
              <a:t>de</a:t>
            </a:r>
            <a:r>
              <a:rPr sz="1600" spc="-8" dirty="0"/>
              <a:t> </a:t>
            </a:r>
            <a:r>
              <a:rPr sz="1600" spc="-4" dirty="0"/>
              <a:t>eliminación</a:t>
            </a:r>
            <a:r>
              <a:rPr sz="1600" spc="11" dirty="0"/>
              <a:t> </a:t>
            </a:r>
            <a:r>
              <a:rPr sz="1600" dirty="0"/>
              <a:t>de</a:t>
            </a:r>
            <a:r>
              <a:rPr sz="1600" spc="-8" dirty="0"/>
              <a:t> </a:t>
            </a:r>
            <a:r>
              <a:rPr sz="1600" spc="-4" dirty="0" err="1"/>
              <a:t>líquidos</a:t>
            </a:r>
            <a:r>
              <a:rPr sz="1600" dirty="0"/>
              <a:t> </a:t>
            </a:r>
            <a:r>
              <a:rPr sz="1600" spc="-4" dirty="0"/>
              <a:t>del</a:t>
            </a:r>
            <a:r>
              <a:rPr lang="es-ES" sz="1600" spc="-4" dirty="0"/>
              <a:t> </a:t>
            </a:r>
            <a:r>
              <a:rPr sz="1600" spc="-8" dirty="0" err="1"/>
              <a:t>organismo</a:t>
            </a:r>
            <a:r>
              <a:rPr sz="1600" spc="-4" dirty="0"/>
              <a:t> </a:t>
            </a:r>
            <a:r>
              <a:rPr sz="1600" dirty="0"/>
              <a:t>pueden</a:t>
            </a:r>
            <a:r>
              <a:rPr sz="1600" spc="-11" dirty="0"/>
              <a:t> </a:t>
            </a:r>
            <a:r>
              <a:rPr sz="1600" spc="-4" dirty="0"/>
              <a:t>ser</a:t>
            </a:r>
            <a:r>
              <a:rPr sz="1600" spc="11" dirty="0"/>
              <a:t> </a:t>
            </a:r>
            <a:r>
              <a:rPr sz="1600" spc="-8" dirty="0"/>
              <a:t>válidas</a:t>
            </a:r>
            <a:r>
              <a:rPr sz="1600" dirty="0"/>
              <a:t> </a:t>
            </a:r>
            <a:r>
              <a:rPr sz="1600" spc="-8" dirty="0"/>
              <a:t>para</a:t>
            </a:r>
            <a:r>
              <a:rPr sz="1600" spc="4" dirty="0"/>
              <a:t> </a:t>
            </a:r>
            <a:r>
              <a:rPr sz="1600" spc="-4" dirty="0"/>
              <a:t>producir </a:t>
            </a:r>
            <a:r>
              <a:rPr sz="1600" dirty="0"/>
              <a:t>la</a:t>
            </a:r>
            <a:r>
              <a:rPr sz="1600" spc="4" dirty="0"/>
              <a:t> </a:t>
            </a:r>
            <a:r>
              <a:rPr sz="1600" spc="-11" dirty="0"/>
              <a:t>excreción</a:t>
            </a:r>
            <a:r>
              <a:rPr sz="1600" spc="8" dirty="0"/>
              <a:t> </a:t>
            </a:r>
            <a:r>
              <a:rPr sz="1600" dirty="0"/>
              <a:t>de</a:t>
            </a:r>
            <a:r>
              <a:rPr sz="1600" spc="-4" dirty="0"/>
              <a:t> </a:t>
            </a:r>
            <a:r>
              <a:rPr sz="1600" dirty="0"/>
              <a:t>los</a:t>
            </a:r>
            <a:r>
              <a:rPr sz="1600" spc="8" dirty="0"/>
              <a:t> </a:t>
            </a:r>
            <a:r>
              <a:rPr sz="1600" spc="-8" dirty="0"/>
              <a:t>fármacos.</a:t>
            </a:r>
          </a:p>
          <a:p>
            <a:pPr marL="691514" marR="132398" indent="-68580" algn="just">
              <a:lnSpc>
                <a:spcPts val="1620"/>
              </a:lnSpc>
              <a:spcBef>
                <a:spcPts val="1069"/>
              </a:spcBef>
              <a:buClr>
                <a:srgbClr val="99CA38"/>
              </a:buClr>
              <a:buSzPct val="95000"/>
              <a:buFont typeface="Wingdings"/>
              <a:buChar char=""/>
              <a:tabLst>
                <a:tab pos="794861" algn="l"/>
              </a:tabLst>
            </a:pPr>
            <a:r>
              <a:rPr lang="es-MX" sz="1600" dirty="0"/>
              <a:t> </a:t>
            </a:r>
            <a:r>
              <a:rPr sz="1600" dirty="0" err="1"/>
              <a:t>Así</a:t>
            </a:r>
            <a:r>
              <a:rPr sz="1600" dirty="0"/>
              <a:t>,</a:t>
            </a:r>
            <a:r>
              <a:rPr sz="1600" spc="4" dirty="0"/>
              <a:t> </a:t>
            </a:r>
            <a:r>
              <a:rPr sz="1600" spc="-4" dirty="0"/>
              <a:t>se</a:t>
            </a:r>
            <a:r>
              <a:rPr sz="1600" spc="8" dirty="0"/>
              <a:t> </a:t>
            </a:r>
            <a:r>
              <a:rPr sz="1600" spc="-4" dirty="0"/>
              <a:t>podrían</a:t>
            </a:r>
            <a:r>
              <a:rPr sz="1600" spc="-11" dirty="0"/>
              <a:t> </a:t>
            </a:r>
            <a:r>
              <a:rPr sz="1600" spc="-4" dirty="0"/>
              <a:t>citar</a:t>
            </a:r>
            <a:r>
              <a:rPr sz="1600" spc="11" dirty="0"/>
              <a:t> </a:t>
            </a:r>
            <a:r>
              <a:rPr sz="1600" dirty="0"/>
              <a:t>la</a:t>
            </a:r>
            <a:r>
              <a:rPr sz="1600" spc="4" dirty="0"/>
              <a:t> </a:t>
            </a:r>
            <a:r>
              <a:rPr sz="1600" spc="-4" dirty="0"/>
              <a:t>orina,</a:t>
            </a:r>
            <a:r>
              <a:rPr sz="1600" dirty="0"/>
              <a:t> </a:t>
            </a:r>
            <a:r>
              <a:rPr sz="1600" spc="-8" dirty="0"/>
              <a:t>saliva,</a:t>
            </a:r>
            <a:r>
              <a:rPr sz="1600" spc="15" dirty="0"/>
              <a:t> </a:t>
            </a:r>
            <a:r>
              <a:rPr sz="1600" spc="-4" dirty="0"/>
              <a:t>bilis,</a:t>
            </a:r>
            <a:r>
              <a:rPr sz="1600" spc="11" dirty="0"/>
              <a:t> </a:t>
            </a:r>
            <a:r>
              <a:rPr sz="1600" spc="-4" dirty="0"/>
              <a:t>sudor </a:t>
            </a:r>
            <a:r>
              <a:rPr sz="1600" dirty="0"/>
              <a:t>y</a:t>
            </a:r>
            <a:r>
              <a:rPr sz="1600" spc="4" dirty="0"/>
              <a:t> </a:t>
            </a:r>
            <a:r>
              <a:rPr sz="1600" spc="-4" dirty="0"/>
              <a:t>leche</a:t>
            </a:r>
            <a:r>
              <a:rPr sz="1600" spc="4" dirty="0"/>
              <a:t> </a:t>
            </a:r>
            <a:r>
              <a:rPr sz="1600" spc="-4" dirty="0"/>
              <a:t>materna;</a:t>
            </a:r>
            <a:r>
              <a:rPr sz="1600" spc="15" dirty="0"/>
              <a:t> </a:t>
            </a:r>
            <a:r>
              <a:rPr sz="1600" dirty="0"/>
              <a:t>los</a:t>
            </a:r>
            <a:r>
              <a:rPr sz="1600" spc="-4" dirty="0"/>
              <a:t> </a:t>
            </a:r>
            <a:r>
              <a:rPr sz="1600" spc="-8" dirty="0"/>
              <a:t>fármacos</a:t>
            </a:r>
            <a:r>
              <a:rPr sz="1600" dirty="0"/>
              <a:t> que </a:t>
            </a:r>
            <a:r>
              <a:rPr sz="1600" spc="-326" dirty="0"/>
              <a:t> </a:t>
            </a:r>
            <a:r>
              <a:rPr sz="1600" spc="-4" dirty="0"/>
              <a:t>sean</a:t>
            </a:r>
            <a:r>
              <a:rPr sz="1600" dirty="0"/>
              <a:t> </a:t>
            </a:r>
            <a:r>
              <a:rPr sz="1600" spc="-8" dirty="0"/>
              <a:t>volátiles</a:t>
            </a:r>
            <a:r>
              <a:rPr sz="1600" spc="23" dirty="0"/>
              <a:t> </a:t>
            </a:r>
            <a:r>
              <a:rPr sz="1600" spc="-4" dirty="0"/>
              <a:t>también</a:t>
            </a:r>
            <a:r>
              <a:rPr sz="1600" dirty="0"/>
              <a:t> </a:t>
            </a:r>
            <a:r>
              <a:rPr sz="1600" spc="-4" dirty="0"/>
              <a:t>pueden</a:t>
            </a:r>
            <a:r>
              <a:rPr sz="1600" spc="-11" dirty="0"/>
              <a:t> </a:t>
            </a:r>
            <a:r>
              <a:rPr sz="1600" spc="-15" dirty="0"/>
              <a:t>excretarse</a:t>
            </a:r>
            <a:r>
              <a:rPr sz="1600" spc="23" dirty="0"/>
              <a:t> </a:t>
            </a:r>
            <a:r>
              <a:rPr sz="1600" spc="-4" dirty="0"/>
              <a:t>por</a:t>
            </a:r>
            <a:r>
              <a:rPr sz="1600" spc="-8" dirty="0"/>
              <a:t> </a:t>
            </a:r>
            <a:r>
              <a:rPr sz="1600" spc="-4" dirty="0"/>
              <a:t>vía</a:t>
            </a:r>
            <a:r>
              <a:rPr sz="1600" dirty="0"/>
              <a:t> </a:t>
            </a:r>
            <a:r>
              <a:rPr sz="1600" spc="-19" dirty="0"/>
              <a:t>pulmonar.</a:t>
            </a:r>
          </a:p>
          <a:p>
            <a:pPr marL="793909" indent="-170974" algn="just">
              <a:lnSpc>
                <a:spcPts val="1710"/>
              </a:lnSpc>
              <a:spcBef>
                <a:spcPts val="851"/>
              </a:spcBef>
              <a:buClr>
                <a:srgbClr val="99CA38"/>
              </a:buClr>
              <a:buSzPct val="95000"/>
              <a:buFont typeface="Wingdings"/>
              <a:buChar char=""/>
              <a:tabLst>
                <a:tab pos="794861" algn="l"/>
              </a:tabLst>
            </a:pPr>
            <a:r>
              <a:rPr lang="es-MX" sz="1600" dirty="0"/>
              <a:t> </a:t>
            </a:r>
            <a:r>
              <a:rPr sz="1600" dirty="0"/>
              <a:t>De</a:t>
            </a:r>
            <a:r>
              <a:rPr sz="1600" spc="-4" dirty="0"/>
              <a:t> </a:t>
            </a:r>
            <a:r>
              <a:rPr sz="1600" spc="-8" dirty="0"/>
              <a:t>todas</a:t>
            </a:r>
            <a:r>
              <a:rPr sz="1600" dirty="0"/>
              <a:t> </a:t>
            </a:r>
            <a:r>
              <a:rPr sz="1600" spc="-4" dirty="0"/>
              <a:t>las</a:t>
            </a:r>
            <a:r>
              <a:rPr sz="1600" spc="8" dirty="0"/>
              <a:t> </a:t>
            </a:r>
            <a:r>
              <a:rPr sz="1600" spc="-4" dirty="0"/>
              <a:t>posibilidades,</a:t>
            </a:r>
            <a:r>
              <a:rPr sz="1600" spc="4" dirty="0"/>
              <a:t> </a:t>
            </a:r>
            <a:r>
              <a:rPr sz="1600" dirty="0"/>
              <a:t>la</a:t>
            </a:r>
            <a:r>
              <a:rPr sz="1600" spc="11" dirty="0"/>
              <a:t> </a:t>
            </a:r>
            <a:r>
              <a:rPr sz="1600" dirty="0"/>
              <a:t>más</a:t>
            </a:r>
            <a:r>
              <a:rPr sz="1600" spc="4" dirty="0"/>
              <a:t> </a:t>
            </a:r>
            <a:r>
              <a:rPr sz="1600" spc="-4" dirty="0"/>
              <a:t>usual </a:t>
            </a:r>
            <a:r>
              <a:rPr sz="1600" dirty="0"/>
              <a:t>es</a:t>
            </a:r>
            <a:r>
              <a:rPr sz="1600" spc="15" dirty="0"/>
              <a:t> </a:t>
            </a:r>
            <a:r>
              <a:rPr sz="1600" dirty="0"/>
              <a:t>la </a:t>
            </a:r>
            <a:r>
              <a:rPr sz="1600" spc="-11" dirty="0"/>
              <a:t>excreción</a:t>
            </a:r>
            <a:r>
              <a:rPr sz="1600" dirty="0"/>
              <a:t> </a:t>
            </a:r>
            <a:r>
              <a:rPr sz="1600" spc="-4" dirty="0"/>
              <a:t>renal,</a:t>
            </a:r>
            <a:r>
              <a:rPr sz="1600" spc="4" dirty="0"/>
              <a:t> </a:t>
            </a:r>
            <a:r>
              <a:rPr sz="1600" dirty="0"/>
              <a:t>a</a:t>
            </a:r>
            <a:r>
              <a:rPr sz="1600" spc="8" dirty="0"/>
              <a:t> </a:t>
            </a:r>
            <a:r>
              <a:rPr sz="1600" dirty="0"/>
              <a:t>la que</a:t>
            </a:r>
            <a:r>
              <a:rPr sz="1600" spc="-4" dirty="0"/>
              <a:t> </a:t>
            </a:r>
            <a:r>
              <a:rPr sz="1600" dirty="0"/>
              <a:t>se</a:t>
            </a:r>
            <a:r>
              <a:rPr sz="1600" spc="-4" dirty="0"/>
              <a:t> </a:t>
            </a:r>
            <a:r>
              <a:rPr sz="1600" dirty="0"/>
              <a:t>le </a:t>
            </a:r>
            <a:r>
              <a:rPr sz="1600" spc="-11" dirty="0" err="1"/>
              <a:t>prestará</a:t>
            </a:r>
            <a:r>
              <a:rPr lang="es-ES" sz="1600" spc="-11" dirty="0"/>
              <a:t> </a:t>
            </a:r>
            <a:r>
              <a:rPr sz="1600" dirty="0"/>
              <a:t>una</a:t>
            </a:r>
            <a:r>
              <a:rPr sz="1600" spc="-26" dirty="0"/>
              <a:t> </a:t>
            </a:r>
            <a:r>
              <a:rPr sz="1600" spc="-4" dirty="0"/>
              <a:t>atención</a:t>
            </a:r>
            <a:r>
              <a:rPr sz="1600" spc="-19" dirty="0"/>
              <a:t> </a:t>
            </a:r>
            <a:r>
              <a:rPr sz="1600" dirty="0"/>
              <a:t>especial.</a:t>
            </a:r>
          </a:p>
        </p:txBody>
      </p:sp>
      <p:grpSp>
        <p:nvGrpSpPr>
          <p:cNvPr id="4" name="object 4"/>
          <p:cNvGrpSpPr/>
          <p:nvPr/>
        </p:nvGrpSpPr>
        <p:grpSpPr>
          <a:xfrm>
            <a:off x="563977" y="1582388"/>
            <a:ext cx="1244441" cy="2087880"/>
            <a:chOff x="391680" y="2098420"/>
            <a:chExt cx="1659255" cy="2783840"/>
          </a:xfrm>
        </p:grpSpPr>
        <p:sp>
          <p:nvSpPr>
            <p:cNvPr id="5" name="object 5"/>
            <p:cNvSpPr/>
            <p:nvPr/>
          </p:nvSpPr>
          <p:spPr>
            <a:xfrm>
              <a:off x="403110" y="2109850"/>
              <a:ext cx="1636395" cy="2760980"/>
            </a:xfrm>
            <a:custGeom>
              <a:avLst/>
              <a:gdLst/>
              <a:ahLst/>
              <a:cxnLst/>
              <a:rect l="l" t="t" r="r" b="b"/>
              <a:pathLst>
                <a:path w="1636395" h="2760979">
                  <a:moveTo>
                    <a:pt x="1544561" y="0"/>
                  </a:moveTo>
                  <a:lnTo>
                    <a:pt x="166408" y="0"/>
                  </a:lnTo>
                  <a:lnTo>
                    <a:pt x="132603" y="2597"/>
                  </a:lnTo>
                  <a:lnTo>
                    <a:pt x="73396" y="23413"/>
                  </a:lnTo>
                  <a:lnTo>
                    <a:pt x="26998" y="65704"/>
                  </a:lnTo>
                  <a:lnTo>
                    <a:pt x="3000" y="133471"/>
                  </a:lnTo>
                  <a:lnTo>
                    <a:pt x="0" y="177164"/>
                  </a:lnTo>
                  <a:lnTo>
                    <a:pt x="0" y="2583688"/>
                  </a:lnTo>
                  <a:lnTo>
                    <a:pt x="3000" y="2627308"/>
                  </a:lnTo>
                  <a:lnTo>
                    <a:pt x="11999" y="2664428"/>
                  </a:lnTo>
                  <a:lnTo>
                    <a:pt x="47993" y="2719070"/>
                  </a:lnTo>
                  <a:lnTo>
                    <a:pt x="101600" y="2750327"/>
                  </a:lnTo>
                  <a:lnTo>
                    <a:pt x="166408" y="2760726"/>
                  </a:lnTo>
                  <a:lnTo>
                    <a:pt x="1553197" y="2760726"/>
                  </a:lnTo>
                  <a:lnTo>
                    <a:pt x="1596043" y="2742279"/>
                  </a:lnTo>
                  <a:lnTo>
                    <a:pt x="1620046" y="2697864"/>
                  </a:lnTo>
                  <a:lnTo>
                    <a:pt x="1631048" y="2644394"/>
                  </a:lnTo>
                  <a:lnTo>
                    <a:pt x="1635048" y="2597753"/>
                  </a:lnTo>
                  <a:lnTo>
                    <a:pt x="1636382" y="2541016"/>
                  </a:lnTo>
                  <a:lnTo>
                    <a:pt x="1636048" y="2511323"/>
                  </a:lnTo>
                  <a:lnTo>
                    <a:pt x="1633381" y="2459559"/>
                  </a:lnTo>
                  <a:lnTo>
                    <a:pt x="1628047" y="2417726"/>
                  </a:lnTo>
                  <a:lnTo>
                    <a:pt x="1615046" y="2370328"/>
                  </a:lnTo>
                  <a:lnTo>
                    <a:pt x="1588376" y="2332990"/>
                  </a:lnTo>
                  <a:lnTo>
                    <a:pt x="558965" y="2321179"/>
                  </a:lnTo>
                  <a:lnTo>
                    <a:pt x="558965" y="1542542"/>
                  </a:lnTo>
                  <a:lnTo>
                    <a:pt x="1393177" y="1542542"/>
                  </a:lnTo>
                  <a:lnTo>
                    <a:pt x="1402531" y="1541875"/>
                  </a:lnTo>
                  <a:lnTo>
                    <a:pt x="1443024" y="1517713"/>
                  </a:lnTo>
                  <a:lnTo>
                    <a:pt x="1460026" y="1483407"/>
                  </a:lnTo>
                  <a:lnTo>
                    <a:pt x="1471028" y="1431544"/>
                  </a:lnTo>
                  <a:lnTo>
                    <a:pt x="1475028" y="1385697"/>
                  </a:lnTo>
                  <a:lnTo>
                    <a:pt x="1476362" y="1329182"/>
                  </a:lnTo>
                  <a:lnTo>
                    <a:pt x="1476028" y="1300416"/>
                  </a:lnTo>
                  <a:lnTo>
                    <a:pt x="1473361" y="1249743"/>
                  </a:lnTo>
                  <a:lnTo>
                    <a:pt x="1468027" y="1208121"/>
                  </a:lnTo>
                  <a:lnTo>
                    <a:pt x="1455026" y="1161669"/>
                  </a:lnTo>
                  <a:lnTo>
                    <a:pt x="1428356" y="1125474"/>
                  </a:lnTo>
                  <a:lnTo>
                    <a:pt x="1393177" y="1113663"/>
                  </a:lnTo>
                  <a:lnTo>
                    <a:pt x="558965" y="1113663"/>
                  </a:lnTo>
                  <a:lnTo>
                    <a:pt x="558965" y="439547"/>
                  </a:lnTo>
                  <a:lnTo>
                    <a:pt x="1544561" y="439547"/>
                  </a:lnTo>
                  <a:lnTo>
                    <a:pt x="1553917" y="438808"/>
                  </a:lnTo>
                  <a:lnTo>
                    <a:pt x="1592646" y="412591"/>
                  </a:lnTo>
                  <a:lnTo>
                    <a:pt x="1609378" y="376632"/>
                  </a:lnTo>
                  <a:lnTo>
                    <a:pt x="1620380" y="323214"/>
                  </a:lnTo>
                  <a:lnTo>
                    <a:pt x="1624380" y="277113"/>
                  </a:lnTo>
                  <a:lnTo>
                    <a:pt x="1625714" y="221869"/>
                  </a:lnTo>
                  <a:lnTo>
                    <a:pt x="1625380" y="191269"/>
                  </a:lnTo>
                  <a:lnTo>
                    <a:pt x="1622713" y="138501"/>
                  </a:lnTo>
                  <a:lnTo>
                    <a:pt x="1617379" y="96422"/>
                  </a:lnTo>
                  <a:lnTo>
                    <a:pt x="1604378" y="48006"/>
                  </a:lnTo>
                  <a:lnTo>
                    <a:pt x="1578724" y="10668"/>
                  </a:lnTo>
                  <a:lnTo>
                    <a:pt x="1553917" y="666"/>
                  </a:lnTo>
                  <a:lnTo>
                    <a:pt x="1544561" y="0"/>
                  </a:lnTo>
                  <a:close/>
                </a:path>
              </a:pathLst>
            </a:custGeom>
            <a:solidFill>
              <a:srgbClr val="BEE1A8"/>
            </a:solidFill>
          </p:spPr>
          <p:txBody>
            <a:bodyPr wrap="square" lIns="0" tIns="0" rIns="0" bIns="0" rtlCol="0"/>
            <a:lstStyle/>
            <a:p>
              <a:endParaRPr sz="1350"/>
            </a:p>
          </p:txBody>
        </p:sp>
        <p:sp>
          <p:nvSpPr>
            <p:cNvPr id="6" name="object 6"/>
            <p:cNvSpPr/>
            <p:nvPr/>
          </p:nvSpPr>
          <p:spPr>
            <a:xfrm>
              <a:off x="403110" y="2109850"/>
              <a:ext cx="1636395" cy="2760980"/>
            </a:xfrm>
            <a:custGeom>
              <a:avLst/>
              <a:gdLst/>
              <a:ahLst/>
              <a:cxnLst/>
              <a:rect l="l" t="t" r="r" b="b"/>
              <a:pathLst>
                <a:path w="1636395" h="2760979">
                  <a:moveTo>
                    <a:pt x="166408" y="0"/>
                  </a:moveTo>
                  <a:lnTo>
                    <a:pt x="1544561" y="0"/>
                  </a:lnTo>
                  <a:lnTo>
                    <a:pt x="1553917" y="666"/>
                  </a:lnTo>
                  <a:lnTo>
                    <a:pt x="1592646" y="25336"/>
                  </a:lnTo>
                  <a:lnTo>
                    <a:pt x="1609378" y="62271"/>
                  </a:lnTo>
                  <a:lnTo>
                    <a:pt x="1620380" y="116332"/>
                  </a:lnTo>
                  <a:lnTo>
                    <a:pt x="1624380" y="163480"/>
                  </a:lnTo>
                  <a:lnTo>
                    <a:pt x="1625714" y="221869"/>
                  </a:lnTo>
                  <a:lnTo>
                    <a:pt x="1625380" y="250634"/>
                  </a:lnTo>
                  <a:lnTo>
                    <a:pt x="1622713" y="301307"/>
                  </a:lnTo>
                  <a:lnTo>
                    <a:pt x="1617379" y="343052"/>
                  </a:lnTo>
                  <a:lnTo>
                    <a:pt x="1604378" y="390398"/>
                  </a:lnTo>
                  <a:lnTo>
                    <a:pt x="1578724" y="427736"/>
                  </a:lnTo>
                  <a:lnTo>
                    <a:pt x="1544561" y="439547"/>
                  </a:lnTo>
                  <a:lnTo>
                    <a:pt x="558965" y="439547"/>
                  </a:lnTo>
                  <a:lnTo>
                    <a:pt x="558965" y="1113663"/>
                  </a:lnTo>
                  <a:lnTo>
                    <a:pt x="1393177" y="1113663"/>
                  </a:lnTo>
                  <a:lnTo>
                    <a:pt x="1402531" y="1114401"/>
                  </a:lnTo>
                  <a:lnTo>
                    <a:pt x="1443024" y="1140333"/>
                  </a:lnTo>
                  <a:lnTo>
                    <a:pt x="1460026" y="1175025"/>
                  </a:lnTo>
                  <a:lnTo>
                    <a:pt x="1471028" y="1227836"/>
                  </a:lnTo>
                  <a:lnTo>
                    <a:pt x="1475028" y="1273937"/>
                  </a:lnTo>
                  <a:lnTo>
                    <a:pt x="1476362" y="1329182"/>
                  </a:lnTo>
                  <a:lnTo>
                    <a:pt x="1476028" y="1358784"/>
                  </a:lnTo>
                  <a:lnTo>
                    <a:pt x="1473361" y="1409942"/>
                  </a:lnTo>
                  <a:lnTo>
                    <a:pt x="1468027" y="1450832"/>
                  </a:lnTo>
                  <a:lnTo>
                    <a:pt x="1455026" y="1496695"/>
                  </a:lnTo>
                  <a:lnTo>
                    <a:pt x="1428356" y="1531874"/>
                  </a:lnTo>
                  <a:lnTo>
                    <a:pt x="1393177" y="1542542"/>
                  </a:lnTo>
                  <a:lnTo>
                    <a:pt x="558965" y="1542542"/>
                  </a:lnTo>
                  <a:lnTo>
                    <a:pt x="558965" y="2321179"/>
                  </a:lnTo>
                  <a:lnTo>
                    <a:pt x="1553197" y="2321179"/>
                  </a:lnTo>
                  <a:lnTo>
                    <a:pt x="1596043" y="2339681"/>
                  </a:lnTo>
                  <a:lnTo>
                    <a:pt x="1620046" y="2384111"/>
                  </a:lnTo>
                  <a:lnTo>
                    <a:pt x="1631048" y="2437511"/>
                  </a:lnTo>
                  <a:lnTo>
                    <a:pt x="1635048" y="2484167"/>
                  </a:lnTo>
                  <a:lnTo>
                    <a:pt x="1636382" y="2541016"/>
                  </a:lnTo>
                  <a:lnTo>
                    <a:pt x="1636048" y="2570634"/>
                  </a:lnTo>
                  <a:lnTo>
                    <a:pt x="1633381" y="2622347"/>
                  </a:lnTo>
                  <a:lnTo>
                    <a:pt x="1628047" y="2664233"/>
                  </a:lnTo>
                  <a:lnTo>
                    <a:pt x="1615046" y="2711704"/>
                  </a:lnTo>
                  <a:lnTo>
                    <a:pt x="1588376" y="2749042"/>
                  </a:lnTo>
                  <a:lnTo>
                    <a:pt x="1553197" y="2760726"/>
                  </a:lnTo>
                  <a:lnTo>
                    <a:pt x="166408" y="2760726"/>
                  </a:lnTo>
                  <a:lnTo>
                    <a:pt x="101600" y="2750327"/>
                  </a:lnTo>
                  <a:lnTo>
                    <a:pt x="47993" y="2719070"/>
                  </a:lnTo>
                  <a:lnTo>
                    <a:pt x="11999" y="2664428"/>
                  </a:lnTo>
                  <a:lnTo>
                    <a:pt x="3000" y="2627308"/>
                  </a:lnTo>
                  <a:lnTo>
                    <a:pt x="0" y="2583688"/>
                  </a:lnTo>
                  <a:lnTo>
                    <a:pt x="0" y="177164"/>
                  </a:lnTo>
                  <a:lnTo>
                    <a:pt x="3000" y="133471"/>
                  </a:lnTo>
                  <a:lnTo>
                    <a:pt x="11999" y="96313"/>
                  </a:lnTo>
                  <a:lnTo>
                    <a:pt x="47993" y="41656"/>
                  </a:lnTo>
                  <a:lnTo>
                    <a:pt x="101600" y="10398"/>
                  </a:lnTo>
                  <a:lnTo>
                    <a:pt x="132603" y="2597"/>
                  </a:lnTo>
                  <a:lnTo>
                    <a:pt x="166408" y="0"/>
                  </a:lnTo>
                  <a:close/>
                </a:path>
              </a:pathLst>
            </a:custGeom>
            <a:ln w="22860">
              <a:solidFill>
                <a:srgbClr val="62A437"/>
              </a:solidFill>
            </a:ln>
          </p:spPr>
          <p:txBody>
            <a:bodyPr wrap="square" lIns="0" tIns="0" rIns="0" bIns="0" rtlCol="0"/>
            <a:lstStyle/>
            <a:p>
              <a:endParaRPr sz="135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ppt_x"/>
                                          </p:val>
                                        </p:tav>
                                        <p:tav tm="100000">
                                          <p:val>
                                            <p:strVal val="#ppt_x"/>
                                          </p:val>
                                        </p:tav>
                                      </p:tavLst>
                                    </p:anim>
                                    <p:anim calcmode="lin" valueType="num">
                                      <p:cBhvr additive="base">
                                        <p:cTn id="15"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3">
                                            <p:txEl>
                                              <p:pRg st="0" end="0"/>
                                            </p:txEl>
                                          </p:spTgt>
                                        </p:tgtEl>
                                        <p:attrNameLst>
                                          <p:attrName>style.visibility</p:attrName>
                                        </p:attrNameLst>
                                      </p:cBhvr>
                                      <p:to>
                                        <p:strVal val="visible"/>
                                      </p:to>
                                    </p:set>
                                    <p:anim calcmode="lin" valueType="num">
                                      <p:cBhvr additive="base">
                                        <p:cTn id="20"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3">
                                            <p:txEl>
                                              <p:pRg st="1" end="1"/>
                                            </p:txEl>
                                          </p:spTgt>
                                        </p:tgtEl>
                                        <p:attrNameLst>
                                          <p:attrName>style.visibility</p:attrName>
                                        </p:attrNameLst>
                                      </p:cBhvr>
                                      <p:to>
                                        <p:strVal val="visible"/>
                                      </p:to>
                                    </p:set>
                                    <p:anim calcmode="lin" valueType="num">
                                      <p:cBhvr additive="base">
                                        <p:cTn id="26"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3">
                                            <p:txEl>
                                              <p:pRg st="2" end="2"/>
                                            </p:txEl>
                                          </p:spTgt>
                                        </p:tgtEl>
                                        <p:attrNameLst>
                                          <p:attrName>style.visibility</p:attrName>
                                        </p:attrNameLst>
                                      </p:cBhvr>
                                      <p:to>
                                        <p:strVal val="visible"/>
                                      </p:to>
                                    </p:set>
                                    <p:anim calcmode="lin" valueType="num">
                                      <p:cBhvr additive="base">
                                        <p:cTn id="3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3">
                                            <p:txEl>
                                              <p:pRg st="3" end="3"/>
                                            </p:txEl>
                                          </p:spTgt>
                                        </p:tgtEl>
                                        <p:attrNameLst>
                                          <p:attrName>style.visibility</p:attrName>
                                        </p:attrNameLst>
                                      </p:cBhvr>
                                      <p:to>
                                        <p:strVal val="visible"/>
                                      </p:to>
                                    </p:set>
                                    <p:animEffect transition="in" filter="fade">
                                      <p:cBhvr>
                                        <p:cTn id="38" dur="1000"/>
                                        <p:tgtEl>
                                          <p:spTgt spid="3">
                                            <p:txEl>
                                              <p:pRg st="3" end="3"/>
                                            </p:txEl>
                                          </p:spTgt>
                                        </p:tgtEl>
                                      </p:cBhvr>
                                    </p:animEffect>
                                    <p:anim calcmode="lin" valueType="num">
                                      <p:cBhvr>
                                        <p:cTn id="3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4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ítulo 10">
            <a:extLst>
              <a:ext uri="{FF2B5EF4-FFF2-40B4-BE49-F238E27FC236}">
                <a16:creationId xmlns:a16="http://schemas.microsoft.com/office/drawing/2014/main" id="{987C0EDD-BCB3-4818-B026-99F4F00A0A0B}"/>
              </a:ext>
            </a:extLst>
          </p:cNvPr>
          <p:cNvSpPr>
            <a:spLocks noGrp="1"/>
          </p:cNvSpPr>
          <p:nvPr>
            <p:ph type="title"/>
          </p:nvPr>
        </p:nvSpPr>
        <p:spPr>
          <a:xfrm>
            <a:off x="1132740" y="213275"/>
            <a:ext cx="6622755" cy="587393"/>
          </a:xfrm>
        </p:spPr>
        <p:txBody>
          <a:bodyPr>
            <a:normAutofit/>
          </a:bodyPr>
          <a:lstStyle/>
          <a:p>
            <a:pPr algn="ctr"/>
            <a:r>
              <a:rPr lang="es-ES" sz="2800" b="1" dirty="0">
                <a:latin typeface="+mn-lt"/>
              </a:rPr>
              <a:t>EJEMPLO PROCESO LADME IBUPROFENO</a:t>
            </a:r>
            <a:endParaRPr lang="es-CO" sz="2800" b="1" dirty="0">
              <a:latin typeface="+mn-lt"/>
            </a:endParaRPr>
          </a:p>
        </p:txBody>
      </p:sp>
      <p:sp>
        <p:nvSpPr>
          <p:cNvPr id="10" name="CuadroTexto 9">
            <a:extLst>
              <a:ext uri="{FF2B5EF4-FFF2-40B4-BE49-F238E27FC236}">
                <a16:creationId xmlns:a16="http://schemas.microsoft.com/office/drawing/2014/main" id="{6BCCD90A-23BB-4E3F-823F-DC74DFA3C740}"/>
              </a:ext>
            </a:extLst>
          </p:cNvPr>
          <p:cNvSpPr txBox="1"/>
          <p:nvPr/>
        </p:nvSpPr>
        <p:spPr>
          <a:xfrm>
            <a:off x="117622" y="969639"/>
            <a:ext cx="8908755" cy="3847207"/>
          </a:xfrm>
          <a:prstGeom prst="rect">
            <a:avLst/>
          </a:prstGeom>
          <a:noFill/>
        </p:spPr>
        <p:txBody>
          <a:bodyPr wrap="square">
            <a:spAutoFit/>
          </a:bodyPr>
          <a:lstStyle/>
          <a:p>
            <a:pPr algn="ctr"/>
            <a:r>
              <a:rPr lang="es-ES" b="1" dirty="0"/>
              <a:t>Propiedades farmacocinéticas </a:t>
            </a:r>
          </a:p>
          <a:p>
            <a:pPr algn="just"/>
            <a:endParaRPr lang="es-ES" dirty="0"/>
          </a:p>
          <a:p>
            <a:pPr algn="just"/>
            <a:r>
              <a:rPr lang="es-ES" sz="1600" dirty="0"/>
              <a:t>Ibuprofeno es un fármaco que tiene una farmacocinética de tipo lineal. </a:t>
            </a:r>
          </a:p>
          <a:p>
            <a:pPr marL="285750" indent="-285750" algn="just">
              <a:buFont typeface="Wingdings" panose="05000000000000000000" pitchFamily="2" charset="2"/>
              <a:buChar char="ü"/>
            </a:pPr>
            <a:r>
              <a:rPr lang="es-ES" sz="1600" b="1" dirty="0"/>
              <a:t>Absorción: </a:t>
            </a:r>
            <a:r>
              <a:rPr lang="es-ES" sz="1600" dirty="0"/>
              <a:t>Ibuprofeno por vía oral se absorbe rápida y aproximadamente un 80% en el tracto gastrointestinal. Las concentraciones plasmáticas máximas se alcanzan 1-2 horas después de la administración. </a:t>
            </a:r>
          </a:p>
          <a:p>
            <a:pPr marL="285750" indent="-285750" algn="just">
              <a:buFont typeface="Wingdings" panose="05000000000000000000" pitchFamily="2" charset="2"/>
              <a:buChar char="ü"/>
            </a:pPr>
            <a:r>
              <a:rPr lang="es-ES" sz="1600" b="1" dirty="0"/>
              <a:t>Distribución: </a:t>
            </a:r>
            <a:r>
              <a:rPr lang="es-ES" sz="1600" dirty="0"/>
              <a:t>el volumen aparente de distribución de ibuprofeno tras administración oral es de 0,1 a 0,2 L/kg, con una fuerte unión a proteínas plasmáticas entorno al 99%. </a:t>
            </a:r>
          </a:p>
          <a:p>
            <a:pPr marL="285750" indent="-285750" algn="just">
              <a:buFont typeface="Wingdings" panose="05000000000000000000" pitchFamily="2" charset="2"/>
              <a:buChar char="ü"/>
            </a:pPr>
            <a:r>
              <a:rPr lang="es-ES" sz="1600" b="1" dirty="0"/>
              <a:t>Metabolismo: </a:t>
            </a:r>
            <a:r>
              <a:rPr lang="es-ES" sz="1600" dirty="0"/>
              <a:t>Ibuprofeno es ampliamente metabolizado en el hígado por hidroxilación y carboxilación del grupo </a:t>
            </a:r>
            <a:r>
              <a:rPr lang="es-ES" sz="1600" dirty="0" err="1"/>
              <a:t>isobutilo</a:t>
            </a:r>
            <a:r>
              <a:rPr lang="es-ES" sz="1600" dirty="0"/>
              <a:t> y sus metabolitos carecen de actividad farmacológica. </a:t>
            </a:r>
          </a:p>
          <a:p>
            <a:pPr marL="285750" indent="-285750" algn="just">
              <a:buFont typeface="Wingdings" panose="05000000000000000000" pitchFamily="2" charset="2"/>
              <a:buChar char="ü"/>
            </a:pPr>
            <a:r>
              <a:rPr lang="es-ES" sz="1600" b="1" dirty="0"/>
              <a:t>Eliminación: </a:t>
            </a:r>
            <a:r>
              <a:rPr lang="es-ES" sz="1600" dirty="0"/>
              <a:t>la eliminación de ibuprofeno tiene lugar principalmente a nivel renal y se considera total al cabo de 24 horas. Un 10% aproximadamente se elimina de forma inalterada y un 90% se elimina en forma de metabolitos inactivos, principalmente como </a:t>
            </a:r>
            <a:r>
              <a:rPr lang="es-ES" sz="1600" dirty="0" err="1"/>
              <a:t>glucurónidos</a:t>
            </a:r>
            <a:r>
              <a:rPr lang="es-ES" sz="1600" dirty="0"/>
              <a:t>. La administración de Ibuprofeno con alimentos retrasa el </a:t>
            </a:r>
            <a:r>
              <a:rPr lang="es-ES" sz="1600" dirty="0" err="1"/>
              <a:t>Tmax</a:t>
            </a:r>
            <a:r>
              <a:rPr lang="es-ES" sz="1600" dirty="0"/>
              <a:t> (de ± 2 h en ayunas a ± 3 h después de tomar alimentos), aunque esto no tiene efectos sobre la magnitud de la absorción.</a:t>
            </a:r>
            <a:endParaRPr lang="es-CO" sz="1600" dirty="0"/>
          </a:p>
        </p:txBody>
      </p:sp>
    </p:spTree>
    <p:extLst>
      <p:ext uri="{BB962C8B-B14F-4D97-AF65-F5344CB8AC3E}">
        <p14:creationId xmlns:p14="http://schemas.microsoft.com/office/powerpoint/2010/main" val="1020216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10">
                                            <p:txEl>
                                              <p:pRg st="0" end="0"/>
                                            </p:txEl>
                                          </p:spTgt>
                                        </p:tgtEl>
                                        <p:attrNameLst>
                                          <p:attrName>style.visibility</p:attrName>
                                        </p:attrNameLst>
                                      </p:cBhvr>
                                      <p:to>
                                        <p:strVal val="visible"/>
                                      </p:to>
                                    </p:set>
                                    <p:anim calcmode="lin" valueType="num">
                                      <p:cBhvr additive="base">
                                        <p:cTn id="14"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1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10">
                                            <p:txEl>
                                              <p:pRg st="2" end="2"/>
                                            </p:txEl>
                                          </p:spTgt>
                                        </p:tgtEl>
                                        <p:attrNameLst>
                                          <p:attrName>style.visibility</p:attrName>
                                        </p:attrNameLst>
                                      </p:cBhvr>
                                      <p:to>
                                        <p:strVal val="visible"/>
                                      </p:to>
                                    </p:set>
                                    <p:animEffect transition="in" filter="fade">
                                      <p:cBhvr>
                                        <p:cTn id="20" dur="1000"/>
                                        <p:tgtEl>
                                          <p:spTgt spid="10">
                                            <p:txEl>
                                              <p:pRg st="2" end="2"/>
                                            </p:txEl>
                                          </p:spTgt>
                                        </p:tgtEl>
                                      </p:cBhvr>
                                    </p:animEffect>
                                    <p:anim calcmode="lin" valueType="num">
                                      <p:cBhvr>
                                        <p:cTn id="21" dur="10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22" dur="1000" fill="hold"/>
                                        <p:tgtEl>
                                          <p:spTgt spid="10">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10">
                                            <p:txEl>
                                              <p:pRg st="3" end="3"/>
                                            </p:txEl>
                                          </p:spTgt>
                                        </p:tgtEl>
                                        <p:attrNameLst>
                                          <p:attrName>style.visibility</p:attrName>
                                        </p:attrNameLst>
                                      </p:cBhvr>
                                      <p:to>
                                        <p:strVal val="visible"/>
                                      </p:to>
                                    </p:set>
                                    <p:animEffect transition="in" filter="fade">
                                      <p:cBhvr>
                                        <p:cTn id="27" dur="1000"/>
                                        <p:tgtEl>
                                          <p:spTgt spid="10">
                                            <p:txEl>
                                              <p:pRg st="3" end="3"/>
                                            </p:txEl>
                                          </p:spTgt>
                                        </p:tgtEl>
                                      </p:cBhvr>
                                    </p:animEffect>
                                    <p:anim calcmode="lin" valueType="num">
                                      <p:cBhvr>
                                        <p:cTn id="28" dur="1000" fill="hold"/>
                                        <p:tgtEl>
                                          <p:spTgt spid="10">
                                            <p:txEl>
                                              <p:pRg st="3" end="3"/>
                                            </p:txEl>
                                          </p:spTgt>
                                        </p:tgtEl>
                                        <p:attrNameLst>
                                          <p:attrName>ppt_x</p:attrName>
                                        </p:attrNameLst>
                                      </p:cBhvr>
                                      <p:tavLst>
                                        <p:tav tm="0">
                                          <p:val>
                                            <p:strVal val="#ppt_x"/>
                                          </p:val>
                                        </p:tav>
                                        <p:tav tm="100000">
                                          <p:val>
                                            <p:strVal val="#ppt_x"/>
                                          </p:val>
                                        </p:tav>
                                      </p:tavLst>
                                    </p:anim>
                                    <p:anim calcmode="lin" valueType="num">
                                      <p:cBhvr>
                                        <p:cTn id="29" dur="1000" fill="hold"/>
                                        <p:tgtEl>
                                          <p:spTgt spid="10">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10">
                                            <p:txEl>
                                              <p:pRg st="4" end="4"/>
                                            </p:txEl>
                                          </p:spTgt>
                                        </p:tgtEl>
                                        <p:attrNameLst>
                                          <p:attrName>style.visibility</p:attrName>
                                        </p:attrNameLst>
                                      </p:cBhvr>
                                      <p:to>
                                        <p:strVal val="visible"/>
                                      </p:to>
                                    </p:set>
                                    <p:animEffect transition="in" filter="fade">
                                      <p:cBhvr>
                                        <p:cTn id="34" dur="1000"/>
                                        <p:tgtEl>
                                          <p:spTgt spid="10">
                                            <p:txEl>
                                              <p:pRg st="4" end="4"/>
                                            </p:txEl>
                                          </p:spTgt>
                                        </p:tgtEl>
                                      </p:cBhvr>
                                    </p:animEffect>
                                    <p:anim calcmode="lin" valueType="num">
                                      <p:cBhvr>
                                        <p:cTn id="35" dur="1000" fill="hold"/>
                                        <p:tgtEl>
                                          <p:spTgt spid="10">
                                            <p:txEl>
                                              <p:pRg st="4" end="4"/>
                                            </p:txEl>
                                          </p:spTgt>
                                        </p:tgtEl>
                                        <p:attrNameLst>
                                          <p:attrName>ppt_x</p:attrName>
                                        </p:attrNameLst>
                                      </p:cBhvr>
                                      <p:tavLst>
                                        <p:tav tm="0">
                                          <p:val>
                                            <p:strVal val="#ppt_x"/>
                                          </p:val>
                                        </p:tav>
                                        <p:tav tm="100000">
                                          <p:val>
                                            <p:strVal val="#ppt_x"/>
                                          </p:val>
                                        </p:tav>
                                      </p:tavLst>
                                    </p:anim>
                                    <p:anim calcmode="lin" valueType="num">
                                      <p:cBhvr>
                                        <p:cTn id="36" dur="1000" fill="hold"/>
                                        <p:tgtEl>
                                          <p:spTgt spid="10">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10">
                                            <p:txEl>
                                              <p:pRg st="5" end="5"/>
                                            </p:txEl>
                                          </p:spTgt>
                                        </p:tgtEl>
                                        <p:attrNameLst>
                                          <p:attrName>style.visibility</p:attrName>
                                        </p:attrNameLst>
                                      </p:cBhvr>
                                      <p:to>
                                        <p:strVal val="visible"/>
                                      </p:to>
                                    </p:set>
                                    <p:animEffect transition="in" filter="fade">
                                      <p:cBhvr>
                                        <p:cTn id="41" dur="1000"/>
                                        <p:tgtEl>
                                          <p:spTgt spid="10">
                                            <p:txEl>
                                              <p:pRg st="5" end="5"/>
                                            </p:txEl>
                                          </p:spTgt>
                                        </p:tgtEl>
                                      </p:cBhvr>
                                    </p:animEffect>
                                    <p:anim calcmode="lin" valueType="num">
                                      <p:cBhvr>
                                        <p:cTn id="42" dur="1000" fill="hold"/>
                                        <p:tgtEl>
                                          <p:spTgt spid="10">
                                            <p:txEl>
                                              <p:pRg st="5" end="5"/>
                                            </p:txEl>
                                          </p:spTgt>
                                        </p:tgtEl>
                                        <p:attrNameLst>
                                          <p:attrName>ppt_x</p:attrName>
                                        </p:attrNameLst>
                                      </p:cBhvr>
                                      <p:tavLst>
                                        <p:tav tm="0">
                                          <p:val>
                                            <p:strVal val="#ppt_x"/>
                                          </p:val>
                                        </p:tav>
                                        <p:tav tm="100000">
                                          <p:val>
                                            <p:strVal val="#ppt_x"/>
                                          </p:val>
                                        </p:tav>
                                      </p:tavLst>
                                    </p:anim>
                                    <p:anim calcmode="lin" valueType="num">
                                      <p:cBhvr>
                                        <p:cTn id="43" dur="1000" fill="hold"/>
                                        <p:tgtEl>
                                          <p:spTgt spid="10">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10">
                                            <p:txEl>
                                              <p:pRg st="6" end="6"/>
                                            </p:txEl>
                                          </p:spTgt>
                                        </p:tgtEl>
                                        <p:attrNameLst>
                                          <p:attrName>style.visibility</p:attrName>
                                        </p:attrNameLst>
                                      </p:cBhvr>
                                      <p:to>
                                        <p:strVal val="visible"/>
                                      </p:to>
                                    </p:set>
                                    <p:animEffect transition="in" filter="fade">
                                      <p:cBhvr>
                                        <p:cTn id="48" dur="1000"/>
                                        <p:tgtEl>
                                          <p:spTgt spid="10">
                                            <p:txEl>
                                              <p:pRg st="6" end="6"/>
                                            </p:txEl>
                                          </p:spTgt>
                                        </p:tgtEl>
                                      </p:cBhvr>
                                    </p:animEffect>
                                    <p:anim calcmode="lin" valueType="num">
                                      <p:cBhvr>
                                        <p:cTn id="49" dur="1000" fill="hold"/>
                                        <p:tgtEl>
                                          <p:spTgt spid="10">
                                            <p:txEl>
                                              <p:pRg st="6" end="6"/>
                                            </p:txEl>
                                          </p:spTgt>
                                        </p:tgtEl>
                                        <p:attrNameLst>
                                          <p:attrName>ppt_x</p:attrName>
                                        </p:attrNameLst>
                                      </p:cBhvr>
                                      <p:tavLst>
                                        <p:tav tm="0">
                                          <p:val>
                                            <p:strVal val="#ppt_x"/>
                                          </p:val>
                                        </p:tav>
                                        <p:tav tm="100000">
                                          <p:val>
                                            <p:strVal val="#ppt_x"/>
                                          </p:val>
                                        </p:tav>
                                      </p:tavLst>
                                    </p:anim>
                                    <p:anim calcmode="lin" valueType="num">
                                      <p:cBhvr>
                                        <p:cTn id="50" dur="1000" fill="hold"/>
                                        <p:tgtEl>
                                          <p:spTgt spid="10">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ítulo 10">
            <a:extLst>
              <a:ext uri="{FF2B5EF4-FFF2-40B4-BE49-F238E27FC236}">
                <a16:creationId xmlns:a16="http://schemas.microsoft.com/office/drawing/2014/main" id="{987C0EDD-BCB3-4818-B026-99F4F00A0A0B}"/>
              </a:ext>
            </a:extLst>
          </p:cNvPr>
          <p:cNvSpPr>
            <a:spLocks noGrp="1"/>
          </p:cNvSpPr>
          <p:nvPr>
            <p:ph type="title"/>
          </p:nvPr>
        </p:nvSpPr>
        <p:spPr>
          <a:xfrm>
            <a:off x="1040643" y="285638"/>
            <a:ext cx="6622755" cy="587393"/>
          </a:xfrm>
        </p:spPr>
        <p:txBody>
          <a:bodyPr>
            <a:normAutofit fontScale="90000"/>
          </a:bodyPr>
          <a:lstStyle/>
          <a:p>
            <a:pPr algn="ctr"/>
            <a:r>
              <a:rPr lang="es-ES" sz="2800" b="1" dirty="0">
                <a:latin typeface="+mn-lt"/>
              </a:rPr>
              <a:t>EJEMPLO PROCESO LADME LEVONORGESTREL</a:t>
            </a:r>
            <a:endParaRPr lang="es-CO" sz="2800" b="1" dirty="0">
              <a:latin typeface="+mn-lt"/>
            </a:endParaRPr>
          </a:p>
        </p:txBody>
      </p:sp>
      <p:sp>
        <p:nvSpPr>
          <p:cNvPr id="10" name="CuadroTexto 9">
            <a:extLst>
              <a:ext uri="{FF2B5EF4-FFF2-40B4-BE49-F238E27FC236}">
                <a16:creationId xmlns:a16="http://schemas.microsoft.com/office/drawing/2014/main" id="{6BCCD90A-23BB-4E3F-823F-DC74DFA3C740}"/>
              </a:ext>
            </a:extLst>
          </p:cNvPr>
          <p:cNvSpPr txBox="1"/>
          <p:nvPr/>
        </p:nvSpPr>
        <p:spPr>
          <a:xfrm>
            <a:off x="117622" y="969639"/>
            <a:ext cx="8908755" cy="2554545"/>
          </a:xfrm>
          <a:prstGeom prst="rect">
            <a:avLst/>
          </a:prstGeom>
          <a:noFill/>
        </p:spPr>
        <p:txBody>
          <a:bodyPr wrap="square">
            <a:spAutoFit/>
          </a:bodyPr>
          <a:lstStyle/>
          <a:p>
            <a:pPr algn="ctr"/>
            <a:r>
              <a:rPr lang="es-ES" sz="1600" b="1" dirty="0"/>
              <a:t>Propiedades farmacocinéticas</a:t>
            </a:r>
          </a:p>
          <a:p>
            <a:pPr algn="ctr"/>
            <a:endParaRPr lang="es-ES" sz="1600" dirty="0"/>
          </a:p>
          <a:p>
            <a:pPr marL="285750" indent="-285750" algn="just">
              <a:buFont typeface="Wingdings" panose="05000000000000000000" pitchFamily="2" charset="2"/>
              <a:buChar char="ü"/>
            </a:pPr>
            <a:r>
              <a:rPr lang="es-ES" sz="1600" b="1" dirty="0"/>
              <a:t>Absorción: </a:t>
            </a:r>
            <a:r>
              <a:rPr lang="es-ES" sz="1600" dirty="0"/>
              <a:t>después de la administración oral de 1,5 mg de </a:t>
            </a:r>
            <a:r>
              <a:rPr lang="es-ES" sz="1600" dirty="0" err="1"/>
              <a:t>Levonorgestrel</a:t>
            </a:r>
            <a:r>
              <a:rPr lang="es-ES" sz="1600" dirty="0"/>
              <a:t>, se estima que la vida media plasmática del producto es de 43 horas. La concentración plasmática máxima de </a:t>
            </a:r>
            <a:r>
              <a:rPr lang="es-ES" sz="1600" dirty="0" err="1"/>
              <a:t>Levonorgestrel</a:t>
            </a:r>
            <a:r>
              <a:rPr lang="es-ES" sz="1600" dirty="0"/>
              <a:t> (aproximadamente 40 nmol/L) se alcanza a las 3 horas tras su administración.</a:t>
            </a:r>
          </a:p>
          <a:p>
            <a:pPr marL="285750" indent="-285750" algn="just">
              <a:buFont typeface="Wingdings" panose="05000000000000000000" pitchFamily="2" charset="2"/>
              <a:buChar char="ü"/>
            </a:pPr>
            <a:r>
              <a:rPr lang="es-ES" sz="1600" b="1" dirty="0"/>
              <a:t>Distribución/</a:t>
            </a:r>
            <a:r>
              <a:rPr lang="es-ES" sz="1600" b="1" dirty="0" err="1"/>
              <a:t>Biotransformación</a:t>
            </a:r>
            <a:r>
              <a:rPr lang="es-ES" sz="1600" b="1" dirty="0"/>
              <a:t>: </a:t>
            </a:r>
            <a:r>
              <a:rPr lang="es-ES" sz="1600" dirty="0"/>
              <a:t>el </a:t>
            </a:r>
            <a:r>
              <a:rPr lang="es-ES" sz="1600" dirty="0" err="1"/>
              <a:t>Levonorgestrel</a:t>
            </a:r>
            <a:r>
              <a:rPr lang="es-ES" sz="1600" dirty="0"/>
              <a:t> es hidroxilado en el hígado y los metabolitos se excretan como </a:t>
            </a:r>
            <a:r>
              <a:rPr lang="es-ES" sz="1600" dirty="0" err="1"/>
              <a:t>glucurónidos</a:t>
            </a:r>
            <a:r>
              <a:rPr lang="es-ES" sz="1600" dirty="0"/>
              <a:t> conjugados. </a:t>
            </a:r>
          </a:p>
          <a:p>
            <a:pPr marL="285750" indent="-285750" algn="just">
              <a:buFont typeface="Wingdings" panose="05000000000000000000" pitchFamily="2" charset="2"/>
              <a:buChar char="ü"/>
            </a:pPr>
            <a:r>
              <a:rPr lang="es-ES" sz="1600" b="1" dirty="0"/>
              <a:t>Eliminación:  </a:t>
            </a:r>
            <a:r>
              <a:rPr lang="es-ES" sz="1600" dirty="0"/>
              <a:t>la biodisponibilidad del </a:t>
            </a:r>
            <a:r>
              <a:rPr lang="es-ES" sz="1600" dirty="0" err="1"/>
              <a:t>Levonorgestrel</a:t>
            </a:r>
            <a:r>
              <a:rPr lang="es-ES" sz="1600" dirty="0"/>
              <a:t> oral es casi del 100%. En el plasma, </a:t>
            </a:r>
            <a:r>
              <a:rPr lang="es-ES" sz="1600" dirty="0" err="1"/>
              <a:t>Levonorgestrel</a:t>
            </a:r>
            <a:r>
              <a:rPr lang="es-ES" sz="1600" dirty="0"/>
              <a:t> se une fuertemente a la globulina fijadora de hormonas sexuales (SHBG). </a:t>
            </a:r>
            <a:r>
              <a:rPr lang="es-ES" sz="1600" dirty="0" err="1"/>
              <a:t>Levonorgestrel</a:t>
            </a:r>
            <a:r>
              <a:rPr lang="es-ES" sz="1600" dirty="0"/>
              <a:t> se elimina principalmente a través del riñón (60-80%) y del hígado (40-50%).</a:t>
            </a:r>
            <a:endParaRPr lang="es-CO" sz="1600" dirty="0"/>
          </a:p>
        </p:txBody>
      </p:sp>
    </p:spTree>
    <p:extLst>
      <p:ext uri="{BB962C8B-B14F-4D97-AF65-F5344CB8AC3E}">
        <p14:creationId xmlns:p14="http://schemas.microsoft.com/office/powerpoint/2010/main" val="1824401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fade">
                                      <p:cBhvr>
                                        <p:cTn id="13" dur="1000"/>
                                        <p:tgtEl>
                                          <p:spTgt spid="10">
                                            <p:txEl>
                                              <p:pRg st="0" end="0"/>
                                            </p:txEl>
                                          </p:spTgt>
                                        </p:tgtEl>
                                      </p:cBhvr>
                                    </p:animEffect>
                                    <p:anim calcmode="lin" valueType="num">
                                      <p:cBhvr>
                                        <p:cTn id="14"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10">
                                            <p:txEl>
                                              <p:pRg st="2" end="2"/>
                                            </p:txEl>
                                          </p:spTgt>
                                        </p:tgtEl>
                                        <p:attrNameLst>
                                          <p:attrName>style.visibility</p:attrName>
                                        </p:attrNameLst>
                                      </p:cBhvr>
                                      <p:to>
                                        <p:strVal val="visible"/>
                                      </p:to>
                                    </p:set>
                                    <p:anim calcmode="lin" valueType="num">
                                      <p:cBhvr additive="base">
                                        <p:cTn id="20" dur="500" fill="hold"/>
                                        <p:tgtEl>
                                          <p:spTgt spid="10">
                                            <p:txEl>
                                              <p:pRg st="2" end="2"/>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10">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10">
                                            <p:txEl>
                                              <p:pRg st="3" end="3"/>
                                            </p:txEl>
                                          </p:spTgt>
                                        </p:tgtEl>
                                        <p:attrNameLst>
                                          <p:attrName>style.visibility</p:attrName>
                                        </p:attrNameLst>
                                      </p:cBhvr>
                                      <p:to>
                                        <p:strVal val="visible"/>
                                      </p:to>
                                    </p:set>
                                    <p:anim calcmode="lin" valueType="num">
                                      <p:cBhvr additive="base">
                                        <p:cTn id="26" dur="500" fill="hold"/>
                                        <p:tgtEl>
                                          <p:spTgt spid="10">
                                            <p:txEl>
                                              <p:pRg st="3" end="3"/>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10">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10">
                                            <p:txEl>
                                              <p:pRg st="4" end="4"/>
                                            </p:txEl>
                                          </p:spTgt>
                                        </p:tgtEl>
                                        <p:attrNameLst>
                                          <p:attrName>style.visibility</p:attrName>
                                        </p:attrNameLst>
                                      </p:cBhvr>
                                      <p:to>
                                        <p:strVal val="visible"/>
                                      </p:to>
                                    </p:set>
                                    <p:animEffect transition="in" filter="fade">
                                      <p:cBhvr>
                                        <p:cTn id="32" dur="1000"/>
                                        <p:tgtEl>
                                          <p:spTgt spid="10">
                                            <p:txEl>
                                              <p:pRg st="4" end="4"/>
                                            </p:txEl>
                                          </p:spTgt>
                                        </p:tgtEl>
                                      </p:cBhvr>
                                    </p:animEffect>
                                    <p:anim calcmode="lin" valueType="num">
                                      <p:cBhvr>
                                        <p:cTn id="33" dur="1000" fill="hold"/>
                                        <p:tgtEl>
                                          <p:spTgt spid="10">
                                            <p:txEl>
                                              <p:pRg st="4" end="4"/>
                                            </p:txEl>
                                          </p:spTgt>
                                        </p:tgtEl>
                                        <p:attrNameLst>
                                          <p:attrName>ppt_x</p:attrName>
                                        </p:attrNameLst>
                                      </p:cBhvr>
                                      <p:tavLst>
                                        <p:tav tm="0">
                                          <p:val>
                                            <p:strVal val="#ppt_x"/>
                                          </p:val>
                                        </p:tav>
                                        <p:tav tm="100000">
                                          <p:val>
                                            <p:strVal val="#ppt_x"/>
                                          </p:val>
                                        </p:tav>
                                      </p:tavLst>
                                    </p:anim>
                                    <p:anim calcmode="lin" valueType="num">
                                      <p:cBhvr>
                                        <p:cTn id="34" dur="1000" fill="hold"/>
                                        <p:tgtEl>
                                          <p:spTgt spid="10">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arcador de contenido 8">
            <a:extLst>
              <a:ext uri="{FF2B5EF4-FFF2-40B4-BE49-F238E27FC236}">
                <a16:creationId xmlns:a16="http://schemas.microsoft.com/office/drawing/2014/main" id="{D04555F9-2C6D-400D-B9E2-750E0283A6DF}"/>
              </a:ext>
            </a:extLst>
          </p:cNvPr>
          <p:cNvSpPr>
            <a:spLocks noGrp="1"/>
          </p:cNvSpPr>
          <p:nvPr>
            <p:ph idx="1"/>
          </p:nvPr>
        </p:nvSpPr>
        <p:spPr>
          <a:xfrm>
            <a:off x="180754" y="943618"/>
            <a:ext cx="8782492" cy="3649348"/>
          </a:xfrm>
        </p:spPr>
        <p:txBody>
          <a:bodyPr>
            <a:normAutofit fontScale="70000" lnSpcReduction="20000"/>
          </a:bodyPr>
          <a:lstStyle/>
          <a:p>
            <a:pPr marL="0" indent="0" algn="ctr">
              <a:buNone/>
            </a:pPr>
            <a:r>
              <a:rPr lang="es-ES" b="1" dirty="0"/>
              <a:t> Propiedades farmacocinéticas</a:t>
            </a:r>
          </a:p>
          <a:p>
            <a:pPr marL="0" indent="0" algn="ctr">
              <a:buNone/>
            </a:pPr>
            <a:endParaRPr lang="es-ES" b="1" dirty="0"/>
          </a:p>
          <a:p>
            <a:pPr marL="0" indent="0" algn="just">
              <a:lnSpc>
                <a:spcPct val="120000"/>
              </a:lnSpc>
              <a:buNone/>
            </a:pPr>
            <a:r>
              <a:rPr lang="es-ES" dirty="0"/>
              <a:t>Por vía oral la biodisponibilidad de paracetamol es del 75-85%. Se absorbe amplia y rápidamente, las concentraciones plasmáticas máximas se alcanzan en función de la forma farmacéutica con un tiempo de 0,5 a 2 horas. La velocidad y el grado de absorción por vía rectal dependerán de la composición de la base del supositorio. El grado de unión a proteínas plasmáticas es de 10%. El tiempo que transcurre hasta lograr el efecto máximo es de 1 a 3 horas, y la duración de la acción es de 3 a 4 horas. El metabolismo del paracetamol experimenta un efecto de primer paso hepático, siguiendo una cinética lineal. Sin embargo, esta linealidad desaparece cuando se administran dosis superiores a 2 g. El paracetamol se metaboliza fundamentalmente en el hígado (90-95%), siendo eliminado principalmente en orina como un conjugado con el ácido glucurónico, y en menor proporción con el ácido sulfúrico y la cisteína; menos del 5% se excreta en forma inalterada. La semivida de eliminación es de 1,5 - 3 horas (aumenta en caso de sobredosis y en pacientes con insuficiencia hepática, ancianos y niños). Dosis elevadas pueden saturar los mecanismos habituales de metabolización hepática, lo que hace que se utilicen vías metabólicas alternativas que dan lugar a metabolitos hepatotóxicos y posiblemente nefrotóxicos, por agotamiento de glutatión.</a:t>
            </a:r>
            <a:endParaRPr lang="es-CO" dirty="0"/>
          </a:p>
        </p:txBody>
      </p:sp>
      <p:sp>
        <p:nvSpPr>
          <p:cNvPr id="11" name="Título 10">
            <a:extLst>
              <a:ext uri="{FF2B5EF4-FFF2-40B4-BE49-F238E27FC236}">
                <a16:creationId xmlns:a16="http://schemas.microsoft.com/office/drawing/2014/main" id="{987C0EDD-BCB3-4818-B026-99F4F00A0A0B}"/>
              </a:ext>
            </a:extLst>
          </p:cNvPr>
          <p:cNvSpPr>
            <a:spLocks noGrp="1"/>
          </p:cNvSpPr>
          <p:nvPr>
            <p:ph type="title"/>
          </p:nvPr>
        </p:nvSpPr>
        <p:spPr>
          <a:xfrm>
            <a:off x="777506" y="114599"/>
            <a:ext cx="6622755" cy="587393"/>
          </a:xfrm>
        </p:spPr>
        <p:txBody>
          <a:bodyPr>
            <a:normAutofit fontScale="90000"/>
          </a:bodyPr>
          <a:lstStyle/>
          <a:p>
            <a:pPr algn="ctr"/>
            <a:r>
              <a:rPr lang="es-ES" sz="2800" b="1" dirty="0">
                <a:latin typeface="+mn-lt"/>
              </a:rPr>
              <a:t>EJEMPLO PROCESO LADME ACETAMINOFÉN</a:t>
            </a:r>
            <a:endParaRPr lang="es-CO" sz="2800" b="1" dirty="0">
              <a:latin typeface="+mn-lt"/>
            </a:endParaRPr>
          </a:p>
        </p:txBody>
      </p:sp>
    </p:spTree>
    <p:extLst>
      <p:ext uri="{BB962C8B-B14F-4D97-AF65-F5344CB8AC3E}">
        <p14:creationId xmlns:p14="http://schemas.microsoft.com/office/powerpoint/2010/main" val="230524753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arcador de contenido 8">
            <a:extLst>
              <a:ext uri="{FF2B5EF4-FFF2-40B4-BE49-F238E27FC236}">
                <a16:creationId xmlns:a16="http://schemas.microsoft.com/office/drawing/2014/main" id="{D04555F9-2C6D-400D-B9E2-750E0283A6DF}"/>
              </a:ext>
            </a:extLst>
          </p:cNvPr>
          <p:cNvSpPr>
            <a:spLocks noGrp="1"/>
          </p:cNvSpPr>
          <p:nvPr>
            <p:ph idx="1"/>
          </p:nvPr>
        </p:nvSpPr>
        <p:spPr>
          <a:xfrm>
            <a:off x="180754" y="1379553"/>
            <a:ext cx="8782492" cy="3649348"/>
          </a:xfrm>
        </p:spPr>
        <p:txBody>
          <a:bodyPr>
            <a:normAutofit fontScale="77500" lnSpcReduction="20000"/>
          </a:bodyPr>
          <a:lstStyle/>
          <a:p>
            <a:pPr marL="0" indent="0" algn="ctr">
              <a:buNone/>
            </a:pPr>
            <a:r>
              <a:rPr lang="es-ES" b="1" dirty="0"/>
              <a:t> Propiedades farmacocinéticas</a:t>
            </a:r>
          </a:p>
          <a:p>
            <a:pPr marL="0" indent="0" algn="just">
              <a:lnSpc>
                <a:spcPct val="150000"/>
              </a:lnSpc>
              <a:buNone/>
            </a:pPr>
            <a:r>
              <a:rPr lang="es-ES" sz="1600" dirty="0"/>
              <a:t>Por vía oral la biodisponibilidad de paracetamol es del 75-85%. </a:t>
            </a:r>
            <a:r>
              <a:rPr lang="es-ES" sz="1600" dirty="0">
                <a:highlight>
                  <a:srgbClr val="FFFF00"/>
                </a:highlight>
              </a:rPr>
              <a:t>Se absorbe amplia y rápidamente, las concentraciones plasmáticas máximas se alcanzan en función de la forma farmacéutica con un tiempo de 0,5 a 2 horas. La velocidad y el grado de absorción por vía rectal dependerán de la composición de la base del supositorio</a:t>
            </a:r>
            <a:r>
              <a:rPr lang="es-ES" sz="1600" dirty="0"/>
              <a:t>. </a:t>
            </a:r>
            <a:r>
              <a:rPr lang="es-ES" sz="1600" dirty="0">
                <a:highlight>
                  <a:srgbClr val="00FFFF"/>
                </a:highlight>
              </a:rPr>
              <a:t>El grado de unión a proteínas plasmáticas es de un 10%. El tiempo que transcurre hasta lograr el efecto máximo es de 1 a 3 horas, y la duración de la acción es de 3 a 4 horas</a:t>
            </a:r>
            <a:r>
              <a:rPr lang="es-ES" sz="1600" dirty="0"/>
              <a:t>. El metabolismo del paracetamol experimenta un efecto de primer paso hepático, siguiendo una cinética lineal. Sin embargo, esta linealidad desaparece cuando se administran dosis superiores a 2 g</a:t>
            </a:r>
            <a:r>
              <a:rPr lang="es-ES" sz="1600" dirty="0">
                <a:highlight>
                  <a:srgbClr val="C0C0C0"/>
                </a:highlight>
              </a:rPr>
              <a:t>. El paracetamol se metaboliza fundamentalmente en el hígado (90-95%), </a:t>
            </a:r>
            <a:r>
              <a:rPr lang="es-ES" sz="1600" dirty="0">
                <a:highlight>
                  <a:srgbClr val="00FF00"/>
                </a:highlight>
              </a:rPr>
              <a:t>siendo eliminado principalmente en orina como un conjugado con el ácido glucurónico, y en menor proporción con el ácido sulfúrico y la cisteína; menos del 5% se excreta en forma inalterada</a:t>
            </a:r>
            <a:r>
              <a:rPr lang="es-ES" sz="1600" dirty="0"/>
              <a:t>. La semivida de eliminación es de 1,5-3 horas (aumenta en caso de sobredosis y en pacientes con insuficiencia hepática, ancianos y niños). Dosis elevadas pueden saturar los mecanismos habituales de metabolización hepática, lo que hace que se utilicen vías metabólicas alternativas que dan lugar a metabolitos hepatotóxicos y posiblemente nefrotóxicos, por agotamiento de glutatión.</a:t>
            </a:r>
            <a:endParaRPr lang="es-CO" sz="1600" dirty="0"/>
          </a:p>
        </p:txBody>
      </p:sp>
      <p:sp>
        <p:nvSpPr>
          <p:cNvPr id="11" name="Título 10">
            <a:extLst>
              <a:ext uri="{FF2B5EF4-FFF2-40B4-BE49-F238E27FC236}">
                <a16:creationId xmlns:a16="http://schemas.microsoft.com/office/drawing/2014/main" id="{987C0EDD-BCB3-4818-B026-99F4F00A0A0B}"/>
              </a:ext>
            </a:extLst>
          </p:cNvPr>
          <p:cNvSpPr>
            <a:spLocks noGrp="1"/>
          </p:cNvSpPr>
          <p:nvPr>
            <p:ph type="title"/>
          </p:nvPr>
        </p:nvSpPr>
        <p:spPr>
          <a:xfrm>
            <a:off x="777506" y="114599"/>
            <a:ext cx="6622755" cy="587393"/>
          </a:xfrm>
        </p:spPr>
        <p:txBody>
          <a:bodyPr>
            <a:normAutofit fontScale="90000"/>
          </a:bodyPr>
          <a:lstStyle/>
          <a:p>
            <a:pPr algn="ctr"/>
            <a:r>
              <a:rPr lang="es-ES" sz="2800" b="1" dirty="0">
                <a:latin typeface="+mn-lt"/>
              </a:rPr>
              <a:t>EJEMPLO PROCESO LADME ACETAMINOFÉN</a:t>
            </a:r>
            <a:endParaRPr lang="es-CO" sz="2800" b="1" dirty="0">
              <a:latin typeface="+mn-lt"/>
            </a:endParaRPr>
          </a:p>
        </p:txBody>
      </p:sp>
      <p:sp>
        <p:nvSpPr>
          <p:cNvPr id="12" name="CuadroTexto 11">
            <a:extLst>
              <a:ext uri="{FF2B5EF4-FFF2-40B4-BE49-F238E27FC236}">
                <a16:creationId xmlns:a16="http://schemas.microsoft.com/office/drawing/2014/main" id="{D568EE56-DF65-422A-81F8-9873DD3057BD}"/>
              </a:ext>
            </a:extLst>
          </p:cNvPr>
          <p:cNvSpPr txBox="1"/>
          <p:nvPr/>
        </p:nvSpPr>
        <p:spPr>
          <a:xfrm>
            <a:off x="1085185" y="777162"/>
            <a:ext cx="6007395" cy="369332"/>
          </a:xfrm>
          <a:prstGeom prst="rect">
            <a:avLst/>
          </a:prstGeom>
          <a:noFill/>
        </p:spPr>
        <p:txBody>
          <a:bodyPr wrap="square" rtlCol="0">
            <a:spAutoFit/>
          </a:bodyPr>
          <a:lstStyle/>
          <a:p>
            <a:pPr algn="ctr"/>
            <a:r>
              <a:rPr lang="es-ES" b="1" dirty="0">
                <a:highlight>
                  <a:srgbClr val="FFFF00"/>
                </a:highlight>
              </a:rPr>
              <a:t>Absorción    </a:t>
            </a:r>
            <a:r>
              <a:rPr lang="es-ES" b="1" dirty="0">
                <a:highlight>
                  <a:srgbClr val="00FFFF"/>
                </a:highlight>
              </a:rPr>
              <a:t>Distribución </a:t>
            </a:r>
            <a:r>
              <a:rPr lang="es-ES" b="1" dirty="0">
                <a:highlight>
                  <a:srgbClr val="FFFF00"/>
                </a:highlight>
              </a:rPr>
              <a:t>     </a:t>
            </a:r>
            <a:r>
              <a:rPr lang="es-ES" b="1" dirty="0">
                <a:highlight>
                  <a:srgbClr val="C0C0C0"/>
                </a:highlight>
              </a:rPr>
              <a:t>Metabolismo</a:t>
            </a:r>
            <a:r>
              <a:rPr lang="es-ES" b="1" dirty="0">
                <a:highlight>
                  <a:srgbClr val="FFFF00"/>
                </a:highlight>
              </a:rPr>
              <a:t>        </a:t>
            </a:r>
            <a:r>
              <a:rPr lang="es-ES" b="1" dirty="0">
                <a:highlight>
                  <a:srgbClr val="00FF00"/>
                </a:highlight>
              </a:rPr>
              <a:t>Excreción</a:t>
            </a:r>
            <a:r>
              <a:rPr lang="es-ES" b="1" dirty="0">
                <a:highlight>
                  <a:srgbClr val="FFFF00"/>
                </a:highlight>
              </a:rPr>
              <a:t>   </a:t>
            </a:r>
            <a:endParaRPr lang="es-CO" b="1" dirty="0">
              <a:highlight>
                <a:srgbClr val="FFFF00"/>
              </a:highlight>
            </a:endParaRPr>
          </a:p>
        </p:txBody>
      </p:sp>
    </p:spTree>
    <p:extLst>
      <p:ext uri="{BB962C8B-B14F-4D97-AF65-F5344CB8AC3E}">
        <p14:creationId xmlns:p14="http://schemas.microsoft.com/office/powerpoint/2010/main" val="455306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uadroTexto 12">
            <a:extLst>
              <a:ext uri="{FF2B5EF4-FFF2-40B4-BE49-F238E27FC236}">
                <a16:creationId xmlns:a16="http://schemas.microsoft.com/office/drawing/2014/main" id="{67C275A4-B6EC-4168-8B86-56343130D169}"/>
              </a:ext>
            </a:extLst>
          </p:cNvPr>
          <p:cNvSpPr txBox="1"/>
          <p:nvPr/>
        </p:nvSpPr>
        <p:spPr>
          <a:xfrm>
            <a:off x="383499" y="121718"/>
            <a:ext cx="8495413" cy="4278094"/>
          </a:xfrm>
          <a:prstGeom prst="rect">
            <a:avLst/>
          </a:prstGeom>
          <a:noFill/>
        </p:spPr>
        <p:txBody>
          <a:bodyPr wrap="square">
            <a:spAutoFit/>
          </a:bodyPr>
          <a:lstStyle/>
          <a:p>
            <a:pPr algn="ctr"/>
            <a:r>
              <a:rPr lang="es-CO" sz="3200" b="1" i="0" u="none" strike="noStrike" baseline="0" dirty="0">
                <a:solidFill>
                  <a:srgbClr val="000000"/>
                </a:solidFill>
              </a:rPr>
              <a:t>C</a:t>
            </a:r>
            <a:r>
              <a:rPr lang="es-CO" sz="2800" b="1" i="0" u="none" strike="noStrike" baseline="0" dirty="0">
                <a:solidFill>
                  <a:srgbClr val="000000"/>
                </a:solidFill>
              </a:rPr>
              <a:t>ONCLUSIONES</a:t>
            </a:r>
            <a:r>
              <a:rPr lang="es-CO" sz="2800" b="0" i="0" u="none" strike="noStrike" baseline="0" dirty="0">
                <a:solidFill>
                  <a:srgbClr val="000000"/>
                </a:solidFill>
              </a:rPr>
              <a:t> </a:t>
            </a:r>
          </a:p>
          <a:p>
            <a:pPr algn="ctr"/>
            <a:endParaRPr lang="es-CO" sz="2400" b="0" i="0" u="none" strike="noStrike" baseline="0" dirty="0">
              <a:solidFill>
                <a:srgbClr val="000000"/>
              </a:solidFill>
              <a:latin typeface="Arvo"/>
            </a:endParaRPr>
          </a:p>
          <a:p>
            <a:pPr algn="just"/>
            <a:r>
              <a:rPr lang="es-ES" sz="1800" b="0" i="0" u="none" strike="noStrike" baseline="0" dirty="0">
                <a:solidFill>
                  <a:srgbClr val="000000"/>
                </a:solidFill>
                <a:latin typeface="Caecilia LT Std Light"/>
              </a:rPr>
              <a:t>Conocer sobre las diferentes formas farmacéuticas facilita al personal de salud, y en especial</a:t>
            </a:r>
            <a:r>
              <a:rPr lang="es-ES" sz="1800" b="0" i="0" u="none" strike="noStrike" dirty="0">
                <a:solidFill>
                  <a:srgbClr val="000000"/>
                </a:solidFill>
                <a:latin typeface="Caecilia LT Std Light"/>
              </a:rPr>
              <a:t> quienes intervienen en los establecimientos y servicios farmacéuticos</a:t>
            </a:r>
            <a:r>
              <a:rPr lang="es-ES" dirty="0">
                <a:solidFill>
                  <a:srgbClr val="000000"/>
                </a:solidFill>
                <a:latin typeface="Caecilia LT Std Light"/>
              </a:rPr>
              <a:t>. </a:t>
            </a:r>
          </a:p>
          <a:p>
            <a:pPr algn="just"/>
            <a:endParaRPr lang="es-ES" dirty="0">
              <a:solidFill>
                <a:srgbClr val="000000"/>
              </a:solidFill>
              <a:latin typeface="Caecilia LT Std Light"/>
            </a:endParaRPr>
          </a:p>
          <a:p>
            <a:pPr algn="just"/>
            <a:r>
              <a:rPr lang="es-ES" dirty="0">
                <a:solidFill>
                  <a:srgbClr val="000000"/>
                </a:solidFill>
                <a:latin typeface="Caecilia LT Std Light"/>
              </a:rPr>
              <a:t>La dispensación tiene una relación directa</a:t>
            </a:r>
            <a:r>
              <a:rPr lang="es-ES" sz="1800" b="0" i="0" u="none" strike="noStrike" baseline="0" dirty="0">
                <a:solidFill>
                  <a:srgbClr val="000000"/>
                </a:solidFill>
                <a:latin typeface="Caecilia LT Std Light"/>
              </a:rPr>
              <a:t> con</a:t>
            </a:r>
            <a:r>
              <a:rPr lang="es-ES" sz="1800" b="0" i="0" u="none" strike="noStrike" dirty="0">
                <a:solidFill>
                  <a:srgbClr val="000000"/>
                </a:solidFill>
                <a:latin typeface="Caecilia LT Std Light"/>
              </a:rPr>
              <a:t> las</a:t>
            </a:r>
            <a:r>
              <a:rPr lang="es-ES" sz="1800" b="0" i="0" u="none" strike="noStrike" baseline="0" dirty="0">
                <a:solidFill>
                  <a:srgbClr val="000000"/>
                </a:solidFill>
                <a:latin typeface="Caecilia LT Std Light"/>
              </a:rPr>
              <a:t> diferentes vías de administración, toda vez que los fármacos vienen en diferentes presentaciones, lo que permite su correcta administración. </a:t>
            </a:r>
          </a:p>
          <a:p>
            <a:pPr algn="just"/>
            <a:endParaRPr lang="es-ES" sz="1800" b="0" i="0" u="none" strike="noStrike" baseline="0" dirty="0">
              <a:solidFill>
                <a:srgbClr val="000000"/>
              </a:solidFill>
              <a:latin typeface="Caecilia LT Std Light"/>
            </a:endParaRPr>
          </a:p>
          <a:p>
            <a:pPr algn="just"/>
            <a:r>
              <a:rPr lang="es-ES" sz="1800" b="0" i="0" u="none" strike="noStrike" baseline="0" dirty="0">
                <a:solidFill>
                  <a:srgbClr val="000000"/>
                </a:solidFill>
                <a:latin typeface="Caecilia LT Std Light"/>
              </a:rPr>
              <a:t>La tarea de </a:t>
            </a:r>
            <a:r>
              <a:rPr lang="es-ES" dirty="0">
                <a:solidFill>
                  <a:srgbClr val="000000"/>
                </a:solidFill>
                <a:latin typeface="Caecilia LT Std Light"/>
              </a:rPr>
              <a:t>dispensar</a:t>
            </a:r>
            <a:r>
              <a:rPr lang="es-ES" sz="1800" b="0" i="0" u="none" strike="noStrike" baseline="0" dirty="0">
                <a:solidFill>
                  <a:srgbClr val="000000"/>
                </a:solidFill>
                <a:latin typeface="Caecilia LT Std Light"/>
              </a:rPr>
              <a:t> medicamentos es una intervención que exige mucho cuidado y, sobre todo, mucho conocimiento sobre los principios básicos de farmacología. Es una tarea que se debe hacer de forma precisa en la que se cumplan todas las normas básicas para garantizar una correcta administración. </a:t>
            </a:r>
            <a:endParaRPr lang="es-CO" dirty="0"/>
          </a:p>
        </p:txBody>
      </p:sp>
    </p:spTree>
    <p:extLst>
      <p:ext uri="{BB962C8B-B14F-4D97-AF65-F5344CB8AC3E}">
        <p14:creationId xmlns:p14="http://schemas.microsoft.com/office/powerpoint/2010/main" val="1184758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 calcmode="lin" valueType="num">
                                      <p:cBhvr additive="base">
                                        <p:cTn id="7"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13">
                                            <p:txEl>
                                              <p:pRg st="2" end="2"/>
                                            </p:txEl>
                                          </p:spTgt>
                                        </p:tgtEl>
                                        <p:attrNameLst>
                                          <p:attrName>style.visibility</p:attrName>
                                        </p:attrNameLst>
                                      </p:cBhvr>
                                      <p:to>
                                        <p:strVal val="visible"/>
                                      </p:to>
                                    </p:set>
                                    <p:animEffect transition="in" filter="fade">
                                      <p:cBhvr>
                                        <p:cTn id="13" dur="1000"/>
                                        <p:tgtEl>
                                          <p:spTgt spid="13">
                                            <p:txEl>
                                              <p:pRg st="2" end="2"/>
                                            </p:txEl>
                                          </p:spTgt>
                                        </p:tgtEl>
                                      </p:cBhvr>
                                    </p:animEffect>
                                    <p:anim calcmode="lin" valueType="num">
                                      <p:cBhvr>
                                        <p:cTn id="14" dur="1000" fill="hold"/>
                                        <p:tgtEl>
                                          <p:spTgt spid="13">
                                            <p:txEl>
                                              <p:pRg st="2" end="2"/>
                                            </p:txEl>
                                          </p:spTgt>
                                        </p:tgtEl>
                                        <p:attrNameLst>
                                          <p:attrName>ppt_x</p:attrName>
                                        </p:attrNameLst>
                                      </p:cBhvr>
                                      <p:tavLst>
                                        <p:tav tm="0">
                                          <p:val>
                                            <p:strVal val="#ppt_x"/>
                                          </p:val>
                                        </p:tav>
                                        <p:tav tm="100000">
                                          <p:val>
                                            <p:strVal val="#ppt_x"/>
                                          </p:val>
                                        </p:tav>
                                      </p:tavLst>
                                    </p:anim>
                                    <p:anim calcmode="lin" valueType="num">
                                      <p:cBhvr>
                                        <p:cTn id="15" dur="1000" fill="hold"/>
                                        <p:tgtEl>
                                          <p:spTgt spid="1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13">
                                            <p:txEl>
                                              <p:pRg st="4" end="4"/>
                                            </p:txEl>
                                          </p:spTgt>
                                        </p:tgtEl>
                                        <p:attrNameLst>
                                          <p:attrName>style.visibility</p:attrName>
                                        </p:attrNameLst>
                                      </p:cBhvr>
                                      <p:to>
                                        <p:strVal val="visible"/>
                                      </p:to>
                                    </p:set>
                                    <p:animEffect transition="in" filter="fade">
                                      <p:cBhvr>
                                        <p:cTn id="20" dur="1000"/>
                                        <p:tgtEl>
                                          <p:spTgt spid="13">
                                            <p:txEl>
                                              <p:pRg st="4" end="4"/>
                                            </p:txEl>
                                          </p:spTgt>
                                        </p:tgtEl>
                                      </p:cBhvr>
                                    </p:animEffect>
                                    <p:anim calcmode="lin" valueType="num">
                                      <p:cBhvr>
                                        <p:cTn id="21" dur="1000" fill="hold"/>
                                        <p:tgtEl>
                                          <p:spTgt spid="13">
                                            <p:txEl>
                                              <p:pRg st="4" end="4"/>
                                            </p:txEl>
                                          </p:spTgt>
                                        </p:tgtEl>
                                        <p:attrNameLst>
                                          <p:attrName>ppt_x</p:attrName>
                                        </p:attrNameLst>
                                      </p:cBhvr>
                                      <p:tavLst>
                                        <p:tav tm="0">
                                          <p:val>
                                            <p:strVal val="#ppt_x"/>
                                          </p:val>
                                        </p:tav>
                                        <p:tav tm="100000">
                                          <p:val>
                                            <p:strVal val="#ppt_x"/>
                                          </p:val>
                                        </p:tav>
                                      </p:tavLst>
                                    </p:anim>
                                    <p:anim calcmode="lin" valueType="num">
                                      <p:cBhvr>
                                        <p:cTn id="22" dur="1000" fill="hold"/>
                                        <p:tgtEl>
                                          <p:spTgt spid="1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978495" y="61172"/>
            <a:ext cx="6103087" cy="561372"/>
          </a:xfrm>
          <a:prstGeom prst="rect">
            <a:avLst/>
          </a:prstGeom>
          <a:noFill/>
          <a:ln w="9525" algn="ctr">
            <a:noFill/>
            <a:miter lim="800000"/>
            <a:headEnd/>
            <a:tailEnd/>
          </a:ln>
          <a:effectLst/>
        </p:spPr>
        <p:txBody>
          <a:bodyPr wrap="square">
            <a:spAutoFit/>
          </a:bodyPr>
          <a:lstStyle/>
          <a:p>
            <a:pPr algn="ctr">
              <a:lnSpc>
                <a:spcPct val="140000"/>
              </a:lnSpc>
              <a:spcBef>
                <a:spcPct val="50000"/>
              </a:spcBef>
              <a:defRPr/>
            </a:pPr>
            <a:r>
              <a:rPr lang="es-MX" sz="2400" b="1" dirty="0">
                <a:effectLst>
                  <a:outerShdw blurRad="38100" dist="38100" dir="2700000" algn="tl">
                    <a:srgbClr val="C0C0C0"/>
                  </a:outerShdw>
                </a:effectLst>
              </a:rPr>
              <a:t>3. CONCEPTOS GENERALES</a:t>
            </a:r>
            <a:endParaRPr lang="es-ES" sz="2400" b="1" dirty="0">
              <a:effectLst>
                <a:outerShdw blurRad="38100" dist="38100" dir="2700000" algn="tl">
                  <a:srgbClr val="C0C0C0"/>
                </a:outerShdw>
              </a:effectLst>
            </a:endParaRPr>
          </a:p>
        </p:txBody>
      </p:sp>
      <p:pic>
        <p:nvPicPr>
          <p:cNvPr id="4" name="Imagen 3">
            <a:extLst>
              <a:ext uri="{FF2B5EF4-FFF2-40B4-BE49-F238E27FC236}">
                <a16:creationId xmlns:a16="http://schemas.microsoft.com/office/drawing/2014/main" id="{EDAA8507-2A00-4034-A76C-0540A8C37016}"/>
              </a:ext>
            </a:extLst>
          </p:cNvPr>
          <p:cNvPicPr>
            <a:picLocks noChangeAspect="1"/>
          </p:cNvPicPr>
          <p:nvPr/>
        </p:nvPicPr>
        <p:blipFill rotWithShape="1">
          <a:blip r:embed="rId2"/>
          <a:srcRect l="39260" t="22120" r="15681" b="19586"/>
          <a:stretch/>
        </p:blipFill>
        <p:spPr>
          <a:xfrm>
            <a:off x="712382" y="818707"/>
            <a:ext cx="7432158" cy="410416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922850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01F493F1-D8CC-4BA0-BB48-721410FB14D0}"/>
              </a:ext>
            </a:extLst>
          </p:cNvPr>
          <p:cNvSpPr txBox="1"/>
          <p:nvPr/>
        </p:nvSpPr>
        <p:spPr>
          <a:xfrm>
            <a:off x="952752" y="1722475"/>
            <a:ext cx="7238496" cy="1107996"/>
          </a:xfrm>
          <a:prstGeom prst="rect">
            <a:avLst/>
          </a:prstGeom>
          <a:noFill/>
        </p:spPr>
        <p:txBody>
          <a:bodyPr wrap="square" rtlCol="0">
            <a:spAutoFit/>
          </a:bodyPr>
          <a:lstStyle/>
          <a:p>
            <a:pPr algn="ctr"/>
            <a:r>
              <a:rPr lang="es-CO" sz="6600" b="1" dirty="0">
                <a:solidFill>
                  <a:schemeClr val="accent6"/>
                </a:solidFill>
              </a:rPr>
              <a:t>MUCHAS GRACIAS</a:t>
            </a:r>
          </a:p>
        </p:txBody>
      </p:sp>
    </p:spTree>
    <p:extLst>
      <p:ext uri="{BB962C8B-B14F-4D97-AF65-F5344CB8AC3E}">
        <p14:creationId xmlns:p14="http://schemas.microsoft.com/office/powerpoint/2010/main" val="19743247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978495" y="61172"/>
            <a:ext cx="6103087" cy="561372"/>
          </a:xfrm>
          <a:prstGeom prst="rect">
            <a:avLst/>
          </a:prstGeom>
          <a:noFill/>
          <a:ln w="9525" algn="ctr">
            <a:noFill/>
            <a:miter lim="800000"/>
            <a:headEnd/>
            <a:tailEnd/>
          </a:ln>
          <a:effectLst/>
        </p:spPr>
        <p:txBody>
          <a:bodyPr wrap="square">
            <a:spAutoFit/>
          </a:bodyPr>
          <a:lstStyle/>
          <a:p>
            <a:pPr algn="ctr">
              <a:lnSpc>
                <a:spcPct val="140000"/>
              </a:lnSpc>
              <a:spcBef>
                <a:spcPct val="50000"/>
              </a:spcBef>
              <a:defRPr/>
            </a:pPr>
            <a:r>
              <a:rPr lang="es-MX" sz="2400" b="1" dirty="0">
                <a:effectLst>
                  <a:outerShdw blurRad="38100" dist="38100" dir="2700000" algn="tl">
                    <a:srgbClr val="C0C0C0"/>
                  </a:outerShdw>
                </a:effectLst>
              </a:rPr>
              <a:t>3. CONCEPTOS GENERALES</a:t>
            </a:r>
            <a:endParaRPr lang="es-ES" sz="2400" b="1" dirty="0">
              <a:effectLst>
                <a:outerShdw blurRad="38100" dist="38100" dir="2700000" algn="tl">
                  <a:srgbClr val="C0C0C0"/>
                </a:outerShdw>
              </a:effectLst>
            </a:endParaRPr>
          </a:p>
        </p:txBody>
      </p:sp>
      <p:pic>
        <p:nvPicPr>
          <p:cNvPr id="2" name="Imagen 1">
            <a:extLst>
              <a:ext uri="{FF2B5EF4-FFF2-40B4-BE49-F238E27FC236}">
                <a16:creationId xmlns:a16="http://schemas.microsoft.com/office/drawing/2014/main" id="{59B0CFF4-B3AB-4689-80C9-1900B170A4F4}"/>
              </a:ext>
            </a:extLst>
          </p:cNvPr>
          <p:cNvPicPr>
            <a:picLocks noChangeAspect="1"/>
          </p:cNvPicPr>
          <p:nvPr/>
        </p:nvPicPr>
        <p:blipFill rotWithShape="1">
          <a:blip r:embed="rId2"/>
          <a:srcRect l="18541" t="17990" r="16512" b="16347"/>
          <a:stretch/>
        </p:blipFill>
        <p:spPr>
          <a:xfrm>
            <a:off x="489097" y="1031358"/>
            <a:ext cx="3423683" cy="1349005"/>
          </a:xfrm>
          <a:prstGeom prst="rect">
            <a:avLst/>
          </a:prstGeom>
        </p:spPr>
      </p:pic>
      <p:cxnSp>
        <p:nvCxnSpPr>
          <p:cNvPr id="7" name="Conector recto de flecha 6">
            <a:extLst>
              <a:ext uri="{FF2B5EF4-FFF2-40B4-BE49-F238E27FC236}">
                <a16:creationId xmlns:a16="http://schemas.microsoft.com/office/drawing/2014/main" id="{68BF023F-D1F5-4AA3-A3D6-F5527200D1D4}"/>
              </a:ext>
            </a:extLst>
          </p:cNvPr>
          <p:cNvCxnSpPr/>
          <p:nvPr/>
        </p:nvCxnSpPr>
        <p:spPr>
          <a:xfrm>
            <a:off x="835517" y="1712012"/>
            <a:ext cx="423175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8" name="Conector recto de flecha 7">
            <a:extLst>
              <a:ext uri="{FF2B5EF4-FFF2-40B4-BE49-F238E27FC236}">
                <a16:creationId xmlns:a16="http://schemas.microsoft.com/office/drawing/2014/main" id="{62701046-AB3A-4BB0-AD69-550C0B22FAB6}"/>
              </a:ext>
            </a:extLst>
          </p:cNvPr>
          <p:cNvCxnSpPr/>
          <p:nvPr/>
        </p:nvCxnSpPr>
        <p:spPr>
          <a:xfrm>
            <a:off x="1203071" y="1197438"/>
            <a:ext cx="423175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0" name="Conector recto 9">
            <a:extLst>
              <a:ext uri="{FF2B5EF4-FFF2-40B4-BE49-F238E27FC236}">
                <a16:creationId xmlns:a16="http://schemas.microsoft.com/office/drawing/2014/main" id="{D5C100E8-84C2-488B-8D93-8BE13B63AECD}"/>
              </a:ext>
            </a:extLst>
          </p:cNvPr>
          <p:cNvCxnSpPr/>
          <p:nvPr/>
        </p:nvCxnSpPr>
        <p:spPr>
          <a:xfrm>
            <a:off x="1203071" y="1197438"/>
            <a:ext cx="0" cy="21181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CuadroTexto 10">
            <a:extLst>
              <a:ext uri="{FF2B5EF4-FFF2-40B4-BE49-F238E27FC236}">
                <a16:creationId xmlns:a16="http://schemas.microsoft.com/office/drawing/2014/main" id="{2A4C2750-13BD-451A-AB97-A79B02CED9CF}"/>
              </a:ext>
            </a:extLst>
          </p:cNvPr>
          <p:cNvSpPr txBox="1"/>
          <p:nvPr/>
        </p:nvSpPr>
        <p:spPr>
          <a:xfrm>
            <a:off x="5550946" y="1031358"/>
            <a:ext cx="1936376" cy="369332"/>
          </a:xfrm>
          <a:prstGeom prst="rect">
            <a:avLst/>
          </a:prstGeom>
          <a:noFill/>
        </p:spPr>
        <p:txBody>
          <a:bodyPr wrap="square" rtlCol="0">
            <a:spAutoFit/>
          </a:bodyPr>
          <a:lstStyle/>
          <a:p>
            <a:r>
              <a:rPr lang="es-CO" dirty="0"/>
              <a:t>Nombre comercial</a:t>
            </a:r>
          </a:p>
        </p:txBody>
      </p:sp>
      <p:sp>
        <p:nvSpPr>
          <p:cNvPr id="12" name="CuadroTexto 11">
            <a:extLst>
              <a:ext uri="{FF2B5EF4-FFF2-40B4-BE49-F238E27FC236}">
                <a16:creationId xmlns:a16="http://schemas.microsoft.com/office/drawing/2014/main" id="{AC2F459E-298F-46F7-B325-204CD60A1BC0}"/>
              </a:ext>
            </a:extLst>
          </p:cNvPr>
          <p:cNvSpPr txBox="1"/>
          <p:nvPr/>
        </p:nvSpPr>
        <p:spPr>
          <a:xfrm>
            <a:off x="5114541" y="1606252"/>
            <a:ext cx="1936376" cy="369332"/>
          </a:xfrm>
          <a:prstGeom prst="rect">
            <a:avLst/>
          </a:prstGeom>
          <a:noFill/>
        </p:spPr>
        <p:txBody>
          <a:bodyPr wrap="square" rtlCol="0">
            <a:spAutoFit/>
          </a:bodyPr>
          <a:lstStyle/>
          <a:p>
            <a:r>
              <a:rPr lang="es-CO" dirty="0"/>
              <a:t>Nombre genérico</a:t>
            </a:r>
          </a:p>
        </p:txBody>
      </p:sp>
      <p:pic>
        <p:nvPicPr>
          <p:cNvPr id="13" name="Imagen 12">
            <a:extLst>
              <a:ext uri="{FF2B5EF4-FFF2-40B4-BE49-F238E27FC236}">
                <a16:creationId xmlns:a16="http://schemas.microsoft.com/office/drawing/2014/main" id="{AB10B269-588A-4C5E-BB79-0FF92015CA89}"/>
              </a:ext>
            </a:extLst>
          </p:cNvPr>
          <p:cNvPicPr>
            <a:picLocks noChangeAspect="1"/>
          </p:cNvPicPr>
          <p:nvPr/>
        </p:nvPicPr>
        <p:blipFill rotWithShape="1">
          <a:blip r:embed="rId3"/>
          <a:srcRect r="48633"/>
          <a:stretch/>
        </p:blipFill>
        <p:spPr>
          <a:xfrm>
            <a:off x="399770" y="2571750"/>
            <a:ext cx="3423683" cy="1742967"/>
          </a:xfrm>
          <a:prstGeom prst="rect">
            <a:avLst/>
          </a:prstGeom>
        </p:spPr>
      </p:pic>
      <p:cxnSp>
        <p:nvCxnSpPr>
          <p:cNvPr id="14" name="Conector recto de flecha 13">
            <a:extLst>
              <a:ext uri="{FF2B5EF4-FFF2-40B4-BE49-F238E27FC236}">
                <a16:creationId xmlns:a16="http://schemas.microsoft.com/office/drawing/2014/main" id="{CF5FE09B-6759-4E0D-9385-BDC65F0B3DEC}"/>
              </a:ext>
            </a:extLst>
          </p:cNvPr>
          <p:cNvCxnSpPr/>
          <p:nvPr/>
        </p:nvCxnSpPr>
        <p:spPr>
          <a:xfrm>
            <a:off x="2334417" y="3119746"/>
            <a:ext cx="423175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5" name="CuadroTexto 14">
            <a:extLst>
              <a:ext uri="{FF2B5EF4-FFF2-40B4-BE49-F238E27FC236}">
                <a16:creationId xmlns:a16="http://schemas.microsoft.com/office/drawing/2014/main" id="{3BFF0161-DD6F-4793-940A-8F8126FE9B72}"/>
              </a:ext>
            </a:extLst>
          </p:cNvPr>
          <p:cNvSpPr txBox="1"/>
          <p:nvPr/>
        </p:nvSpPr>
        <p:spPr>
          <a:xfrm>
            <a:off x="6682292" y="2953666"/>
            <a:ext cx="1936376" cy="369332"/>
          </a:xfrm>
          <a:prstGeom prst="rect">
            <a:avLst/>
          </a:prstGeom>
          <a:noFill/>
        </p:spPr>
        <p:txBody>
          <a:bodyPr wrap="square" rtlCol="0">
            <a:spAutoFit/>
          </a:bodyPr>
          <a:lstStyle/>
          <a:p>
            <a:r>
              <a:rPr lang="es-CO" dirty="0"/>
              <a:t>Nombre comercial</a:t>
            </a:r>
          </a:p>
        </p:txBody>
      </p:sp>
      <p:cxnSp>
        <p:nvCxnSpPr>
          <p:cNvPr id="16" name="Conector recto de flecha 15">
            <a:extLst>
              <a:ext uri="{FF2B5EF4-FFF2-40B4-BE49-F238E27FC236}">
                <a16:creationId xmlns:a16="http://schemas.microsoft.com/office/drawing/2014/main" id="{6196D622-BE6F-419F-BBB2-F57033684412}"/>
              </a:ext>
            </a:extLst>
          </p:cNvPr>
          <p:cNvCxnSpPr/>
          <p:nvPr/>
        </p:nvCxnSpPr>
        <p:spPr>
          <a:xfrm>
            <a:off x="1611861" y="3647159"/>
            <a:ext cx="423175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7" name="CuadroTexto 16">
            <a:extLst>
              <a:ext uri="{FF2B5EF4-FFF2-40B4-BE49-F238E27FC236}">
                <a16:creationId xmlns:a16="http://schemas.microsoft.com/office/drawing/2014/main" id="{EA7D0741-A0EF-43CB-AD0F-58CB2059F2D5}"/>
              </a:ext>
            </a:extLst>
          </p:cNvPr>
          <p:cNvSpPr txBox="1"/>
          <p:nvPr/>
        </p:nvSpPr>
        <p:spPr>
          <a:xfrm>
            <a:off x="5890885" y="3541399"/>
            <a:ext cx="1936376" cy="369332"/>
          </a:xfrm>
          <a:prstGeom prst="rect">
            <a:avLst/>
          </a:prstGeom>
          <a:noFill/>
        </p:spPr>
        <p:txBody>
          <a:bodyPr wrap="square" rtlCol="0">
            <a:spAutoFit/>
          </a:bodyPr>
          <a:lstStyle/>
          <a:p>
            <a:r>
              <a:rPr lang="es-CO" dirty="0"/>
              <a:t>Nombre genérico</a:t>
            </a:r>
          </a:p>
        </p:txBody>
      </p:sp>
    </p:spTree>
    <p:extLst>
      <p:ext uri="{BB962C8B-B14F-4D97-AF65-F5344CB8AC3E}">
        <p14:creationId xmlns:p14="http://schemas.microsoft.com/office/powerpoint/2010/main" val="1063935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fill="hold"/>
                                        <p:tgtEl>
                                          <p:spTgt spid="11"/>
                                        </p:tgtEl>
                                        <p:attrNameLst>
                                          <p:attrName>ppt_x</p:attrName>
                                        </p:attrNameLst>
                                      </p:cBhvr>
                                      <p:tavLst>
                                        <p:tav tm="0">
                                          <p:val>
                                            <p:strVal val="#ppt_x"/>
                                          </p:val>
                                        </p:tav>
                                        <p:tav tm="100000">
                                          <p:val>
                                            <p:strVal val="#ppt_x"/>
                                          </p:val>
                                        </p:tav>
                                      </p:tavLst>
                                    </p:anim>
                                    <p:anim calcmode="lin" valueType="num">
                                      <p:cBhvr additive="base">
                                        <p:cTn id="2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7"/>
                                        </p:tgtEl>
                                        <p:attrNameLst>
                                          <p:attrName>style.visibility</p:attrName>
                                        </p:attrNameLst>
                                      </p:cBhvr>
                                      <p:to>
                                        <p:strVal val="visible"/>
                                      </p:to>
                                    </p:set>
                                    <p:anim calcmode="lin" valueType="num">
                                      <p:cBhvr additive="base">
                                        <p:cTn id="33" dur="500" fill="hold"/>
                                        <p:tgtEl>
                                          <p:spTgt spid="7"/>
                                        </p:tgtEl>
                                        <p:attrNameLst>
                                          <p:attrName>ppt_x</p:attrName>
                                        </p:attrNameLst>
                                      </p:cBhvr>
                                      <p:tavLst>
                                        <p:tav tm="0">
                                          <p:val>
                                            <p:strVal val="#ppt_x"/>
                                          </p:val>
                                        </p:tav>
                                        <p:tav tm="100000">
                                          <p:val>
                                            <p:strVal val="#ppt_x"/>
                                          </p:val>
                                        </p:tav>
                                      </p:tavLst>
                                    </p:anim>
                                    <p:anim calcmode="lin" valueType="num">
                                      <p:cBhvr additive="base">
                                        <p:cTn id="34" dur="500" fill="hold"/>
                                        <p:tgtEl>
                                          <p:spTgt spid="7"/>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500" fill="hold"/>
                                        <p:tgtEl>
                                          <p:spTgt spid="12"/>
                                        </p:tgtEl>
                                        <p:attrNameLst>
                                          <p:attrName>ppt_x</p:attrName>
                                        </p:attrNameLst>
                                      </p:cBhvr>
                                      <p:tavLst>
                                        <p:tav tm="0">
                                          <p:val>
                                            <p:strVal val="#ppt_x"/>
                                          </p:val>
                                        </p:tav>
                                        <p:tav tm="100000">
                                          <p:val>
                                            <p:strVal val="#ppt_x"/>
                                          </p:val>
                                        </p:tav>
                                      </p:tavLst>
                                    </p:anim>
                                    <p:anim calcmode="lin" valueType="num">
                                      <p:cBhvr additive="base">
                                        <p:cTn id="3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3"/>
                                        </p:tgtEl>
                                        <p:attrNameLst>
                                          <p:attrName>style.visibility</p:attrName>
                                        </p:attrNameLst>
                                      </p:cBhvr>
                                      <p:to>
                                        <p:strVal val="visible"/>
                                      </p:to>
                                    </p:set>
                                    <p:anim calcmode="lin" valueType="num">
                                      <p:cBhvr additive="base">
                                        <p:cTn id="43" dur="500" fill="hold"/>
                                        <p:tgtEl>
                                          <p:spTgt spid="13"/>
                                        </p:tgtEl>
                                        <p:attrNameLst>
                                          <p:attrName>ppt_x</p:attrName>
                                        </p:attrNameLst>
                                      </p:cBhvr>
                                      <p:tavLst>
                                        <p:tav tm="0">
                                          <p:val>
                                            <p:strVal val="#ppt_x"/>
                                          </p:val>
                                        </p:tav>
                                        <p:tav tm="100000">
                                          <p:val>
                                            <p:strVal val="#ppt_x"/>
                                          </p:val>
                                        </p:tav>
                                      </p:tavLst>
                                    </p:anim>
                                    <p:anim calcmode="lin" valueType="num">
                                      <p:cBhvr additive="base">
                                        <p:cTn id="4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fade">
                                      <p:cBhvr>
                                        <p:cTn id="49" dur="1000"/>
                                        <p:tgtEl>
                                          <p:spTgt spid="14"/>
                                        </p:tgtEl>
                                      </p:cBhvr>
                                    </p:animEffect>
                                    <p:anim calcmode="lin" valueType="num">
                                      <p:cBhvr>
                                        <p:cTn id="50" dur="1000" fill="hold"/>
                                        <p:tgtEl>
                                          <p:spTgt spid="14"/>
                                        </p:tgtEl>
                                        <p:attrNameLst>
                                          <p:attrName>ppt_x</p:attrName>
                                        </p:attrNameLst>
                                      </p:cBhvr>
                                      <p:tavLst>
                                        <p:tav tm="0">
                                          <p:val>
                                            <p:strVal val="#ppt_x"/>
                                          </p:val>
                                        </p:tav>
                                        <p:tav tm="100000">
                                          <p:val>
                                            <p:strVal val="#ppt_x"/>
                                          </p:val>
                                        </p:tav>
                                      </p:tavLst>
                                    </p:anim>
                                    <p:anim calcmode="lin" valueType="num">
                                      <p:cBhvr>
                                        <p:cTn id="51" dur="1000" fill="hold"/>
                                        <p:tgtEl>
                                          <p:spTgt spid="14"/>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fade">
                                      <p:cBhvr>
                                        <p:cTn id="54" dur="1000"/>
                                        <p:tgtEl>
                                          <p:spTgt spid="15"/>
                                        </p:tgtEl>
                                      </p:cBhvr>
                                    </p:animEffect>
                                    <p:anim calcmode="lin" valueType="num">
                                      <p:cBhvr>
                                        <p:cTn id="55" dur="1000" fill="hold"/>
                                        <p:tgtEl>
                                          <p:spTgt spid="15"/>
                                        </p:tgtEl>
                                        <p:attrNameLst>
                                          <p:attrName>ppt_x</p:attrName>
                                        </p:attrNameLst>
                                      </p:cBhvr>
                                      <p:tavLst>
                                        <p:tav tm="0">
                                          <p:val>
                                            <p:strVal val="#ppt_x"/>
                                          </p:val>
                                        </p:tav>
                                        <p:tav tm="100000">
                                          <p:val>
                                            <p:strVal val="#ppt_x"/>
                                          </p:val>
                                        </p:tav>
                                      </p:tavLst>
                                    </p:anim>
                                    <p:anim calcmode="lin" valueType="num">
                                      <p:cBhvr>
                                        <p:cTn id="5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16"/>
                                        </p:tgtEl>
                                        <p:attrNameLst>
                                          <p:attrName>style.visibility</p:attrName>
                                        </p:attrNameLst>
                                      </p:cBhvr>
                                      <p:to>
                                        <p:strVal val="visible"/>
                                      </p:to>
                                    </p:set>
                                    <p:anim calcmode="lin" valueType="num">
                                      <p:cBhvr additive="base">
                                        <p:cTn id="61" dur="500" fill="hold"/>
                                        <p:tgtEl>
                                          <p:spTgt spid="16"/>
                                        </p:tgtEl>
                                        <p:attrNameLst>
                                          <p:attrName>ppt_x</p:attrName>
                                        </p:attrNameLst>
                                      </p:cBhvr>
                                      <p:tavLst>
                                        <p:tav tm="0">
                                          <p:val>
                                            <p:strVal val="#ppt_x"/>
                                          </p:val>
                                        </p:tav>
                                        <p:tav tm="100000">
                                          <p:val>
                                            <p:strVal val="#ppt_x"/>
                                          </p:val>
                                        </p:tav>
                                      </p:tavLst>
                                    </p:anim>
                                    <p:anim calcmode="lin" valueType="num">
                                      <p:cBhvr additive="base">
                                        <p:cTn id="62" dur="500" fill="hold"/>
                                        <p:tgtEl>
                                          <p:spTgt spid="16"/>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stCondLst>
                                    <p:cond delay="0"/>
                                  </p:stCondLst>
                                  <p:childTnLst>
                                    <p:set>
                                      <p:cBhvr>
                                        <p:cTn id="64" dur="1" fill="hold">
                                          <p:stCondLst>
                                            <p:cond delay="0"/>
                                          </p:stCondLst>
                                        </p:cTn>
                                        <p:tgtEl>
                                          <p:spTgt spid="17"/>
                                        </p:tgtEl>
                                        <p:attrNameLst>
                                          <p:attrName>style.visibility</p:attrName>
                                        </p:attrNameLst>
                                      </p:cBhvr>
                                      <p:to>
                                        <p:strVal val="visible"/>
                                      </p:to>
                                    </p:set>
                                    <p:anim calcmode="lin" valueType="num">
                                      <p:cBhvr additive="base">
                                        <p:cTn id="65" dur="500" fill="hold"/>
                                        <p:tgtEl>
                                          <p:spTgt spid="17"/>
                                        </p:tgtEl>
                                        <p:attrNameLst>
                                          <p:attrName>ppt_x</p:attrName>
                                        </p:attrNameLst>
                                      </p:cBhvr>
                                      <p:tavLst>
                                        <p:tav tm="0">
                                          <p:val>
                                            <p:strVal val="#ppt_x"/>
                                          </p:val>
                                        </p:tav>
                                        <p:tav tm="100000">
                                          <p:val>
                                            <p:strVal val="#ppt_x"/>
                                          </p:val>
                                        </p:tav>
                                      </p:tavLst>
                                    </p:anim>
                                    <p:anim calcmode="lin" valueType="num">
                                      <p:cBhvr additive="base">
                                        <p:cTn id="66"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P spid="12" grpId="0"/>
      <p:bldP spid="15" grpId="0"/>
      <p:bldP spid="1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3">
            <a:extLst>
              <a:ext uri="{FF2B5EF4-FFF2-40B4-BE49-F238E27FC236}">
                <a16:creationId xmlns:a16="http://schemas.microsoft.com/office/drawing/2014/main" id="{CA6D3D64-DC9E-45DC-9127-F4F3A5B275E2}"/>
              </a:ext>
            </a:extLst>
          </p:cNvPr>
          <p:cNvSpPr txBox="1">
            <a:spLocks noChangeArrowheads="1"/>
          </p:cNvSpPr>
          <p:nvPr/>
        </p:nvSpPr>
        <p:spPr bwMode="auto">
          <a:xfrm>
            <a:off x="978495" y="61172"/>
            <a:ext cx="6103087" cy="561372"/>
          </a:xfrm>
          <a:prstGeom prst="rect">
            <a:avLst/>
          </a:prstGeom>
          <a:noFill/>
          <a:ln w="9525" algn="ctr">
            <a:noFill/>
            <a:miter lim="800000"/>
            <a:headEnd/>
            <a:tailEnd/>
          </a:ln>
          <a:effectLst/>
        </p:spPr>
        <p:txBody>
          <a:bodyPr wrap="square">
            <a:spAutoFit/>
          </a:bodyPr>
          <a:lstStyle/>
          <a:p>
            <a:pPr algn="ctr">
              <a:lnSpc>
                <a:spcPct val="140000"/>
              </a:lnSpc>
              <a:spcBef>
                <a:spcPct val="50000"/>
              </a:spcBef>
              <a:defRPr/>
            </a:pPr>
            <a:r>
              <a:rPr lang="es-MX" sz="2400" b="1" dirty="0">
                <a:effectLst>
                  <a:outerShdw blurRad="38100" dist="38100" dir="2700000" algn="tl">
                    <a:srgbClr val="C0C0C0"/>
                  </a:outerShdw>
                </a:effectLst>
              </a:rPr>
              <a:t>3. CONCEPTOS GENERALES</a:t>
            </a:r>
            <a:endParaRPr lang="es-ES" sz="2400" b="1" dirty="0">
              <a:effectLst>
                <a:outerShdw blurRad="38100" dist="38100" dir="2700000" algn="tl">
                  <a:srgbClr val="C0C0C0"/>
                </a:outerShdw>
              </a:effectLst>
            </a:endParaRPr>
          </a:p>
        </p:txBody>
      </p:sp>
      <p:pic>
        <p:nvPicPr>
          <p:cNvPr id="3" name="Imagen 2">
            <a:extLst>
              <a:ext uri="{FF2B5EF4-FFF2-40B4-BE49-F238E27FC236}">
                <a16:creationId xmlns:a16="http://schemas.microsoft.com/office/drawing/2014/main" id="{78B14DDA-9CC3-4DB2-9F05-113589895B4D}"/>
              </a:ext>
            </a:extLst>
          </p:cNvPr>
          <p:cNvPicPr>
            <a:picLocks noChangeAspect="1"/>
          </p:cNvPicPr>
          <p:nvPr/>
        </p:nvPicPr>
        <p:blipFill rotWithShape="1">
          <a:blip r:embed="rId2"/>
          <a:srcRect t="9284"/>
          <a:stretch/>
        </p:blipFill>
        <p:spPr>
          <a:xfrm>
            <a:off x="855921" y="1467293"/>
            <a:ext cx="6858000" cy="3242930"/>
          </a:xfrm>
          <a:prstGeom prst="rect">
            <a:avLst/>
          </a:prstGeom>
        </p:spPr>
      </p:pic>
      <p:sp>
        <p:nvSpPr>
          <p:cNvPr id="4" name="CuadroTexto 3">
            <a:extLst>
              <a:ext uri="{FF2B5EF4-FFF2-40B4-BE49-F238E27FC236}">
                <a16:creationId xmlns:a16="http://schemas.microsoft.com/office/drawing/2014/main" id="{D64F656C-7746-4BC6-A2DC-6851FC069F4C}"/>
              </a:ext>
            </a:extLst>
          </p:cNvPr>
          <p:cNvSpPr txBox="1"/>
          <p:nvPr/>
        </p:nvSpPr>
        <p:spPr>
          <a:xfrm>
            <a:off x="2179974" y="978195"/>
            <a:ext cx="4476007" cy="369332"/>
          </a:xfrm>
          <a:prstGeom prst="rect">
            <a:avLst/>
          </a:prstGeom>
          <a:noFill/>
        </p:spPr>
        <p:txBody>
          <a:bodyPr wrap="square" rtlCol="0">
            <a:spAutoFit/>
          </a:bodyPr>
          <a:lstStyle/>
          <a:p>
            <a:r>
              <a:rPr lang="es-CO" dirty="0"/>
              <a:t>Un mismo principio activo y diferentes marcas</a:t>
            </a:r>
          </a:p>
        </p:txBody>
      </p:sp>
    </p:spTree>
    <p:extLst>
      <p:ext uri="{BB962C8B-B14F-4D97-AF65-F5344CB8AC3E}">
        <p14:creationId xmlns:p14="http://schemas.microsoft.com/office/powerpoint/2010/main" val="1633647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p:bld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o" ma:contentTypeID="0x0101009BA69CCE19797543AAB5DE63E320ACE2" ma:contentTypeVersion="13" ma:contentTypeDescription="Crear nuevo documento." ma:contentTypeScope="" ma:versionID="c27e9dff27dbbef6126b7e1a03a96eaf">
  <xsd:schema xmlns:xsd="http://www.w3.org/2001/XMLSchema" xmlns:xs="http://www.w3.org/2001/XMLSchema" xmlns:p="http://schemas.microsoft.com/office/2006/metadata/properties" xmlns:ns2="1d52d4bc-3f95-4709-b359-1b96840d7671" xmlns:ns3="8d1bea48-6525-4b05-8cf5-c6ad0dd5b02f" targetNamespace="http://schemas.microsoft.com/office/2006/metadata/properties" ma:root="true" ma:fieldsID="5282fca2a66791c7f7987122c07bb49b" ns2:_="" ns3:_="">
    <xsd:import namespace="1d52d4bc-3f95-4709-b359-1b96840d7671"/>
    <xsd:import namespace="8d1bea48-6525-4b05-8cf5-c6ad0dd5b02f"/>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LengthInSeconds" minOccurs="0"/>
                <xsd:element ref="ns3:MediaServiceLocation" minOccurs="0"/>
                <xsd:element ref="ns3:MediaServiceGenerationTime" minOccurs="0"/>
                <xsd:element ref="ns3:MediaServiceEventHashCode" minOccurs="0"/>
                <xsd:element ref="ns3:lcf76f155ced4ddcb4097134ff3c332f" minOccurs="0"/>
                <xsd:element ref="ns2:TaxCatchAll"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d52d4bc-3f95-4709-b359-1b96840d7671" elementFormDefault="qualified">
    <xsd:import namespace="http://schemas.microsoft.com/office/2006/documentManagement/types"/>
    <xsd:import namespace="http://schemas.microsoft.com/office/infopath/2007/PartnerControls"/>
    <xsd:element name="SharedWithUsers" ma:index="8"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Detalles de uso compartido" ma:internalName="SharedWithDetails" ma:readOnly="true">
      <xsd:simpleType>
        <xsd:restriction base="dms:Note">
          <xsd:maxLength value="255"/>
        </xsd:restriction>
      </xsd:simpleType>
    </xsd:element>
    <xsd:element name="TaxCatchAll" ma:index="19" nillable="true" ma:displayName="Taxonomy Catch All Column" ma:hidden="true" ma:list="{86b9d2d1-95d9-404f-a0e9-5b204eef34e2}" ma:internalName="TaxCatchAll" ma:showField="CatchAllData" ma:web="1d52d4bc-3f95-4709-b359-1b96840d7671">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8d1bea48-6525-4b05-8cf5-c6ad0dd5b02f"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MediaServiceLocation" ma:index="14" nillable="true" ma:displayName="Location" ma:indexed="true" ma:internalName="MediaServiceLocatio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lcf76f155ced4ddcb4097134ff3c332f" ma:index="18" nillable="true" ma:taxonomy="true" ma:internalName="lcf76f155ced4ddcb4097134ff3c332f" ma:taxonomyFieldName="MediaServiceImageTags" ma:displayName="Etiquetas de imagen" ma:readOnly="false" ma:fieldId="{5cf76f15-5ced-4ddc-b409-7134ff3c332f}" ma:taxonomyMulti="true" ma:sspId="d33c8c81-5745-4931-bcc4-c2aeafe86780" ma:termSetId="09814cd3-568e-fe90-9814-8d621ff8fb84" ma:anchorId="fba54fb3-c3e1-fe81-a776-ca4b69148c4d" ma:open="true" ma:isKeyword="false">
      <xsd:complexType>
        <xsd:sequence>
          <xsd:element ref="pc:Terms" minOccurs="0" maxOccurs="1"/>
        </xsd:sequence>
      </xsd:complexType>
    </xsd:element>
    <xsd:element name="MediaServiceOCR" ma:index="2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986BA48-2609-406B-A736-ABA2C2EBB3FA}">
  <ds:schemaRefs>
    <ds:schemaRef ds:uri="http://schemas.microsoft.com/sharepoint/v3/contenttype/forms"/>
  </ds:schemaRefs>
</ds:datastoreItem>
</file>

<file path=customXml/itemProps2.xml><?xml version="1.0" encoding="utf-8"?>
<ds:datastoreItem xmlns:ds="http://schemas.openxmlformats.org/officeDocument/2006/customXml" ds:itemID="{29A18B09-A597-494B-BCD7-D5D10C61524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d52d4bc-3f95-4709-b359-1b96840d7671"/>
    <ds:schemaRef ds:uri="8d1bea48-6525-4b05-8cf5-c6ad0dd5b02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6701</TotalTime>
  <Words>4041</Words>
  <Application>Microsoft Office PowerPoint</Application>
  <PresentationFormat>Presentación en pantalla (16:9)</PresentationFormat>
  <Paragraphs>359</Paragraphs>
  <Slides>70</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70</vt:i4>
      </vt:variant>
    </vt:vector>
  </HeadingPairs>
  <TitlesOfParts>
    <vt:vector size="77" baseType="lpstr">
      <vt:lpstr>Arial</vt:lpstr>
      <vt:lpstr>Arvo</vt:lpstr>
      <vt:lpstr>Caecilia LT Std Light</vt:lpstr>
      <vt:lpstr>Calibri</vt:lpstr>
      <vt:lpstr>Calibri Light</vt:lpstr>
      <vt:lpstr>Wingdings</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Farmacocinética </vt:lpstr>
      <vt:lpstr>LADME (liberación, administración, distribución,  metabolismo, excreción)</vt:lpstr>
      <vt:lpstr>LIBERACIÓN </vt:lpstr>
      <vt:lpstr>ADMINISTRACIÓN</vt:lpstr>
      <vt:lpstr>DISTRIBUCIÓN </vt:lpstr>
      <vt:lpstr>METABOLISMO </vt:lpstr>
      <vt:lpstr>EXCRECIÓN </vt:lpstr>
      <vt:lpstr>EJEMPLO PROCESO LADME IBUPROFENO</vt:lpstr>
      <vt:lpstr>EJEMPLO PROCESO LADME LEVONORGESTREL</vt:lpstr>
      <vt:lpstr>EJEMPLO PROCESO LADME ACETAMINOFÉN</vt:lpstr>
      <vt:lpstr>EJEMPLO PROCESO LADME ACETAMINOFÉN</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Leonardo Cantor</dc:creator>
  <cp:lastModifiedBy>EQUIPO</cp:lastModifiedBy>
  <cp:revision>636</cp:revision>
  <dcterms:created xsi:type="dcterms:W3CDTF">2019-11-27T03:16:21Z</dcterms:created>
  <dcterms:modified xsi:type="dcterms:W3CDTF">2023-09-18T16:54:10Z</dcterms:modified>
</cp:coreProperties>
</file>

<file path=docProps/thumbnail.jpeg>
</file>